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669" r:id="rId2"/>
    <p:sldId id="676" r:id="rId3"/>
    <p:sldId id="677" r:id="rId4"/>
    <p:sldId id="678" r:id="rId5"/>
    <p:sldId id="682" r:id="rId6"/>
    <p:sldId id="683" r:id="rId7"/>
    <p:sldId id="679" r:id="rId8"/>
    <p:sldId id="684" r:id="rId9"/>
  </p:sldIdLst>
  <p:sldSz cx="9144000" cy="6858000" type="screen4x3"/>
  <p:notesSz cx="7010400" cy="9296400"/>
  <p:defaultTextStyle>
    <a:defPPr>
      <a:defRPr lang="en-US"/>
    </a:defPPr>
    <a:lvl1pPr algn="l" rtl="0" fontAlgn="base">
      <a:spcBef>
        <a:spcPct val="0"/>
      </a:spcBef>
      <a:spcAft>
        <a:spcPct val="0"/>
      </a:spcAft>
      <a:defRPr sz="1600" b="1" kern="1200">
        <a:solidFill>
          <a:srgbClr val="000066"/>
        </a:solidFill>
        <a:latin typeface="Arial" charset="0"/>
        <a:ea typeface="+mn-ea"/>
        <a:cs typeface="+mn-cs"/>
      </a:defRPr>
    </a:lvl1pPr>
    <a:lvl2pPr marL="457200" algn="l" rtl="0" fontAlgn="base">
      <a:spcBef>
        <a:spcPct val="0"/>
      </a:spcBef>
      <a:spcAft>
        <a:spcPct val="0"/>
      </a:spcAft>
      <a:defRPr sz="1600" b="1" kern="1200">
        <a:solidFill>
          <a:srgbClr val="000066"/>
        </a:solidFill>
        <a:latin typeface="Arial" charset="0"/>
        <a:ea typeface="+mn-ea"/>
        <a:cs typeface="+mn-cs"/>
      </a:defRPr>
    </a:lvl2pPr>
    <a:lvl3pPr marL="914400" algn="l" rtl="0" fontAlgn="base">
      <a:spcBef>
        <a:spcPct val="0"/>
      </a:spcBef>
      <a:spcAft>
        <a:spcPct val="0"/>
      </a:spcAft>
      <a:defRPr sz="1600" b="1" kern="1200">
        <a:solidFill>
          <a:srgbClr val="000066"/>
        </a:solidFill>
        <a:latin typeface="Arial" charset="0"/>
        <a:ea typeface="+mn-ea"/>
        <a:cs typeface="+mn-cs"/>
      </a:defRPr>
    </a:lvl3pPr>
    <a:lvl4pPr marL="1371600" algn="l" rtl="0" fontAlgn="base">
      <a:spcBef>
        <a:spcPct val="0"/>
      </a:spcBef>
      <a:spcAft>
        <a:spcPct val="0"/>
      </a:spcAft>
      <a:defRPr sz="1600" b="1" kern="1200">
        <a:solidFill>
          <a:srgbClr val="000066"/>
        </a:solidFill>
        <a:latin typeface="Arial" charset="0"/>
        <a:ea typeface="+mn-ea"/>
        <a:cs typeface="+mn-cs"/>
      </a:defRPr>
    </a:lvl4pPr>
    <a:lvl5pPr marL="1828800" algn="l" rtl="0" fontAlgn="base">
      <a:spcBef>
        <a:spcPct val="0"/>
      </a:spcBef>
      <a:spcAft>
        <a:spcPct val="0"/>
      </a:spcAft>
      <a:defRPr sz="1600" b="1" kern="1200">
        <a:solidFill>
          <a:srgbClr val="000066"/>
        </a:solidFill>
        <a:latin typeface="Arial" charset="0"/>
        <a:ea typeface="+mn-ea"/>
        <a:cs typeface="+mn-cs"/>
      </a:defRPr>
    </a:lvl5pPr>
    <a:lvl6pPr marL="2286000" algn="l" defTabSz="914400" rtl="0" eaLnBrk="1" latinLnBrk="0" hangingPunct="1">
      <a:defRPr sz="1600" b="1" kern="1200">
        <a:solidFill>
          <a:srgbClr val="000066"/>
        </a:solidFill>
        <a:latin typeface="Arial" charset="0"/>
        <a:ea typeface="+mn-ea"/>
        <a:cs typeface="+mn-cs"/>
      </a:defRPr>
    </a:lvl6pPr>
    <a:lvl7pPr marL="2743200" algn="l" defTabSz="914400" rtl="0" eaLnBrk="1" latinLnBrk="0" hangingPunct="1">
      <a:defRPr sz="1600" b="1" kern="1200">
        <a:solidFill>
          <a:srgbClr val="000066"/>
        </a:solidFill>
        <a:latin typeface="Arial" charset="0"/>
        <a:ea typeface="+mn-ea"/>
        <a:cs typeface="+mn-cs"/>
      </a:defRPr>
    </a:lvl7pPr>
    <a:lvl8pPr marL="3200400" algn="l" defTabSz="914400" rtl="0" eaLnBrk="1" latinLnBrk="0" hangingPunct="1">
      <a:defRPr sz="1600" b="1" kern="1200">
        <a:solidFill>
          <a:srgbClr val="000066"/>
        </a:solidFill>
        <a:latin typeface="Arial" charset="0"/>
        <a:ea typeface="+mn-ea"/>
        <a:cs typeface="+mn-cs"/>
      </a:defRPr>
    </a:lvl8pPr>
    <a:lvl9pPr marL="3657600" algn="l" defTabSz="914400" rtl="0" eaLnBrk="1" latinLnBrk="0" hangingPunct="1">
      <a:defRPr sz="1600" b="1" kern="1200">
        <a:solidFill>
          <a:srgbClr val="000066"/>
        </a:solidFill>
        <a:latin typeface="Arial" charset="0"/>
        <a:ea typeface="+mn-ea"/>
        <a:cs typeface="+mn-cs"/>
      </a:defRPr>
    </a:lvl9pPr>
  </p:defaultTextStyle>
  <p:extLst>
    <p:ext uri="{EFAFB233-063F-42B5-8137-9DF3F51BA10A}">
      <p15:sldGuideLst xmlns="" xmlns:p15="http://schemas.microsoft.com/office/powerpoint/2012/main">
        <p15:guide id="1" orient="horz" pos="816">
          <p15:clr>
            <a:srgbClr val="A4A3A4"/>
          </p15:clr>
        </p15:guide>
        <p15:guide id="2" pos="5645">
          <p15:clr>
            <a:srgbClr val="A4A3A4"/>
          </p15:clr>
        </p15:guide>
      </p15:sldGuideLst>
    </p:ext>
    <p:ext uri="{2D200454-40CA-4A62-9FC3-DE9A4176ACB9}">
      <p15:notesGuideLst xmlns=""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66CC"/>
    <a:srgbClr val="E7F3F4"/>
    <a:srgbClr val="FFFF99"/>
    <a:srgbClr val="99CC00"/>
    <a:srgbClr val="0079A4"/>
    <a:srgbClr val="0099CC"/>
    <a:srgbClr val="0099FF"/>
    <a:srgbClr val="33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0" autoAdjust="0"/>
    <p:restoredTop sz="92237" autoAdjust="0"/>
  </p:normalViewPr>
  <p:slideViewPr>
    <p:cSldViewPr snapToGrid="0">
      <p:cViewPr>
        <p:scale>
          <a:sx n="73" d="100"/>
          <a:sy n="73" d="100"/>
        </p:scale>
        <p:origin x="-1080" y="-606"/>
      </p:cViewPr>
      <p:guideLst>
        <p:guide orient="horz" pos="816"/>
        <p:guide pos="564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584" y="216"/>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430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algn="r" defTabSz="919163">
              <a:buFontTx/>
              <a:buNone/>
              <a:defRPr sz="1200" b="0">
                <a:solidFill>
                  <a:schemeClr val="tx1"/>
                </a:solidFill>
              </a:defRPr>
            </a:lvl1pPr>
          </a:lstStyle>
          <a:p>
            <a:pPr>
              <a:defRPr/>
            </a:pPr>
            <a:endParaRPr lang="en-US"/>
          </a:p>
        </p:txBody>
      </p:sp>
      <p:sp>
        <p:nvSpPr>
          <p:cNvPr id="430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430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algn="r" defTabSz="919163">
              <a:buFontTx/>
              <a:buNone/>
              <a:defRPr sz="1200" b="0">
                <a:solidFill>
                  <a:schemeClr val="tx1"/>
                </a:solidFill>
              </a:defRPr>
            </a:lvl1pPr>
          </a:lstStyle>
          <a:p>
            <a:pPr>
              <a:defRPr/>
            </a:pPr>
            <a:fld id="{6E6A3343-8745-40AF-A939-B153CE4176A0}" type="slidenum">
              <a:rPr lang="en-US"/>
              <a:pPr>
                <a:defRPr/>
              </a:pPr>
              <a:t>‹#›</a:t>
            </a:fld>
            <a:endParaRPr lang="en-US"/>
          </a:p>
        </p:txBody>
      </p:sp>
    </p:spTree>
    <p:extLst>
      <p:ext uri="{BB962C8B-B14F-4D97-AF65-F5344CB8AC3E}">
        <p14:creationId xmlns:p14="http://schemas.microsoft.com/office/powerpoint/2010/main" val="432883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algn="r" defTabSz="919163">
              <a:buFontTx/>
              <a:buNone/>
              <a:defRPr sz="1200" b="0">
                <a:solidFill>
                  <a:schemeClr val="tx1"/>
                </a:solidFill>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700088"/>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7988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algn="r" defTabSz="919163">
              <a:buFontTx/>
              <a:buNone/>
              <a:defRPr sz="1200" b="0">
                <a:solidFill>
                  <a:schemeClr val="tx1"/>
                </a:solidFill>
              </a:defRPr>
            </a:lvl1pPr>
          </a:lstStyle>
          <a:p>
            <a:pPr>
              <a:defRPr/>
            </a:pPr>
            <a:fld id="{620B5016-E2AF-46F5-A1D3-72659FF193AD}" type="slidenum">
              <a:rPr lang="en-US"/>
              <a:pPr>
                <a:defRPr/>
              </a:pPr>
              <a:t>‹#›</a:t>
            </a:fld>
            <a:endParaRPr lang="en-US"/>
          </a:p>
        </p:txBody>
      </p:sp>
    </p:spTree>
    <p:extLst>
      <p:ext uri="{BB962C8B-B14F-4D97-AF65-F5344CB8AC3E}">
        <p14:creationId xmlns:p14="http://schemas.microsoft.com/office/powerpoint/2010/main" val="1857212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19163">
              <a:defRPr sz="2400">
                <a:solidFill>
                  <a:schemeClr val="tx1"/>
                </a:solidFill>
                <a:latin typeface="Arial" charset="0"/>
                <a:ea typeface="ヒラギノ角ゴ Pro W3" pitchFamily="1" charset="-128"/>
              </a:defRPr>
            </a:lvl1pPr>
            <a:lvl2pPr marL="742950" indent="-285750" defTabSz="919163">
              <a:defRPr sz="2400">
                <a:solidFill>
                  <a:schemeClr val="tx1"/>
                </a:solidFill>
                <a:latin typeface="Arial" charset="0"/>
                <a:ea typeface="ヒラギノ角ゴ Pro W3" pitchFamily="1" charset="-128"/>
              </a:defRPr>
            </a:lvl2pPr>
            <a:lvl3pPr marL="1143000" indent="-228600" defTabSz="919163">
              <a:defRPr sz="2400">
                <a:solidFill>
                  <a:schemeClr val="tx1"/>
                </a:solidFill>
                <a:latin typeface="Arial" charset="0"/>
                <a:ea typeface="ヒラギノ角ゴ Pro W3" pitchFamily="1" charset="-128"/>
              </a:defRPr>
            </a:lvl3pPr>
            <a:lvl4pPr marL="1600200" indent="-228600" defTabSz="919163">
              <a:defRPr sz="2400">
                <a:solidFill>
                  <a:schemeClr val="tx1"/>
                </a:solidFill>
                <a:latin typeface="Arial" charset="0"/>
                <a:ea typeface="ヒラギノ角ゴ Pro W3" pitchFamily="1" charset="-128"/>
              </a:defRPr>
            </a:lvl4pPr>
            <a:lvl5pPr marL="2057400" indent="-228600" defTabSz="919163">
              <a:defRPr sz="2400">
                <a:solidFill>
                  <a:schemeClr val="tx1"/>
                </a:solidFill>
                <a:latin typeface="Arial" charset="0"/>
                <a:ea typeface="ヒラギノ角ゴ Pro W3" pitchFamily="1" charset="-128"/>
              </a:defRPr>
            </a:lvl5pPr>
            <a:lvl6pPr marL="25146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9pPr>
          </a:lstStyle>
          <a:p>
            <a:pPr eaLnBrk="1" hangingPunct="1"/>
            <a:fld id="{84413E75-AF56-4B72-8004-04A885B35B7E}" type="slidenum">
              <a:rPr lang="en-US" sz="1200" smtClean="0"/>
              <a:pPr eaLnBrk="1" hangingPunct="1"/>
              <a:t>1</a:t>
            </a:fld>
            <a:endParaRPr lang="en-US" sz="1200" smtClean="0"/>
          </a:p>
        </p:txBody>
      </p:sp>
      <p:sp>
        <p:nvSpPr>
          <p:cNvPr id="12291" name="Rectangle 2"/>
          <p:cNvSpPr>
            <a:spLocks noGrp="1" noChangeArrowheads="1"/>
          </p:cNvSpPr>
          <p:nvPr>
            <p:ph type="body" idx="1"/>
          </p:nvPr>
        </p:nvSpPr>
        <p:spPr>
          <a:xfrm>
            <a:off x="842964" y="4296670"/>
            <a:ext cx="5532437" cy="4221569"/>
          </a:xfrm>
          <a:noFill/>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802" tIns="44461" rIns="104802" bIns="44461"/>
          <a:lstStyle/>
          <a:p>
            <a:pPr eaLnBrk="1" hangingPunct="1"/>
            <a:endParaRPr lang="en-US" dirty="0" smtClean="0"/>
          </a:p>
        </p:txBody>
      </p:sp>
      <p:sp>
        <p:nvSpPr>
          <p:cNvPr id="12292" name="Rectangle 3"/>
          <p:cNvSpPr>
            <a:spLocks noChangeArrowheads="1"/>
          </p:cNvSpPr>
          <p:nvPr/>
        </p:nvSpPr>
        <p:spPr bwMode="auto">
          <a:xfrm>
            <a:off x="3960814" y="1"/>
            <a:ext cx="3049587" cy="46498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Lst>
        </p:spPr>
        <p:txBody>
          <a:bodyPr wrap="none" anchor="ctr"/>
          <a:lstStyle/>
          <a:p>
            <a:pPr>
              <a:buFont typeface="Wingdings" pitchFamily="2" charset="2"/>
              <a:buNone/>
            </a:pPr>
            <a:endParaRPr lang="en-US"/>
          </a:p>
        </p:txBody>
      </p:sp>
      <p:sp>
        <p:nvSpPr>
          <p:cNvPr id="12293" name="Rectangle 4"/>
          <p:cNvSpPr>
            <a:spLocks noChangeArrowheads="1"/>
          </p:cNvSpPr>
          <p:nvPr/>
        </p:nvSpPr>
        <p:spPr bwMode="auto">
          <a:xfrm>
            <a:off x="3960814" y="8807453"/>
            <a:ext cx="3049587" cy="488948"/>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Lst>
        </p:spPr>
        <p:txBody>
          <a:bodyPr wrap="none" anchor="ctr"/>
          <a:lstStyle/>
          <a:p>
            <a:pPr>
              <a:buFont typeface="Wingdings" pitchFamily="2" charset="2"/>
              <a:buNone/>
            </a:pPr>
            <a:endParaRPr lang="en-US"/>
          </a:p>
        </p:txBody>
      </p:sp>
      <p:sp>
        <p:nvSpPr>
          <p:cNvPr id="12294" name="Rectangle 5"/>
          <p:cNvSpPr>
            <a:spLocks noGrp="1" noRot="1" noChangeAspect="1" noChangeArrowheads="1" noTextEdit="1"/>
          </p:cNvSpPr>
          <p:nvPr>
            <p:ph type="sldImg"/>
          </p:nvPr>
        </p:nvSpPr>
        <p:spPr>
          <a:xfrm>
            <a:off x="1193800" y="704850"/>
            <a:ext cx="4629150" cy="3471863"/>
          </a:xfrm>
          <a:ln w="12700" cap="flat">
            <a:solidFill>
              <a:schemeClr val="tx1"/>
            </a:solidFill>
          </a:ln>
        </p:spPr>
      </p:sp>
    </p:spTree>
    <p:extLst>
      <p:ext uri="{BB962C8B-B14F-4D97-AF65-F5344CB8AC3E}">
        <p14:creationId xmlns:p14="http://schemas.microsoft.com/office/powerpoint/2010/main" val="1961802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2</a:t>
            </a:fld>
            <a:endParaRPr lang="en-US"/>
          </a:p>
        </p:txBody>
      </p:sp>
    </p:spTree>
    <p:extLst>
      <p:ext uri="{BB962C8B-B14F-4D97-AF65-F5344CB8AC3E}">
        <p14:creationId xmlns:p14="http://schemas.microsoft.com/office/powerpoint/2010/main" val="438287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3</a:t>
            </a:fld>
            <a:endParaRPr lang="en-US"/>
          </a:p>
        </p:txBody>
      </p:sp>
    </p:spTree>
    <p:extLst>
      <p:ext uri="{BB962C8B-B14F-4D97-AF65-F5344CB8AC3E}">
        <p14:creationId xmlns:p14="http://schemas.microsoft.com/office/powerpoint/2010/main" val="43828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4</a:t>
            </a:fld>
            <a:endParaRPr lang="en-US"/>
          </a:p>
        </p:txBody>
      </p:sp>
    </p:spTree>
    <p:extLst>
      <p:ext uri="{BB962C8B-B14F-4D97-AF65-F5344CB8AC3E}">
        <p14:creationId xmlns:p14="http://schemas.microsoft.com/office/powerpoint/2010/main" val="438287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5</a:t>
            </a:fld>
            <a:endParaRPr lang="en-US"/>
          </a:p>
        </p:txBody>
      </p:sp>
    </p:spTree>
    <p:extLst>
      <p:ext uri="{BB962C8B-B14F-4D97-AF65-F5344CB8AC3E}">
        <p14:creationId xmlns:p14="http://schemas.microsoft.com/office/powerpoint/2010/main" val="438287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6</a:t>
            </a:fld>
            <a:endParaRPr lang="en-US"/>
          </a:p>
        </p:txBody>
      </p:sp>
    </p:spTree>
    <p:extLst>
      <p:ext uri="{BB962C8B-B14F-4D97-AF65-F5344CB8AC3E}">
        <p14:creationId xmlns:p14="http://schemas.microsoft.com/office/powerpoint/2010/main" val="438287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7</a:t>
            </a:fld>
            <a:endParaRPr lang="en-US"/>
          </a:p>
        </p:txBody>
      </p:sp>
    </p:spTree>
    <p:extLst>
      <p:ext uri="{BB962C8B-B14F-4D97-AF65-F5344CB8AC3E}">
        <p14:creationId xmlns:p14="http://schemas.microsoft.com/office/powerpoint/2010/main" val="43828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D2F79740-5443-452D-AD34-3EC29940AD2C}" type="slidenum">
              <a:rPr lang="en-US"/>
              <a:pPr>
                <a:defRPr/>
              </a:pPr>
              <a:t>‹#›</a:t>
            </a:fld>
            <a:endParaRPr lang="en-US"/>
          </a:p>
        </p:txBody>
      </p:sp>
    </p:spTree>
    <p:extLst>
      <p:ext uri="{BB962C8B-B14F-4D97-AF65-F5344CB8AC3E}">
        <p14:creationId xmlns:p14="http://schemas.microsoft.com/office/powerpoint/2010/main" val="36992578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000C880D-CF16-4467-AE15-4699F399C5EC}" type="slidenum">
              <a:rPr lang="en-US"/>
              <a:pPr>
                <a:defRPr/>
              </a:pPr>
              <a:t>‹#›</a:t>
            </a:fld>
            <a:endParaRPr lang="en-US"/>
          </a:p>
        </p:txBody>
      </p:sp>
    </p:spTree>
    <p:extLst>
      <p:ext uri="{BB962C8B-B14F-4D97-AF65-F5344CB8AC3E}">
        <p14:creationId xmlns:p14="http://schemas.microsoft.com/office/powerpoint/2010/main" val="297429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6C71C8-6CEF-47DE-9EE9-F9A6DD216DE7}" type="slidenum">
              <a:rPr lang="en-US"/>
              <a:pPr>
                <a:defRPr/>
              </a:pPr>
              <a:t>‹#›</a:t>
            </a:fld>
            <a:endParaRPr lang="en-US"/>
          </a:p>
        </p:txBody>
      </p:sp>
    </p:spTree>
    <p:extLst>
      <p:ext uri="{BB962C8B-B14F-4D97-AF65-F5344CB8AC3E}">
        <p14:creationId xmlns:p14="http://schemas.microsoft.com/office/powerpoint/2010/main" val="39027436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4486" y="274638"/>
            <a:ext cx="8229600" cy="653830"/>
          </a:xfrm>
          <a:prstGeom prst="rect">
            <a:avLst/>
          </a:prstGeom>
        </p:spPr>
        <p:txBody>
          <a:bodyPr/>
          <a:lstStyle>
            <a:lvl1pPr algn="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C684C4-5664-4D24-A535-6222EF1696C1}" type="slidenum">
              <a:rPr lang="en-US"/>
              <a:pPr>
                <a:defRPr/>
              </a:pPr>
              <a:t>‹#›</a:t>
            </a:fld>
            <a:endParaRPr lang="en-US"/>
          </a:p>
        </p:txBody>
      </p:sp>
    </p:spTree>
    <p:extLst>
      <p:ext uri="{BB962C8B-B14F-4D97-AF65-F5344CB8AC3E}">
        <p14:creationId xmlns:p14="http://schemas.microsoft.com/office/powerpoint/2010/main" val="62493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sldNum" sz="quarter" idx="10"/>
          </p:nvPr>
        </p:nvSpPr>
        <p:spPr>
          <a:ln/>
        </p:spPr>
        <p:txBody>
          <a:bodyPr/>
          <a:lstStyle>
            <a:lvl1pPr>
              <a:defRPr/>
            </a:lvl1pPr>
          </a:lstStyle>
          <a:p>
            <a:pPr>
              <a:defRPr/>
            </a:pPr>
            <a:fld id="{71D152FA-BD97-427C-95F6-5A11D3566594}" type="slidenum">
              <a:rPr lang="en-US"/>
              <a:pPr>
                <a:defRPr/>
              </a:pPr>
              <a:t>‹#›</a:t>
            </a:fld>
            <a:endParaRPr lang="en-US"/>
          </a:p>
        </p:txBody>
      </p:sp>
    </p:spTree>
    <p:extLst>
      <p:ext uri="{BB962C8B-B14F-4D97-AF65-F5344CB8AC3E}">
        <p14:creationId xmlns:p14="http://schemas.microsoft.com/office/powerpoint/2010/main" val="77645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4DA8099E-0876-40D0-A77F-086E54546A87}" type="slidenum">
              <a:rPr lang="en-US"/>
              <a:pPr>
                <a:defRPr/>
              </a:pPr>
              <a:t>‹#›</a:t>
            </a:fld>
            <a:endParaRPr lang="en-US"/>
          </a:p>
        </p:txBody>
      </p:sp>
    </p:spTree>
    <p:extLst>
      <p:ext uri="{BB962C8B-B14F-4D97-AF65-F5344CB8AC3E}">
        <p14:creationId xmlns:p14="http://schemas.microsoft.com/office/powerpoint/2010/main" val="389866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pPr>
              <a:defRPr/>
            </a:pPr>
            <a:fld id="{C0F926BB-F0E6-41B9-A93E-4BB6E9A75BF7}" type="slidenum">
              <a:rPr lang="en-US"/>
              <a:pPr>
                <a:defRPr/>
              </a:pPr>
              <a:t>‹#›</a:t>
            </a:fld>
            <a:endParaRPr lang="en-US"/>
          </a:p>
        </p:txBody>
      </p:sp>
    </p:spTree>
    <p:extLst>
      <p:ext uri="{BB962C8B-B14F-4D97-AF65-F5344CB8AC3E}">
        <p14:creationId xmlns:p14="http://schemas.microsoft.com/office/powerpoint/2010/main" val="402790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pPr>
              <a:defRPr/>
            </a:pPr>
            <a:fld id="{2EBB2EC7-31B5-41E0-9A4E-CCC37B8F69CD}" type="slidenum">
              <a:rPr lang="en-US"/>
              <a:pPr>
                <a:defRPr/>
              </a:pPr>
              <a:t>‹#›</a:t>
            </a:fld>
            <a:endParaRPr lang="en-US"/>
          </a:p>
        </p:txBody>
      </p:sp>
    </p:spTree>
    <p:extLst>
      <p:ext uri="{BB962C8B-B14F-4D97-AF65-F5344CB8AC3E}">
        <p14:creationId xmlns:p14="http://schemas.microsoft.com/office/powerpoint/2010/main" val="380684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A7297FE3-C4F0-4C81-8FEA-48A0D7B58410}" type="slidenum">
              <a:rPr lang="en-US"/>
              <a:pPr>
                <a:defRPr/>
              </a:pPr>
              <a:t>‹#›</a:t>
            </a:fld>
            <a:endParaRPr lang="en-US"/>
          </a:p>
        </p:txBody>
      </p:sp>
    </p:spTree>
    <p:extLst>
      <p:ext uri="{BB962C8B-B14F-4D97-AF65-F5344CB8AC3E}">
        <p14:creationId xmlns:p14="http://schemas.microsoft.com/office/powerpoint/2010/main" val="28536807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D32A0754-9616-4C35-ADA6-7E1F111B6932}" type="slidenum">
              <a:rPr lang="en-US"/>
              <a:pPr>
                <a:defRPr/>
              </a:pPr>
              <a:t>‹#›</a:t>
            </a:fld>
            <a:endParaRPr lang="en-US"/>
          </a:p>
        </p:txBody>
      </p:sp>
    </p:spTree>
    <p:extLst>
      <p:ext uri="{BB962C8B-B14F-4D97-AF65-F5344CB8AC3E}">
        <p14:creationId xmlns:p14="http://schemas.microsoft.com/office/powerpoint/2010/main" val="409487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6C9AF284-E52E-4395-8D4A-321176F8A351}" type="slidenum">
              <a:rPr lang="en-US"/>
              <a:pPr>
                <a:defRPr/>
              </a:pPr>
              <a:t>‹#›</a:t>
            </a:fld>
            <a:endParaRPr lang="en-US"/>
          </a:p>
        </p:txBody>
      </p:sp>
    </p:spTree>
    <p:extLst>
      <p:ext uri="{BB962C8B-B14F-4D97-AF65-F5344CB8AC3E}">
        <p14:creationId xmlns:p14="http://schemas.microsoft.com/office/powerpoint/2010/main" val="344239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9"/>
          <p:cNvSpPr>
            <a:spLocks noGrp="1" noChangeArrowheads="1"/>
          </p:cNvSpPr>
          <p:nvPr>
            <p:ph type="body" idx="1"/>
          </p:nvPr>
        </p:nvSpPr>
        <p:spPr bwMode="auto">
          <a:xfrm>
            <a:off x="685800" y="2057400"/>
            <a:ext cx="777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7" name="Picture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23813"/>
            <a:ext cx="91440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53" name="Rectangle 29"/>
          <p:cNvSpPr>
            <a:spLocks noGrp="1" noChangeArrowheads="1"/>
          </p:cNvSpPr>
          <p:nvPr>
            <p:ph type="sldNum" sz="quarter" idx="4"/>
          </p:nvPr>
        </p:nvSpPr>
        <p:spPr bwMode="auto">
          <a:xfrm>
            <a:off x="8267700" y="6477000"/>
            <a:ext cx="7239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buFontTx/>
              <a:buNone/>
              <a:defRPr sz="1000">
                <a:solidFill>
                  <a:srgbClr val="989A99"/>
                </a:solidFill>
                <a:ea typeface="ヒラギノ角ゴ Pro W3" pitchFamily="1" charset="-128"/>
              </a:defRPr>
            </a:lvl1pPr>
          </a:lstStyle>
          <a:p>
            <a:pPr>
              <a:defRPr/>
            </a:pPr>
            <a:fld id="{2C12D58E-E868-478A-8860-AF9105906D2F}" type="slidenum">
              <a:rPr lang="en-US"/>
              <a:pPr>
                <a:defRPr/>
              </a:pPr>
              <a:t>‹#›</a:t>
            </a:fld>
            <a:endParaRPr lang="en-US"/>
          </a:p>
        </p:txBody>
      </p:sp>
      <p:sp>
        <p:nvSpPr>
          <p:cNvPr id="1030" name="Rectangle 33"/>
          <p:cNvSpPr>
            <a:spLocks noChangeArrowheads="1"/>
          </p:cNvSpPr>
          <p:nvPr/>
        </p:nvSpPr>
        <p:spPr bwMode="auto">
          <a:xfrm>
            <a:off x="609600" y="6486525"/>
            <a:ext cx="7591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r" eaLnBrk="0" hangingPunct="0"/>
            <a:endParaRPr lang="en-US" sz="1200">
              <a:solidFill>
                <a:schemeClr val="bg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Font typeface="Arial" panose="020B0604020202020204" pitchFamily="34" charset="0"/>
        <a:buChar char="•"/>
        <a:defRPr sz="2800" b="1">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chemeClr val="accent2"/>
        </a:buClr>
        <a:buSzPct val="60000"/>
        <a:buFont typeface="Wingdings" panose="05000000000000000000" pitchFamily="2" charset="2"/>
        <a:buChar char="Ø"/>
        <a:defRPr sz="2600" b="1">
          <a:solidFill>
            <a:schemeClr val="tx1"/>
          </a:solidFill>
          <a:latin typeface="Calibri" panose="020F0502020204030204" pitchFamily="34" charset="0"/>
          <a:cs typeface="Calibri" panose="020F0502020204030204" pitchFamily="34" charset="0"/>
        </a:defRPr>
      </a:lvl2pPr>
      <a:lvl3pPr marL="1143000" indent="-228600" algn="l" rtl="0" eaLnBrk="0" fontAlgn="base" hangingPunct="0">
        <a:spcBef>
          <a:spcPct val="20000"/>
        </a:spcBef>
        <a:spcAft>
          <a:spcPct val="0"/>
        </a:spcAft>
        <a:buClr>
          <a:schemeClr val="accent2"/>
        </a:buClr>
        <a:buSzPct val="70000"/>
        <a:buFont typeface="Wingdings" panose="05000000000000000000" pitchFamily="2" charset="2"/>
        <a:buChar char="§"/>
        <a:defRPr sz="2400" b="1">
          <a:solidFill>
            <a:schemeClr val="tx1"/>
          </a:solidFill>
          <a:latin typeface="Calibri" panose="020F0502020204030204" pitchFamily="34" charset="0"/>
          <a:cs typeface="Calibri" panose="020F0502020204030204" pitchFamily="34" charset="0"/>
        </a:defRPr>
      </a:lvl3pPr>
      <a:lvl4pPr marL="16002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49238" y="1346200"/>
            <a:ext cx="863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spcBef>
                <a:spcPct val="50000"/>
              </a:spcBef>
            </a:pPr>
            <a:endParaRPr lang="en-US">
              <a:latin typeface="Times" pitchFamily="18" charset="0"/>
              <a:cs typeface="Arial" charset="0"/>
            </a:endParaRPr>
          </a:p>
        </p:txBody>
      </p:sp>
      <p:sp>
        <p:nvSpPr>
          <p:cNvPr id="3075" name="Text Box 3"/>
          <p:cNvSpPr txBox="1">
            <a:spLocks noChangeArrowheads="1"/>
          </p:cNvSpPr>
          <p:nvPr/>
        </p:nvSpPr>
        <p:spPr bwMode="auto">
          <a:xfrm>
            <a:off x="249238" y="1346200"/>
            <a:ext cx="863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spcBef>
                <a:spcPct val="50000"/>
              </a:spcBef>
            </a:pPr>
            <a:endParaRPr lang="en-US">
              <a:latin typeface="Times" pitchFamily="18" charset="0"/>
              <a:cs typeface="Arial" charset="0"/>
            </a:endParaRPr>
          </a:p>
        </p:txBody>
      </p:sp>
      <p:sp>
        <p:nvSpPr>
          <p:cNvPr id="3076" name="Text Box 4"/>
          <p:cNvSpPr txBox="1">
            <a:spLocks noChangeArrowheads="1"/>
          </p:cNvSpPr>
          <p:nvPr/>
        </p:nvSpPr>
        <p:spPr bwMode="auto">
          <a:xfrm>
            <a:off x="249238" y="855663"/>
            <a:ext cx="8636000"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lgn="ctr"/>
            <a:endParaRPr lang="en-US" sz="3200" b="1" dirty="0"/>
          </a:p>
          <a:p>
            <a:pPr algn="ctr"/>
            <a:endParaRPr lang="en-US" sz="3200" b="1" dirty="0"/>
          </a:p>
          <a:p>
            <a:pPr algn="ctr"/>
            <a:endParaRPr lang="en-US" sz="3200" b="1" dirty="0"/>
          </a:p>
          <a:p>
            <a:pPr algn="ctr"/>
            <a:endParaRPr lang="en-US" sz="4000" dirty="0">
              <a:solidFill>
                <a:srgbClr val="000066"/>
              </a:solidFill>
              <a:ea typeface="+mn-ea"/>
            </a:endParaRPr>
          </a:p>
          <a:p>
            <a:pPr algn="ctr"/>
            <a:endParaRPr lang="en-US" sz="1600" dirty="0" smtClean="0">
              <a:ea typeface="+mn-ea"/>
            </a:endParaRPr>
          </a:p>
          <a:p>
            <a:pPr algn="ctr"/>
            <a:r>
              <a:rPr lang="en-US" sz="4000" dirty="0" smtClean="0">
                <a:ea typeface="+mn-ea"/>
              </a:rPr>
              <a:t>January 2017 Price Structure Considerations</a:t>
            </a:r>
          </a:p>
          <a:p>
            <a:pPr algn="ctr"/>
            <a:endParaRPr lang="en-US" sz="4000" b="1" dirty="0" smtClean="0">
              <a:solidFill>
                <a:schemeClr val="accent2"/>
              </a:solidFill>
              <a:latin typeface="Arial Black" panose="020B0A04020102020204" pitchFamily="34" charset="0"/>
              <a:ea typeface="+mn-ea"/>
            </a:endParaRPr>
          </a:p>
          <a:p>
            <a:pPr algn="ctr"/>
            <a:r>
              <a:rPr lang="en-US" sz="4000" b="1" dirty="0" smtClean="0">
                <a:solidFill>
                  <a:schemeClr val="accent2"/>
                </a:solidFill>
                <a:latin typeface="Arial Black" panose="020B0A04020102020204" pitchFamily="34" charset="0"/>
                <a:ea typeface="+mn-ea"/>
              </a:rPr>
              <a:t>Great Lakes Area</a:t>
            </a:r>
          </a:p>
          <a:p>
            <a:pPr algn="ctr"/>
            <a:r>
              <a:rPr lang="en-US" sz="4000" b="1" dirty="0" smtClean="0">
                <a:solidFill>
                  <a:schemeClr val="accent2"/>
                </a:solidFill>
                <a:latin typeface="Arial Black" panose="020B0A04020102020204" pitchFamily="34" charset="0"/>
                <a:ea typeface="+mn-ea"/>
              </a:rPr>
              <a:t>Industry Focus Group</a:t>
            </a:r>
            <a:endParaRPr lang="en-US" b="1" dirty="0" smtClean="0">
              <a:solidFill>
                <a:schemeClr val="accent2"/>
              </a:solidFill>
              <a:latin typeface="Arial Black" panose="020B0A04020102020204" pitchFamily="34" charset="0"/>
            </a:endParaRPr>
          </a:p>
          <a:p>
            <a:pPr algn="ctr"/>
            <a:endParaRPr lang="en-US" dirty="0">
              <a:solidFill>
                <a:schemeClr val="accent2"/>
              </a:solidFill>
              <a:latin typeface="Arial Black" panose="020B0A04020102020204" pitchFamily="34" charset="0"/>
            </a:endParaRPr>
          </a:p>
        </p:txBody>
      </p:sp>
      <p:sp>
        <p:nvSpPr>
          <p:cNvPr id="2" name="Slide Number Placeholder 1"/>
          <p:cNvSpPr>
            <a:spLocks noGrp="1"/>
          </p:cNvSpPr>
          <p:nvPr>
            <p:ph type="sldNum" sz="quarter" idx="10"/>
          </p:nvPr>
        </p:nvSpPr>
        <p:spPr/>
        <p:txBody>
          <a:bodyPr/>
          <a:lstStyle/>
          <a:p>
            <a:pPr>
              <a:defRPr/>
            </a:pPr>
            <a:fld id="{A7297FE3-C4F0-4C81-8FEA-48A0D7B58410}" type="slidenum">
              <a:rPr lang="en-US" smtClean="0"/>
              <a:pPr>
                <a:defRPr/>
              </a:pPr>
              <a:t>1</a:t>
            </a:fld>
            <a:endParaRPr lang="en-US"/>
          </a:p>
        </p:txBody>
      </p:sp>
    </p:spTree>
    <p:extLst>
      <p:ext uri="{BB962C8B-B14F-4D97-AF65-F5344CB8AC3E}">
        <p14:creationId xmlns:p14="http://schemas.microsoft.com/office/powerpoint/2010/main" val="10157157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977" y="1006287"/>
            <a:ext cx="8676372" cy="3431709"/>
          </a:xfrm>
          <a:prstGeom prst="rect">
            <a:avLst/>
          </a:prstGeom>
          <a:noFill/>
        </p:spPr>
        <p:txBody>
          <a:bodyPr wrap="square" rtlCol="0">
            <a:spAutoFit/>
          </a:bodyPr>
          <a:lstStyle/>
          <a:p>
            <a:pPr>
              <a:buClr>
                <a:schemeClr val="accent2"/>
              </a:buClr>
            </a:pPr>
            <a:r>
              <a:rPr lang="en-US" altLang="en-US" sz="1400" dirty="0" smtClean="0">
                <a:solidFill>
                  <a:schemeClr val="tx1"/>
                </a:solidFill>
                <a:cs typeface="Arial" charset="0"/>
              </a:rPr>
              <a:t>       </a:t>
            </a:r>
          </a:p>
          <a:p>
            <a:pPr marL="342900" lvl="1" indent="-342900">
              <a:spcBef>
                <a:spcPts val="600"/>
              </a:spcBef>
              <a:buClr>
                <a:schemeClr val="accent2"/>
              </a:buClr>
              <a:buFont typeface="Wingdings" panose="05000000000000000000" pitchFamily="2" charset="2"/>
              <a:buChar char="Ø"/>
            </a:pPr>
            <a:r>
              <a:rPr lang="en-US" altLang="en-US" sz="2400" b="0" dirty="0" smtClean="0">
                <a:solidFill>
                  <a:schemeClr val="tx1"/>
                </a:solidFill>
                <a:cs typeface="Arial" charset="0"/>
              </a:rPr>
              <a:t>Transparency</a:t>
            </a:r>
          </a:p>
          <a:p>
            <a:pPr marL="342900" lvl="1" indent="-342900">
              <a:spcBef>
                <a:spcPts val="600"/>
              </a:spcBef>
              <a:buClr>
                <a:schemeClr val="accent2"/>
              </a:buClr>
              <a:buFont typeface="Wingdings" panose="05000000000000000000" pitchFamily="2" charset="2"/>
              <a:buChar char="Ø"/>
            </a:pPr>
            <a:endParaRPr lang="en-US" altLang="en-US" sz="2400" b="0" dirty="0">
              <a:solidFill>
                <a:schemeClr val="tx1"/>
              </a:solidFill>
              <a:cs typeface="Arial" charset="0"/>
            </a:endParaRPr>
          </a:p>
          <a:p>
            <a:pPr marL="342900" lvl="1" indent="-342900">
              <a:spcBef>
                <a:spcPts val="600"/>
              </a:spcBef>
              <a:buClr>
                <a:schemeClr val="accent2"/>
              </a:buClr>
              <a:buFont typeface="Wingdings" panose="05000000000000000000" pitchFamily="2" charset="2"/>
              <a:buChar char="Ø"/>
            </a:pPr>
            <a:r>
              <a:rPr lang="en-US" altLang="en-US" sz="2400" b="0" dirty="0" smtClean="0">
                <a:solidFill>
                  <a:schemeClr val="tx1"/>
                </a:solidFill>
                <a:cs typeface="Arial" charset="0"/>
              </a:rPr>
              <a:t>No unintended consequences</a:t>
            </a:r>
          </a:p>
          <a:p>
            <a:pPr marL="342900" lvl="1" indent="-342900">
              <a:spcBef>
                <a:spcPts val="600"/>
              </a:spcBef>
              <a:buClr>
                <a:schemeClr val="accent2"/>
              </a:buClr>
              <a:buFont typeface="Wingdings" panose="05000000000000000000" pitchFamily="2" charset="2"/>
              <a:buChar char="Ø"/>
            </a:pPr>
            <a:endParaRPr lang="en-US" altLang="en-US" sz="2400" b="0" dirty="0">
              <a:solidFill>
                <a:schemeClr val="tx1"/>
              </a:solidFill>
              <a:cs typeface="Arial" charset="0"/>
            </a:endParaRPr>
          </a:p>
          <a:p>
            <a:pPr marL="342900" lvl="1" indent="-342900">
              <a:spcBef>
                <a:spcPts val="600"/>
              </a:spcBef>
              <a:buClr>
                <a:schemeClr val="accent2"/>
              </a:buClr>
              <a:buFont typeface="Wingdings" panose="05000000000000000000" pitchFamily="2" charset="2"/>
              <a:buChar char="Ø"/>
            </a:pPr>
            <a:r>
              <a:rPr lang="en-US" altLang="en-US" sz="2400" b="0" dirty="0" smtClean="0">
                <a:solidFill>
                  <a:schemeClr val="tx1"/>
                </a:solidFill>
                <a:cs typeface="Arial" charset="0"/>
              </a:rPr>
              <a:t>Simplification</a:t>
            </a:r>
          </a:p>
          <a:p>
            <a:pPr marL="342900" lvl="1" indent="-342900">
              <a:spcBef>
                <a:spcPts val="600"/>
              </a:spcBef>
              <a:buClr>
                <a:schemeClr val="accent2"/>
              </a:buClr>
              <a:buFont typeface="Wingdings" panose="05000000000000000000" pitchFamily="2" charset="2"/>
              <a:buChar char="Ø"/>
            </a:pPr>
            <a:endParaRPr lang="en-US" altLang="en-US" sz="2400" b="0" dirty="0">
              <a:solidFill>
                <a:schemeClr val="tx1"/>
              </a:solidFill>
              <a:cs typeface="Arial" charset="0"/>
            </a:endParaRPr>
          </a:p>
          <a:p>
            <a:pPr marL="342900" lvl="1" indent="-342900">
              <a:spcBef>
                <a:spcPts val="600"/>
              </a:spcBef>
              <a:buClr>
                <a:schemeClr val="accent2"/>
              </a:buClr>
              <a:buFont typeface="Wingdings" panose="05000000000000000000" pitchFamily="2" charset="2"/>
              <a:buChar char="Ø"/>
            </a:pPr>
            <a:r>
              <a:rPr lang="en-US" altLang="en-US" sz="2400" b="0" dirty="0" smtClean="0">
                <a:solidFill>
                  <a:schemeClr val="tx1"/>
                </a:solidFill>
                <a:cs typeface="Arial" charset="0"/>
              </a:rPr>
              <a:t>Growth</a:t>
            </a:r>
          </a:p>
        </p:txBody>
      </p:sp>
      <p:sp>
        <p:nvSpPr>
          <p:cNvPr id="3" name="Title 2"/>
          <p:cNvSpPr>
            <a:spLocks noGrp="1"/>
          </p:cNvSpPr>
          <p:nvPr>
            <p:ph type="title"/>
          </p:nvPr>
        </p:nvSpPr>
        <p:spPr>
          <a:xfrm>
            <a:off x="724486" y="229890"/>
            <a:ext cx="8229600" cy="653830"/>
          </a:xfrm>
        </p:spPr>
        <p:txBody>
          <a:bodyPr/>
          <a:lstStyle/>
          <a:p>
            <a:r>
              <a:rPr lang="en-US" dirty="0" smtClean="0"/>
              <a:t>Price Change Goals</a:t>
            </a:r>
            <a:endParaRPr lang="en-US" sz="1200" dirty="0"/>
          </a:p>
        </p:txBody>
      </p:sp>
      <p:sp>
        <p:nvSpPr>
          <p:cNvPr id="4" name="Slide Number Placeholder 3"/>
          <p:cNvSpPr>
            <a:spLocks noGrp="1"/>
          </p:cNvSpPr>
          <p:nvPr>
            <p:ph type="sldNum" sz="quarter" idx="10"/>
          </p:nvPr>
        </p:nvSpPr>
        <p:spPr/>
        <p:txBody>
          <a:bodyPr/>
          <a:lstStyle/>
          <a:p>
            <a:pPr>
              <a:defRPr/>
            </a:pPr>
            <a:fld id="{5CC684C4-5664-4D24-A535-6222EF1696C1}" type="slidenum">
              <a:rPr lang="en-US" smtClean="0"/>
              <a:pPr>
                <a:defRPr/>
              </a:pPr>
              <a:t>2</a:t>
            </a:fld>
            <a:endParaRPr lang="en-US"/>
          </a:p>
        </p:txBody>
      </p:sp>
    </p:spTree>
    <p:extLst>
      <p:ext uri="{BB962C8B-B14F-4D97-AF65-F5344CB8AC3E}">
        <p14:creationId xmlns:p14="http://schemas.microsoft.com/office/powerpoint/2010/main" val="73881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9485" y="1782124"/>
            <a:ext cx="4297680" cy="4425827"/>
          </a:xfrm>
          <a:prstGeom prst="rect">
            <a:avLst/>
          </a:prstGeom>
          <a:noFill/>
          <a:ln>
            <a:solidFill>
              <a:schemeClr val="tx1"/>
            </a:solidFill>
          </a:ln>
        </p:spPr>
        <p:txBody>
          <a:bodyPr wrap="square" rtlCol="0">
            <a:spAutoFit/>
          </a:bodyPr>
          <a:lstStyle/>
          <a:p>
            <a:pPr>
              <a:buClr>
                <a:schemeClr val="accent2"/>
              </a:buClr>
            </a:pPr>
            <a:r>
              <a:rPr lang="en-US" altLang="en-US" dirty="0" smtClean="0">
                <a:solidFill>
                  <a:schemeClr val="tx1"/>
                </a:solidFill>
                <a:cs typeface="Arial" charset="0"/>
              </a:rPr>
              <a:t>Proposed  Dates</a:t>
            </a:r>
          </a:p>
          <a:p>
            <a:pPr marL="342900" indent="-342900" eaLnBrk="0" hangingPunct="0">
              <a:lnSpc>
                <a:spcPct val="150000"/>
              </a:lnSpc>
              <a:spcBef>
                <a:spcPct val="20000"/>
              </a:spcBef>
              <a:buClr>
                <a:schemeClr val="accent2"/>
              </a:buClr>
              <a:buFont typeface="Arial" panose="020B0604020202020204" pitchFamily="34" charset="0"/>
              <a:buChar char="•"/>
              <a:tabLst>
                <a:tab pos="1141413" algn="l"/>
              </a:tabLst>
            </a:pPr>
            <a:r>
              <a:rPr lang="en-US" altLang="en-US" b="0" dirty="0" smtClean="0">
                <a:solidFill>
                  <a:schemeClr val="tx1"/>
                </a:solidFill>
                <a:latin typeface="+mn-lt"/>
                <a:cs typeface="Calibri" panose="020F0502020204030204" pitchFamily="34" charset="0"/>
              </a:rPr>
              <a:t>7/12-7/13: Share </a:t>
            </a:r>
            <a:r>
              <a:rPr lang="en-US" altLang="en-US" b="0" dirty="0">
                <a:solidFill>
                  <a:schemeClr val="tx1"/>
                </a:solidFill>
                <a:latin typeface="+mn-lt"/>
                <a:cs typeface="Calibri" panose="020F0502020204030204" pitchFamily="34" charset="0"/>
              </a:rPr>
              <a:t>Key Concepts with MTAC</a:t>
            </a:r>
          </a:p>
          <a:p>
            <a:pPr marL="342900" indent="-342900" eaLnBrk="0" hangingPunct="0">
              <a:lnSpc>
                <a:spcPct val="150000"/>
              </a:lnSpc>
              <a:spcBef>
                <a:spcPct val="20000"/>
              </a:spcBef>
              <a:buClr>
                <a:schemeClr val="accent2"/>
              </a:buClr>
              <a:buFont typeface="Arial" panose="020B0604020202020204" pitchFamily="34" charset="0"/>
              <a:buChar char="•"/>
              <a:tabLst>
                <a:tab pos="1141413" algn="l"/>
              </a:tabLst>
            </a:pPr>
            <a:r>
              <a:rPr lang="en-US" altLang="en-US" b="0" dirty="0" smtClean="0">
                <a:solidFill>
                  <a:schemeClr val="tx1"/>
                </a:solidFill>
                <a:latin typeface="+mn-lt"/>
                <a:cs typeface="Calibri" panose="020F0502020204030204" pitchFamily="34" charset="0"/>
              </a:rPr>
              <a:t>Aug: Share </a:t>
            </a:r>
            <a:r>
              <a:rPr lang="en-US" altLang="en-US" b="0" dirty="0">
                <a:solidFill>
                  <a:schemeClr val="tx1"/>
                </a:solidFill>
                <a:latin typeface="+mn-lt"/>
                <a:cs typeface="Calibri" panose="020F0502020204030204" pitchFamily="34" charset="0"/>
              </a:rPr>
              <a:t>Technical Changes and Draft Postage Statements with Developers </a:t>
            </a:r>
          </a:p>
          <a:p>
            <a:pPr marL="342900" indent="-342900" eaLnBrk="0" hangingPunct="0">
              <a:lnSpc>
                <a:spcPct val="150000"/>
              </a:lnSpc>
              <a:spcBef>
                <a:spcPct val="20000"/>
              </a:spcBef>
              <a:buClr>
                <a:schemeClr val="accent2"/>
              </a:buClr>
              <a:buFont typeface="Arial" panose="020B0604020202020204" pitchFamily="34" charset="0"/>
              <a:buChar char="•"/>
              <a:tabLst>
                <a:tab pos="1143000" algn="l"/>
              </a:tabLst>
            </a:pPr>
            <a:r>
              <a:rPr lang="en-US" altLang="en-US" b="0" dirty="0" smtClean="0">
                <a:solidFill>
                  <a:schemeClr val="tx1"/>
                </a:solidFill>
                <a:latin typeface="+mn-lt"/>
                <a:cs typeface="Calibri" panose="020F0502020204030204" pitchFamily="34" charset="0"/>
              </a:rPr>
              <a:t>Aug: Share </a:t>
            </a:r>
            <a:r>
              <a:rPr lang="en-US" altLang="en-US" b="0" dirty="0">
                <a:solidFill>
                  <a:schemeClr val="tx1"/>
                </a:solidFill>
                <a:latin typeface="+mn-lt"/>
                <a:cs typeface="Calibri" panose="020F0502020204030204" pitchFamily="34" charset="0"/>
              </a:rPr>
              <a:t>Draft Mailing Standards </a:t>
            </a:r>
          </a:p>
          <a:p>
            <a:pPr marL="342900" indent="-342900" eaLnBrk="0" hangingPunct="0">
              <a:lnSpc>
                <a:spcPct val="150000"/>
              </a:lnSpc>
              <a:spcBef>
                <a:spcPct val="20000"/>
              </a:spcBef>
              <a:buClr>
                <a:schemeClr val="accent2"/>
              </a:buClr>
              <a:buFont typeface="Arial" panose="020B0604020202020204" pitchFamily="34" charset="0"/>
              <a:buChar char="•"/>
              <a:tabLst>
                <a:tab pos="1143000" algn="l"/>
              </a:tabLst>
            </a:pPr>
            <a:r>
              <a:rPr lang="en-US" altLang="en-US" b="0" dirty="0" smtClean="0">
                <a:solidFill>
                  <a:schemeClr val="tx1"/>
                </a:solidFill>
                <a:latin typeface="+mn-lt"/>
                <a:cs typeface="Calibri" panose="020F0502020204030204" pitchFamily="34" charset="0"/>
              </a:rPr>
              <a:t>Sep/Oct.: </a:t>
            </a:r>
            <a:r>
              <a:rPr lang="en-US" altLang="en-US" b="0" dirty="0">
                <a:solidFill>
                  <a:schemeClr val="tx1"/>
                </a:solidFill>
                <a:cs typeface="Calibri" panose="020F0502020204030204" pitchFamily="34" charset="0"/>
              </a:rPr>
              <a:t>Final PRC Market Dominant</a:t>
            </a:r>
            <a:endParaRPr lang="en-US" altLang="en-US" b="0" dirty="0" smtClean="0">
              <a:solidFill>
                <a:schemeClr val="tx1"/>
              </a:solidFill>
              <a:latin typeface="+mn-lt"/>
              <a:cs typeface="Calibri" panose="020F0502020204030204" pitchFamily="34" charset="0"/>
            </a:endParaRPr>
          </a:p>
          <a:p>
            <a:pPr marL="342900" indent="-342900" eaLnBrk="0" hangingPunct="0">
              <a:lnSpc>
                <a:spcPct val="150000"/>
              </a:lnSpc>
              <a:spcBef>
                <a:spcPct val="20000"/>
              </a:spcBef>
              <a:buClr>
                <a:schemeClr val="accent2"/>
              </a:buClr>
              <a:buFont typeface="Arial" panose="020B0604020202020204" pitchFamily="34" charset="0"/>
              <a:buChar char="•"/>
              <a:tabLst>
                <a:tab pos="1143000" algn="l"/>
              </a:tabLst>
            </a:pPr>
            <a:r>
              <a:rPr lang="en-US" altLang="en-US" b="0" dirty="0" smtClean="0">
                <a:solidFill>
                  <a:schemeClr val="tx1"/>
                </a:solidFill>
                <a:latin typeface="+mn-lt"/>
                <a:cs typeface="Calibri" panose="020F0502020204030204" pitchFamily="34" charset="0"/>
              </a:rPr>
              <a:t>Nov: Competitive </a:t>
            </a:r>
            <a:r>
              <a:rPr lang="en-US" altLang="en-US" b="0" dirty="0">
                <a:solidFill>
                  <a:schemeClr val="tx1"/>
                </a:solidFill>
                <a:latin typeface="+mn-lt"/>
                <a:cs typeface="Calibri" panose="020F0502020204030204" pitchFamily="34" charset="0"/>
              </a:rPr>
              <a:t>Filings</a:t>
            </a:r>
          </a:p>
          <a:p>
            <a:pPr marL="342900" indent="-342900" eaLnBrk="0" hangingPunct="0">
              <a:lnSpc>
                <a:spcPct val="150000"/>
              </a:lnSpc>
              <a:spcBef>
                <a:spcPct val="20000"/>
              </a:spcBef>
              <a:buClr>
                <a:schemeClr val="accent2"/>
              </a:buClr>
              <a:buFont typeface="Arial" panose="020B0604020202020204" pitchFamily="34" charset="0"/>
              <a:buChar char="•"/>
              <a:tabLst>
                <a:tab pos="1143000" algn="l"/>
              </a:tabLst>
            </a:pPr>
            <a:r>
              <a:rPr lang="en-US" altLang="en-US" b="0" dirty="0" smtClean="0">
                <a:solidFill>
                  <a:schemeClr val="tx1"/>
                </a:solidFill>
                <a:latin typeface="+mn-lt"/>
                <a:cs typeface="Calibri" panose="020F0502020204030204" pitchFamily="34" charset="0"/>
              </a:rPr>
              <a:t>Nov/Dec: Publish </a:t>
            </a:r>
            <a:r>
              <a:rPr lang="en-US" altLang="en-US" b="0" dirty="0">
                <a:solidFill>
                  <a:schemeClr val="tx1"/>
                </a:solidFill>
                <a:latin typeface="+mn-lt"/>
                <a:cs typeface="Calibri" panose="020F0502020204030204" pitchFamily="34" charset="0"/>
              </a:rPr>
              <a:t>Final Prices, Standards </a:t>
            </a:r>
          </a:p>
          <a:p>
            <a:pPr marL="342900" indent="-342900" eaLnBrk="0" hangingPunct="0">
              <a:lnSpc>
                <a:spcPct val="150000"/>
              </a:lnSpc>
              <a:spcBef>
                <a:spcPct val="20000"/>
              </a:spcBef>
              <a:buClr>
                <a:schemeClr val="accent2"/>
              </a:buClr>
              <a:buFont typeface="Arial" panose="020B0604020202020204" pitchFamily="34" charset="0"/>
              <a:buChar char="•"/>
              <a:tabLst>
                <a:tab pos="1143000" algn="l"/>
              </a:tabLst>
            </a:pPr>
            <a:r>
              <a:rPr lang="en-US" altLang="en-US" b="0" dirty="0" smtClean="0">
                <a:solidFill>
                  <a:schemeClr val="tx1"/>
                </a:solidFill>
                <a:latin typeface="+mn-lt"/>
                <a:cs typeface="Calibri" panose="020F0502020204030204" pitchFamily="34" charset="0"/>
              </a:rPr>
              <a:t>1/8: Target Implement </a:t>
            </a:r>
            <a:r>
              <a:rPr lang="en-US" altLang="en-US" b="0" dirty="0">
                <a:solidFill>
                  <a:schemeClr val="tx1"/>
                </a:solidFill>
                <a:latin typeface="+mn-lt"/>
                <a:cs typeface="Calibri" panose="020F0502020204030204" pitchFamily="34" charset="0"/>
              </a:rPr>
              <a:t>pre-release</a:t>
            </a:r>
          </a:p>
          <a:p>
            <a:pPr marL="342900" indent="-342900" eaLnBrk="0" hangingPunct="0">
              <a:lnSpc>
                <a:spcPct val="150000"/>
              </a:lnSpc>
              <a:spcBef>
                <a:spcPct val="20000"/>
              </a:spcBef>
              <a:buClr>
                <a:schemeClr val="accent2"/>
              </a:buClr>
              <a:buFont typeface="Arial" panose="020B0604020202020204" pitchFamily="34" charset="0"/>
              <a:buChar char="•"/>
              <a:tabLst>
                <a:tab pos="1143000" algn="l"/>
              </a:tabLst>
            </a:pPr>
            <a:r>
              <a:rPr lang="en-US" altLang="en-US" b="0" dirty="0" smtClean="0">
                <a:solidFill>
                  <a:schemeClr val="tx1"/>
                </a:solidFill>
                <a:latin typeface="+mn-lt"/>
                <a:cs typeface="Calibri" panose="020F0502020204030204" pitchFamily="34" charset="0"/>
              </a:rPr>
              <a:t>1/22: Targeted Price </a:t>
            </a:r>
            <a:r>
              <a:rPr lang="en-US" altLang="en-US" b="0" dirty="0">
                <a:solidFill>
                  <a:schemeClr val="tx1"/>
                </a:solidFill>
                <a:latin typeface="+mn-lt"/>
                <a:cs typeface="Calibri" panose="020F0502020204030204" pitchFamily="34" charset="0"/>
              </a:rPr>
              <a:t>Effective </a:t>
            </a:r>
            <a:r>
              <a:rPr lang="en-US" altLang="en-US" b="0" dirty="0" smtClean="0">
                <a:solidFill>
                  <a:schemeClr val="tx1"/>
                </a:solidFill>
                <a:latin typeface="+mn-lt"/>
                <a:cs typeface="Calibri" panose="020F0502020204030204" pitchFamily="34" charset="0"/>
              </a:rPr>
              <a:t>Date</a:t>
            </a:r>
            <a:endParaRPr lang="en-US" altLang="en-US" b="0" dirty="0">
              <a:solidFill>
                <a:schemeClr val="tx1"/>
              </a:solidFill>
              <a:latin typeface="+mn-lt"/>
              <a:cs typeface="Calibri" panose="020F0502020204030204" pitchFamily="34" charset="0"/>
            </a:endParaRPr>
          </a:p>
        </p:txBody>
      </p:sp>
      <p:sp>
        <p:nvSpPr>
          <p:cNvPr id="3" name="Title 2"/>
          <p:cNvSpPr>
            <a:spLocks noGrp="1"/>
          </p:cNvSpPr>
          <p:nvPr>
            <p:ph type="title"/>
          </p:nvPr>
        </p:nvSpPr>
        <p:spPr>
          <a:xfrm>
            <a:off x="724486" y="229890"/>
            <a:ext cx="8229600" cy="653830"/>
          </a:xfrm>
        </p:spPr>
        <p:txBody>
          <a:bodyPr/>
          <a:lstStyle/>
          <a:p>
            <a:r>
              <a:rPr lang="en-US" dirty="0" smtClean="0"/>
              <a:t>Transparency</a:t>
            </a:r>
            <a:endParaRPr lang="en-US" sz="1200" dirty="0"/>
          </a:p>
        </p:txBody>
      </p:sp>
      <p:sp>
        <p:nvSpPr>
          <p:cNvPr id="4" name="Slide Number Placeholder 3"/>
          <p:cNvSpPr>
            <a:spLocks noGrp="1"/>
          </p:cNvSpPr>
          <p:nvPr>
            <p:ph type="sldNum" sz="quarter" idx="10"/>
          </p:nvPr>
        </p:nvSpPr>
        <p:spPr>
          <a:xfrm>
            <a:off x="8230186" y="6370121"/>
            <a:ext cx="723900" cy="228600"/>
          </a:xfrm>
        </p:spPr>
        <p:txBody>
          <a:bodyPr/>
          <a:lstStyle/>
          <a:p>
            <a:pPr>
              <a:defRPr/>
            </a:pPr>
            <a:fld id="{5CC684C4-5664-4D24-A535-6222EF1696C1}" type="slidenum">
              <a:rPr lang="en-US" smtClean="0"/>
              <a:pPr>
                <a:defRPr/>
              </a:pPr>
              <a:t>3</a:t>
            </a:fld>
            <a:endParaRPr lang="en-US"/>
          </a:p>
        </p:txBody>
      </p:sp>
      <p:sp>
        <p:nvSpPr>
          <p:cNvPr id="5" name="Content Placeholder 2"/>
          <p:cNvSpPr>
            <a:spLocks noGrp="1"/>
          </p:cNvSpPr>
          <p:nvPr>
            <p:ph idx="1"/>
          </p:nvPr>
        </p:nvSpPr>
        <p:spPr>
          <a:xfrm>
            <a:off x="263124" y="1782124"/>
            <a:ext cx="4297680" cy="4376583"/>
          </a:xfrm>
          <a:ln>
            <a:solidFill>
              <a:schemeClr val="tx1"/>
            </a:solidFill>
          </a:ln>
        </p:spPr>
        <p:txBody>
          <a:bodyPr/>
          <a:lstStyle/>
          <a:p>
            <a:pPr marL="0" indent="0">
              <a:buNone/>
            </a:pPr>
            <a:r>
              <a:rPr lang="en-US" sz="1800" dirty="0" smtClean="0">
                <a:latin typeface="+mn-lt"/>
              </a:rPr>
              <a:t>Internal Process</a:t>
            </a:r>
          </a:p>
          <a:p>
            <a:r>
              <a:rPr lang="en-US" sz="1600" b="0" dirty="0" smtClean="0">
                <a:latin typeface="+mn-lt"/>
              </a:rPr>
              <a:t>Share Concepts with Industry</a:t>
            </a:r>
          </a:p>
          <a:p>
            <a:r>
              <a:rPr lang="en-US" sz="1600" b="0" dirty="0" smtClean="0">
                <a:latin typeface="+mn-lt"/>
              </a:rPr>
              <a:t>Validate Financials (IRC)</a:t>
            </a:r>
          </a:p>
          <a:p>
            <a:r>
              <a:rPr lang="en-US" sz="1600" b="0" dirty="0" smtClean="0">
                <a:latin typeface="+mn-lt"/>
              </a:rPr>
              <a:t>Solicit ELT Approval</a:t>
            </a:r>
          </a:p>
          <a:p>
            <a:r>
              <a:rPr lang="en-US" sz="1600" b="0" dirty="0" smtClean="0">
                <a:latin typeface="+mn-lt"/>
              </a:rPr>
              <a:t>Solicit Governor Approval</a:t>
            </a:r>
          </a:p>
          <a:p>
            <a:r>
              <a:rPr lang="en-US" sz="1600" b="0" dirty="0" smtClean="0">
                <a:latin typeface="+mn-lt"/>
              </a:rPr>
              <a:t>File with PRC</a:t>
            </a:r>
          </a:p>
          <a:p>
            <a:r>
              <a:rPr lang="en-US" sz="1600" b="0" dirty="0" smtClean="0">
                <a:latin typeface="+mn-lt"/>
              </a:rPr>
              <a:t>PRC Decision</a:t>
            </a:r>
          </a:p>
          <a:p>
            <a:pPr marL="0" indent="0">
              <a:buNone/>
            </a:pPr>
            <a:endParaRPr lang="en-US" sz="1600" b="0" dirty="0">
              <a:latin typeface="+mn-lt"/>
            </a:endParaRPr>
          </a:p>
          <a:p>
            <a:pPr marL="0" indent="0">
              <a:buNone/>
            </a:pPr>
            <a:r>
              <a:rPr lang="en-US" sz="1600" b="0" dirty="0">
                <a:latin typeface="+mn-lt"/>
              </a:rPr>
              <a:t>All discussions around January 2017 Product Concepts and Potential Structural Changes are to be considered preliminary and non-binding as they are still under consideration and are pending USPS senior leadership approval. Final Prices and Product decisions are within the sole authority of  Governors and subject to PRC approval. </a:t>
            </a:r>
            <a:endParaRPr lang="en-US" sz="1600" b="0" dirty="0" smtClean="0">
              <a:latin typeface="+mn-lt"/>
            </a:endParaRPr>
          </a:p>
        </p:txBody>
      </p:sp>
      <p:sp>
        <p:nvSpPr>
          <p:cNvPr id="6" name="Oval 5"/>
          <p:cNvSpPr/>
          <p:nvPr/>
        </p:nvSpPr>
        <p:spPr>
          <a:xfrm>
            <a:off x="346252" y="2468814"/>
            <a:ext cx="137160" cy="137160"/>
          </a:xfrm>
          <a:prstGeom prst="ellipse">
            <a:avLst/>
          </a:prstGeom>
          <a:solidFill>
            <a:srgbClr val="FF00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6252" y="2802447"/>
            <a:ext cx="137160" cy="137160"/>
          </a:xfrm>
          <a:prstGeom prst="ellipse">
            <a:avLst/>
          </a:prstGeom>
          <a:solidFill>
            <a:srgbClr val="FF00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46252" y="3059458"/>
            <a:ext cx="137160" cy="137160"/>
          </a:xfrm>
          <a:prstGeom prst="ellipse">
            <a:avLst/>
          </a:prstGeom>
          <a:solidFill>
            <a:srgbClr val="FF00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46252" y="3685466"/>
            <a:ext cx="137160" cy="137160"/>
          </a:xfrm>
          <a:prstGeom prst="ellipse">
            <a:avLst/>
          </a:prstGeom>
          <a:solidFill>
            <a:srgbClr val="FF00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46252" y="3385319"/>
            <a:ext cx="137160" cy="137160"/>
          </a:xfrm>
          <a:prstGeom prst="ellipse">
            <a:avLst/>
          </a:prstGeom>
          <a:solidFill>
            <a:srgbClr val="FF000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46252" y="2199616"/>
            <a:ext cx="137160" cy="137160"/>
          </a:xfrm>
          <a:prstGeom prst="ellipse">
            <a:avLst/>
          </a:prstGeom>
          <a:solidFill>
            <a:srgbClr val="00B050"/>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804160" y="1088572"/>
            <a:ext cx="3709851" cy="584775"/>
          </a:xfrm>
          <a:prstGeom prst="rect">
            <a:avLst/>
          </a:prstGeom>
          <a:noFill/>
        </p:spPr>
        <p:txBody>
          <a:bodyPr wrap="square" rtlCol="0">
            <a:spAutoFit/>
          </a:bodyPr>
          <a:lstStyle/>
          <a:p>
            <a:r>
              <a:rPr lang="en-US" sz="3200" dirty="0" smtClean="0">
                <a:solidFill>
                  <a:srgbClr val="FF0000"/>
                </a:solidFill>
              </a:rPr>
              <a:t>Proposed</a:t>
            </a:r>
            <a:endParaRPr lang="en-US" sz="3200" dirty="0">
              <a:solidFill>
                <a:srgbClr val="FF0000"/>
              </a:solidFill>
            </a:endParaRPr>
          </a:p>
        </p:txBody>
      </p:sp>
    </p:spTree>
    <p:extLst>
      <p:ext uri="{BB962C8B-B14F-4D97-AF65-F5344CB8AC3E}">
        <p14:creationId xmlns:p14="http://schemas.microsoft.com/office/powerpoint/2010/main" val="351084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451" y="758637"/>
            <a:ext cx="8774724" cy="6755696"/>
          </a:xfrm>
          <a:prstGeom prst="rect">
            <a:avLst/>
          </a:prstGeom>
          <a:noFill/>
        </p:spPr>
        <p:txBody>
          <a:bodyPr wrap="square" rtlCol="0">
            <a:spAutoFit/>
          </a:bodyPr>
          <a:lstStyle/>
          <a:p>
            <a:pPr>
              <a:buClr>
                <a:schemeClr val="accent2"/>
              </a:buClr>
            </a:pPr>
            <a:r>
              <a:rPr lang="en-US" altLang="en-US" sz="1200" dirty="0" smtClean="0">
                <a:solidFill>
                  <a:schemeClr val="tx1"/>
                </a:solidFill>
                <a:cs typeface="Arial" charset="0"/>
              </a:rPr>
              <a:t>       </a:t>
            </a:r>
          </a:p>
          <a:p>
            <a:pPr marL="0" lvl="1">
              <a:spcBef>
                <a:spcPts val="600"/>
              </a:spcBef>
              <a:buClr>
                <a:schemeClr val="accent2"/>
              </a:buClr>
            </a:pPr>
            <a:r>
              <a:rPr lang="en-US" altLang="en-US" sz="2400" dirty="0" smtClean="0">
                <a:solidFill>
                  <a:srgbClr val="FF0000"/>
                </a:solidFill>
                <a:cs typeface="Arial" charset="0"/>
              </a:rPr>
              <a:t>Items under consideration:</a:t>
            </a:r>
            <a:r>
              <a:rPr lang="en-US" altLang="en-US" sz="2000" b="0" dirty="0" smtClean="0">
                <a:solidFill>
                  <a:schemeClr val="tx1"/>
                </a:solidFill>
                <a:cs typeface="Arial" charset="0"/>
              </a:rPr>
              <a:t>	</a:t>
            </a:r>
          </a:p>
          <a:p>
            <a:pPr marL="228600" lvl="1" indent="-342900">
              <a:spcBef>
                <a:spcPts val="600"/>
              </a:spcBef>
              <a:buClr>
                <a:schemeClr val="accent2"/>
              </a:buClr>
              <a:buFont typeface="Wingdings" panose="05000000000000000000" pitchFamily="2" charset="2"/>
              <a:buChar char="Ø"/>
            </a:pPr>
            <a:r>
              <a:rPr lang="en-US" altLang="en-US" sz="2000" b="0" dirty="0" smtClean="0">
                <a:solidFill>
                  <a:srgbClr val="0070C0"/>
                </a:solidFill>
                <a:cs typeface="Arial" charset="0"/>
              </a:rPr>
              <a:t>First-Class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Combine AADC and 3-Digit Automation Letters for First-Class Presort</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3</a:t>
            </a:r>
            <a:r>
              <a:rPr lang="en-US" altLang="en-US" sz="1800" b="0" baseline="30000" dirty="0" smtClean="0">
                <a:solidFill>
                  <a:schemeClr val="tx1"/>
                </a:solidFill>
                <a:cs typeface="Arial" charset="0"/>
              </a:rPr>
              <a:t>rd</a:t>
            </a:r>
            <a:r>
              <a:rPr lang="en-US" altLang="en-US" sz="1800" b="0" dirty="0" smtClean="0">
                <a:solidFill>
                  <a:schemeClr val="tx1"/>
                </a:solidFill>
                <a:cs typeface="Arial" charset="0"/>
              </a:rPr>
              <a:t> Ounce free for First-Class Commercial Letters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First-Class Mail Promotions</a:t>
            </a:r>
          </a:p>
          <a:p>
            <a:pPr marL="228600" lvl="1" indent="-342900">
              <a:spcBef>
                <a:spcPts val="600"/>
              </a:spcBef>
              <a:buClr>
                <a:schemeClr val="accent2"/>
              </a:buClr>
              <a:buFont typeface="Wingdings" panose="05000000000000000000" pitchFamily="2" charset="2"/>
              <a:buChar char="Ø"/>
            </a:pPr>
            <a:r>
              <a:rPr lang="en-US" altLang="en-US" sz="2000" b="0" dirty="0" smtClean="0">
                <a:solidFill>
                  <a:srgbClr val="0070C0"/>
                </a:solidFill>
                <a:cs typeface="Arial" charset="0"/>
              </a:rPr>
              <a:t>Standard Mail</a:t>
            </a:r>
            <a:endParaRPr lang="en-US" altLang="en-US" sz="2000" b="0" dirty="0">
              <a:solidFill>
                <a:srgbClr val="0070C0"/>
              </a:solidFill>
              <a:cs typeface="Arial" charset="0"/>
            </a:endParaRPr>
          </a:p>
          <a:p>
            <a:pPr marL="685800" lvl="2" indent="-342900">
              <a:spcBef>
                <a:spcPts val="600"/>
              </a:spcBef>
              <a:buClr>
                <a:schemeClr val="accent2"/>
              </a:buClr>
              <a:buFont typeface="Wingdings" panose="05000000000000000000" pitchFamily="2" charset="2"/>
              <a:buChar char="Ø"/>
            </a:pPr>
            <a:r>
              <a:rPr lang="en-US" altLang="en-US" sz="1800" b="0" dirty="0">
                <a:solidFill>
                  <a:schemeClr val="tx1"/>
                </a:solidFill>
                <a:cs typeface="Arial" charset="0"/>
              </a:rPr>
              <a:t>Combine AADC and 3-Digit Automation </a:t>
            </a:r>
            <a:r>
              <a:rPr lang="en-US" altLang="en-US" sz="1800" b="0" dirty="0" smtClean="0">
                <a:solidFill>
                  <a:schemeClr val="tx1"/>
                </a:solidFill>
                <a:cs typeface="Arial" charset="0"/>
              </a:rPr>
              <a:t>Letters for Standard Mail Presort</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Simplify Standard Automation Letters by eliminating the per pound rate between 3.3 and 3.5 ounces</a:t>
            </a:r>
          </a:p>
          <a:p>
            <a:pPr marL="685800" lvl="2" indent="-342900">
              <a:spcBef>
                <a:spcPts val="600"/>
              </a:spcBef>
              <a:buClr>
                <a:schemeClr val="accent2"/>
              </a:buClr>
              <a:buFont typeface="Wingdings" panose="05000000000000000000" pitchFamily="2" charset="2"/>
              <a:buChar char="Ø"/>
            </a:pPr>
            <a:r>
              <a:rPr lang="en-US" altLang="en-US" sz="1800" b="0" dirty="0">
                <a:solidFill>
                  <a:schemeClr val="tx1"/>
                </a:solidFill>
                <a:cs typeface="Arial" charset="0"/>
              </a:rPr>
              <a:t>Increase Standard Mail flats piece price weight break from 3.3 </a:t>
            </a:r>
            <a:r>
              <a:rPr lang="en-US" altLang="en-US" sz="1800" b="0" dirty="0" err="1">
                <a:solidFill>
                  <a:schemeClr val="tx1"/>
                </a:solidFill>
                <a:cs typeface="Arial" charset="0"/>
              </a:rPr>
              <a:t>ozs</a:t>
            </a:r>
            <a:r>
              <a:rPr lang="en-US" altLang="en-US" sz="1800" b="0" dirty="0">
                <a:solidFill>
                  <a:schemeClr val="tx1"/>
                </a:solidFill>
                <a:cs typeface="Arial" charset="0"/>
              </a:rPr>
              <a:t>. to 4.0 </a:t>
            </a:r>
            <a:r>
              <a:rPr lang="en-US" altLang="en-US" sz="1800" b="0" dirty="0" err="1">
                <a:solidFill>
                  <a:schemeClr val="tx1"/>
                </a:solidFill>
                <a:cs typeface="Arial" charset="0"/>
              </a:rPr>
              <a:t>ozs</a:t>
            </a:r>
            <a:r>
              <a:rPr lang="en-US" altLang="en-US" sz="1800" b="0" dirty="0">
                <a:solidFill>
                  <a:schemeClr val="tx1"/>
                </a:solidFill>
                <a:cs typeface="Arial" charset="0"/>
              </a:rPr>
              <a:t>.</a:t>
            </a:r>
          </a:p>
          <a:p>
            <a:pPr marL="685800" lvl="2" indent="-342900">
              <a:spcBef>
                <a:spcPts val="600"/>
              </a:spcBef>
              <a:buClr>
                <a:schemeClr val="accent2"/>
              </a:buClr>
              <a:buFont typeface="Wingdings" panose="05000000000000000000" pitchFamily="2" charset="2"/>
              <a:buChar char="Ø"/>
            </a:pPr>
            <a:r>
              <a:rPr lang="en-US" altLang="en-US" sz="1800" b="0" dirty="0">
                <a:solidFill>
                  <a:schemeClr val="tx1"/>
                </a:solidFill>
                <a:cs typeface="Arial" charset="0"/>
              </a:rPr>
              <a:t>Adjust Standard Mail Forwarding fee to two decimal places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Simplify Simple Samples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Standard Mail Promotions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FSS Standard Mail revert to previous structure</a:t>
            </a:r>
          </a:p>
          <a:p>
            <a:pPr marL="228600" lvl="1" indent="-342900">
              <a:spcBef>
                <a:spcPts val="600"/>
              </a:spcBef>
              <a:buClr>
                <a:schemeClr val="accent2"/>
              </a:buClr>
              <a:buFont typeface="Wingdings" panose="05000000000000000000" pitchFamily="2" charset="2"/>
              <a:buChar char="Ø"/>
            </a:pPr>
            <a:endParaRPr lang="en-US" altLang="en-US" sz="1800" b="0" dirty="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altLang="en-US" sz="2000" b="0" dirty="0" smtClean="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altLang="en-US" sz="2000" b="0" dirty="0" smtClean="0">
              <a:solidFill>
                <a:schemeClr val="tx1"/>
              </a:solidFill>
              <a:cs typeface="Arial" charset="0"/>
            </a:endParaRPr>
          </a:p>
          <a:p>
            <a:pPr marL="0" lvl="1">
              <a:spcBef>
                <a:spcPts val="600"/>
              </a:spcBef>
              <a:buClr>
                <a:schemeClr val="accent2"/>
              </a:buClr>
            </a:pPr>
            <a:endParaRPr lang="en-US" altLang="en-US" sz="2000" b="0" dirty="0" smtClean="0">
              <a:solidFill>
                <a:schemeClr val="tx1"/>
              </a:solidFill>
              <a:cs typeface="Arial" charset="0"/>
            </a:endParaRPr>
          </a:p>
        </p:txBody>
      </p:sp>
      <p:sp>
        <p:nvSpPr>
          <p:cNvPr id="3" name="Title 2"/>
          <p:cNvSpPr>
            <a:spLocks noGrp="1"/>
          </p:cNvSpPr>
          <p:nvPr>
            <p:ph type="title"/>
          </p:nvPr>
        </p:nvSpPr>
        <p:spPr>
          <a:xfrm>
            <a:off x="724486" y="229890"/>
            <a:ext cx="8229600" cy="653830"/>
          </a:xfrm>
        </p:spPr>
        <p:txBody>
          <a:bodyPr/>
          <a:lstStyle/>
          <a:p>
            <a:r>
              <a:rPr lang="en-US" dirty="0" smtClean="0"/>
              <a:t>No Unintended Consequences</a:t>
            </a:r>
            <a:endParaRPr lang="en-US" sz="1200" dirty="0"/>
          </a:p>
        </p:txBody>
      </p:sp>
      <p:sp>
        <p:nvSpPr>
          <p:cNvPr id="4" name="Slide Number Placeholder 3"/>
          <p:cNvSpPr>
            <a:spLocks noGrp="1"/>
          </p:cNvSpPr>
          <p:nvPr>
            <p:ph type="sldNum" sz="quarter" idx="10"/>
          </p:nvPr>
        </p:nvSpPr>
        <p:spPr/>
        <p:txBody>
          <a:bodyPr/>
          <a:lstStyle/>
          <a:p>
            <a:pPr>
              <a:defRPr/>
            </a:pPr>
            <a:fld id="{5CC684C4-5664-4D24-A535-6222EF1696C1}" type="slidenum">
              <a:rPr lang="en-US" smtClean="0"/>
              <a:pPr>
                <a:defRPr/>
              </a:pPr>
              <a:t>4</a:t>
            </a:fld>
            <a:endParaRPr lang="en-US"/>
          </a:p>
        </p:txBody>
      </p:sp>
    </p:spTree>
    <p:extLst>
      <p:ext uri="{BB962C8B-B14F-4D97-AF65-F5344CB8AC3E}">
        <p14:creationId xmlns:p14="http://schemas.microsoft.com/office/powerpoint/2010/main" val="366431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451" y="758637"/>
            <a:ext cx="8774724" cy="4001095"/>
          </a:xfrm>
          <a:prstGeom prst="rect">
            <a:avLst/>
          </a:prstGeom>
          <a:noFill/>
        </p:spPr>
        <p:txBody>
          <a:bodyPr wrap="square" rtlCol="0">
            <a:spAutoFit/>
          </a:bodyPr>
          <a:lstStyle/>
          <a:p>
            <a:pPr>
              <a:buClr>
                <a:schemeClr val="accent2"/>
              </a:buClr>
            </a:pPr>
            <a:r>
              <a:rPr lang="en-US" altLang="en-US" sz="1200" dirty="0" smtClean="0">
                <a:solidFill>
                  <a:schemeClr val="tx1"/>
                </a:solidFill>
                <a:cs typeface="Arial" charset="0"/>
              </a:rPr>
              <a:t>       </a:t>
            </a:r>
          </a:p>
          <a:p>
            <a:pPr marL="0" lvl="1">
              <a:spcBef>
                <a:spcPts val="600"/>
              </a:spcBef>
              <a:buClr>
                <a:schemeClr val="accent2"/>
              </a:buClr>
            </a:pPr>
            <a:r>
              <a:rPr lang="en-US" altLang="en-US" sz="2400" dirty="0" smtClean="0">
                <a:solidFill>
                  <a:srgbClr val="FF0000"/>
                </a:solidFill>
                <a:cs typeface="Arial" charset="0"/>
              </a:rPr>
              <a:t>Items under consideration:	</a:t>
            </a:r>
          </a:p>
          <a:p>
            <a:pPr marL="228600" lvl="1" indent="-342900">
              <a:spcBef>
                <a:spcPts val="600"/>
              </a:spcBef>
              <a:buClr>
                <a:schemeClr val="accent2"/>
              </a:buClr>
              <a:buFont typeface="Wingdings" panose="05000000000000000000" pitchFamily="2" charset="2"/>
              <a:buChar char="Ø"/>
            </a:pPr>
            <a:r>
              <a:rPr lang="en-US" altLang="en-US" sz="2000" b="0" dirty="0" smtClean="0">
                <a:solidFill>
                  <a:srgbClr val="0070C0"/>
                </a:solidFill>
                <a:cs typeface="Arial" charset="0"/>
              </a:rPr>
              <a:t>Periodicals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FSS Periodicals revert </a:t>
            </a:r>
            <a:r>
              <a:rPr lang="en-US" altLang="en-US" sz="1800" b="0" dirty="0">
                <a:solidFill>
                  <a:schemeClr val="tx1"/>
                </a:solidFill>
                <a:cs typeface="Arial" charset="0"/>
              </a:rPr>
              <a:t>to previous </a:t>
            </a:r>
            <a:r>
              <a:rPr lang="en-US" altLang="en-US" sz="1800" b="0" dirty="0" smtClean="0">
                <a:solidFill>
                  <a:schemeClr val="tx1"/>
                </a:solidFill>
                <a:cs typeface="Arial" charset="0"/>
              </a:rPr>
              <a:t>structure</a:t>
            </a:r>
          </a:p>
          <a:p>
            <a:pPr marL="685800" lvl="2" indent="-342900">
              <a:spcBef>
                <a:spcPts val="600"/>
              </a:spcBef>
              <a:buClr>
                <a:schemeClr val="accent2"/>
              </a:buClr>
              <a:buFont typeface="Wingdings" panose="05000000000000000000" pitchFamily="2" charset="2"/>
              <a:buChar char="Ø"/>
            </a:pPr>
            <a:endParaRPr lang="en-US" altLang="en-US" sz="1800" b="0" dirty="0">
              <a:solidFill>
                <a:schemeClr val="tx1"/>
              </a:solidFill>
              <a:cs typeface="Arial" charset="0"/>
            </a:endParaRPr>
          </a:p>
          <a:p>
            <a:pPr marL="228600" lvl="1" indent="-342900">
              <a:spcBef>
                <a:spcPts val="600"/>
              </a:spcBef>
              <a:buClr>
                <a:schemeClr val="accent2"/>
              </a:buClr>
              <a:buFont typeface="Wingdings" panose="05000000000000000000" pitchFamily="2" charset="2"/>
              <a:buChar char="Ø"/>
            </a:pPr>
            <a:r>
              <a:rPr lang="en-US" altLang="en-US" sz="2000" b="0" dirty="0" smtClean="0">
                <a:solidFill>
                  <a:srgbClr val="0070C0"/>
                </a:solidFill>
                <a:cs typeface="Arial" charset="0"/>
              </a:rPr>
              <a:t>Shipping</a:t>
            </a:r>
            <a:endParaRPr lang="en-US" altLang="en-US" sz="2000" b="0" dirty="0">
              <a:solidFill>
                <a:srgbClr val="0070C0"/>
              </a:solidFill>
              <a:cs typeface="Arial" charset="0"/>
            </a:endParaRP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Half and Full Tray Pricing for Premium Forwarding Service</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FSS Bound Printed Matter </a:t>
            </a:r>
            <a:r>
              <a:rPr lang="en-US" altLang="en-US" sz="1800" b="0" dirty="0">
                <a:solidFill>
                  <a:schemeClr val="tx1"/>
                </a:solidFill>
                <a:cs typeface="Arial" charset="0"/>
              </a:rPr>
              <a:t>revert to previous </a:t>
            </a:r>
            <a:r>
              <a:rPr lang="en-US" altLang="en-US" sz="1800" b="0" dirty="0" smtClean="0">
                <a:solidFill>
                  <a:schemeClr val="tx1"/>
                </a:solidFill>
                <a:cs typeface="Arial" charset="0"/>
              </a:rPr>
              <a:t>structure</a:t>
            </a:r>
          </a:p>
          <a:p>
            <a:pPr marL="685800" lvl="2" indent="-342900">
              <a:spcBef>
                <a:spcPts val="600"/>
              </a:spcBef>
              <a:buClr>
                <a:schemeClr val="accent2"/>
              </a:buClr>
              <a:buFont typeface="Wingdings" panose="05000000000000000000" pitchFamily="2" charset="2"/>
              <a:buChar char="Ø"/>
            </a:pPr>
            <a:endParaRPr lang="en-US" altLang="en-US" sz="1800" b="0" dirty="0">
              <a:solidFill>
                <a:schemeClr val="tx1"/>
              </a:solidFill>
              <a:cs typeface="Arial" charset="0"/>
            </a:endParaRPr>
          </a:p>
          <a:p>
            <a:pPr marL="228600" lvl="1" indent="-342900">
              <a:spcBef>
                <a:spcPts val="600"/>
              </a:spcBef>
              <a:buClr>
                <a:schemeClr val="accent2"/>
              </a:buClr>
              <a:buFont typeface="Wingdings" panose="05000000000000000000" pitchFamily="2" charset="2"/>
              <a:buChar char="Ø"/>
            </a:pPr>
            <a:r>
              <a:rPr lang="en-US" altLang="en-US" sz="2000" b="0" dirty="0" smtClean="0">
                <a:solidFill>
                  <a:srgbClr val="0070C0"/>
                </a:solidFill>
                <a:cs typeface="Arial" charset="0"/>
              </a:rPr>
              <a:t>International</a:t>
            </a:r>
            <a:endParaRPr lang="en-US" altLang="en-US" sz="2000" b="0" dirty="0">
              <a:solidFill>
                <a:srgbClr val="0070C0"/>
              </a:solidFill>
              <a:cs typeface="Arial" charset="0"/>
            </a:endParaRP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Restructure PIM &amp; PMEI Country Groups for Flat Rate Parcels</a:t>
            </a:r>
          </a:p>
        </p:txBody>
      </p:sp>
      <p:sp>
        <p:nvSpPr>
          <p:cNvPr id="3" name="Title 2"/>
          <p:cNvSpPr>
            <a:spLocks noGrp="1"/>
          </p:cNvSpPr>
          <p:nvPr>
            <p:ph type="title"/>
          </p:nvPr>
        </p:nvSpPr>
        <p:spPr>
          <a:xfrm>
            <a:off x="886411" y="229890"/>
            <a:ext cx="8229600" cy="653830"/>
          </a:xfrm>
        </p:spPr>
        <p:txBody>
          <a:bodyPr/>
          <a:lstStyle/>
          <a:p>
            <a:r>
              <a:rPr lang="en-US" dirty="0" smtClean="0"/>
              <a:t>No Unintended Consequences</a:t>
            </a:r>
            <a:r>
              <a:rPr lang="en-US" sz="600" dirty="0" smtClean="0"/>
              <a:t>, cont.</a:t>
            </a:r>
            <a:endParaRPr lang="en-US" sz="1200" dirty="0"/>
          </a:p>
        </p:txBody>
      </p:sp>
      <p:sp>
        <p:nvSpPr>
          <p:cNvPr id="4" name="Slide Number Placeholder 3"/>
          <p:cNvSpPr>
            <a:spLocks noGrp="1"/>
          </p:cNvSpPr>
          <p:nvPr>
            <p:ph type="sldNum" sz="quarter" idx="10"/>
          </p:nvPr>
        </p:nvSpPr>
        <p:spPr/>
        <p:txBody>
          <a:bodyPr/>
          <a:lstStyle/>
          <a:p>
            <a:pPr>
              <a:defRPr/>
            </a:pPr>
            <a:fld id="{5CC684C4-5664-4D24-A535-6222EF1696C1}" type="slidenum">
              <a:rPr lang="en-US" smtClean="0"/>
              <a:pPr>
                <a:defRPr/>
              </a:pPr>
              <a:t>5</a:t>
            </a:fld>
            <a:endParaRPr lang="en-US"/>
          </a:p>
        </p:txBody>
      </p:sp>
    </p:spTree>
    <p:extLst>
      <p:ext uri="{BB962C8B-B14F-4D97-AF65-F5344CB8AC3E}">
        <p14:creationId xmlns:p14="http://schemas.microsoft.com/office/powerpoint/2010/main" val="119100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451" y="758637"/>
            <a:ext cx="8715987" cy="3708708"/>
          </a:xfrm>
          <a:prstGeom prst="rect">
            <a:avLst/>
          </a:prstGeom>
          <a:noFill/>
        </p:spPr>
        <p:txBody>
          <a:bodyPr wrap="square" rtlCol="0">
            <a:spAutoFit/>
          </a:bodyPr>
          <a:lstStyle/>
          <a:p>
            <a:pPr>
              <a:buClr>
                <a:schemeClr val="accent2"/>
              </a:buClr>
            </a:pPr>
            <a:r>
              <a:rPr lang="en-US" altLang="en-US" sz="1200" dirty="0" smtClean="0">
                <a:solidFill>
                  <a:schemeClr val="tx1"/>
                </a:solidFill>
                <a:cs typeface="Arial" charset="0"/>
              </a:rPr>
              <a:t>       </a:t>
            </a:r>
          </a:p>
          <a:p>
            <a:pPr marL="0" lvl="1">
              <a:spcBef>
                <a:spcPts val="600"/>
              </a:spcBef>
              <a:buClr>
                <a:schemeClr val="accent2"/>
              </a:buClr>
            </a:pPr>
            <a:r>
              <a:rPr lang="en-US" altLang="en-US" sz="2400" dirty="0" smtClean="0">
                <a:solidFill>
                  <a:srgbClr val="FF0000"/>
                </a:solidFill>
                <a:cs typeface="Arial" charset="0"/>
              </a:rPr>
              <a:t>Items under consideration:</a:t>
            </a:r>
            <a:r>
              <a:rPr lang="en-US" altLang="en-US" sz="2000" b="0" dirty="0" smtClean="0">
                <a:solidFill>
                  <a:schemeClr val="tx1"/>
                </a:solidFill>
                <a:cs typeface="Arial" charset="0"/>
              </a:rPr>
              <a:t>	</a:t>
            </a:r>
          </a:p>
          <a:p>
            <a:pPr marL="228600" lvl="1" indent="-342900">
              <a:spcBef>
                <a:spcPts val="600"/>
              </a:spcBef>
              <a:buClr>
                <a:schemeClr val="accent2"/>
              </a:buClr>
              <a:buFont typeface="Wingdings" panose="05000000000000000000" pitchFamily="2" charset="2"/>
              <a:buChar char="Ø"/>
            </a:pPr>
            <a:r>
              <a:rPr lang="en-US" altLang="en-US" sz="2000" b="0" dirty="0" smtClean="0">
                <a:solidFill>
                  <a:srgbClr val="0070C0"/>
                </a:solidFill>
                <a:cs typeface="Arial" charset="0"/>
              </a:rPr>
              <a:t>Special Services</a:t>
            </a:r>
          </a:p>
          <a:p>
            <a:pPr marL="685800" lvl="2" indent="-342900">
              <a:spcBef>
                <a:spcPts val="600"/>
              </a:spcBef>
              <a:buClr>
                <a:schemeClr val="accent2"/>
              </a:buClr>
              <a:buFont typeface="Wingdings" panose="05000000000000000000" pitchFamily="2" charset="2"/>
              <a:buChar char="Ø"/>
            </a:pPr>
            <a:r>
              <a:rPr lang="en-US" altLang="en-US" sz="1800" b="0" dirty="0">
                <a:solidFill>
                  <a:schemeClr val="tx1"/>
                </a:solidFill>
                <a:cs typeface="Arial" charset="0"/>
              </a:rPr>
              <a:t>Combine Permit for Outbound/Return Shipping Products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Eliminate fees for </a:t>
            </a:r>
            <a:r>
              <a:rPr lang="en-US" altLang="en-US" sz="1800" b="0" dirty="0">
                <a:solidFill>
                  <a:schemeClr val="tx1"/>
                </a:solidFill>
                <a:cs typeface="Arial" charset="0"/>
              </a:rPr>
              <a:t>Inbound/Outbound Commercial Competitive </a:t>
            </a:r>
            <a:r>
              <a:rPr lang="en-US" altLang="en-US" sz="1800" b="0" dirty="0" smtClean="0">
                <a:solidFill>
                  <a:schemeClr val="tx1"/>
                </a:solidFill>
                <a:cs typeface="Arial" charset="0"/>
              </a:rPr>
              <a:t>Shipping Products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Move Update – assign a price for postage assessment through census-based verification for Move Update</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Link Group E (Free) P.O. Boxes utilized with street addresses</a:t>
            </a:r>
          </a:p>
          <a:p>
            <a:pPr marL="685800" lvl="2" indent="-342900">
              <a:spcBef>
                <a:spcPts val="600"/>
              </a:spcBef>
              <a:buClr>
                <a:schemeClr val="accent2"/>
              </a:buClr>
              <a:buFont typeface="Wingdings" panose="05000000000000000000" pitchFamily="2" charset="2"/>
              <a:buChar char="Ø"/>
            </a:pPr>
            <a:r>
              <a:rPr lang="en-US" altLang="en-US" sz="1800" b="0" dirty="0" smtClean="0">
                <a:solidFill>
                  <a:schemeClr val="tx1"/>
                </a:solidFill>
                <a:cs typeface="Arial" charset="0"/>
              </a:rPr>
              <a:t>Redesign COD to provide only Hold-for-Pickup with optional transfer of money collected by EFT</a:t>
            </a:r>
          </a:p>
        </p:txBody>
      </p:sp>
      <p:sp>
        <p:nvSpPr>
          <p:cNvPr id="4" name="Slide Number Placeholder 3"/>
          <p:cNvSpPr>
            <a:spLocks noGrp="1"/>
          </p:cNvSpPr>
          <p:nvPr>
            <p:ph type="sldNum" sz="quarter" idx="10"/>
          </p:nvPr>
        </p:nvSpPr>
        <p:spPr/>
        <p:txBody>
          <a:bodyPr/>
          <a:lstStyle/>
          <a:p>
            <a:pPr>
              <a:defRPr/>
            </a:pPr>
            <a:fld id="{5CC684C4-5664-4D24-A535-6222EF1696C1}" type="slidenum">
              <a:rPr lang="en-US" smtClean="0"/>
              <a:pPr>
                <a:defRPr/>
              </a:pPr>
              <a:t>6</a:t>
            </a:fld>
            <a:endParaRPr lang="en-US"/>
          </a:p>
        </p:txBody>
      </p:sp>
      <p:sp>
        <p:nvSpPr>
          <p:cNvPr id="6" name="Title 2"/>
          <p:cNvSpPr>
            <a:spLocks noGrp="1"/>
          </p:cNvSpPr>
          <p:nvPr>
            <p:ph type="title"/>
          </p:nvPr>
        </p:nvSpPr>
        <p:spPr>
          <a:xfrm>
            <a:off x="886411" y="229890"/>
            <a:ext cx="8229600" cy="653830"/>
          </a:xfrm>
        </p:spPr>
        <p:txBody>
          <a:bodyPr/>
          <a:lstStyle/>
          <a:p>
            <a:r>
              <a:rPr lang="en-US" dirty="0" smtClean="0"/>
              <a:t>No Unintended Consequences</a:t>
            </a:r>
            <a:r>
              <a:rPr lang="en-US" sz="600" dirty="0" smtClean="0"/>
              <a:t>, cont.</a:t>
            </a:r>
            <a:endParaRPr lang="en-US" sz="1200" dirty="0"/>
          </a:p>
        </p:txBody>
      </p:sp>
    </p:spTree>
    <p:extLst>
      <p:ext uri="{BB962C8B-B14F-4D97-AF65-F5344CB8AC3E}">
        <p14:creationId xmlns:p14="http://schemas.microsoft.com/office/powerpoint/2010/main" val="2745256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977" y="1006287"/>
            <a:ext cx="8676372" cy="8833187"/>
          </a:xfrm>
          <a:prstGeom prst="rect">
            <a:avLst/>
          </a:prstGeom>
          <a:noFill/>
        </p:spPr>
        <p:txBody>
          <a:bodyPr wrap="square" rtlCol="0">
            <a:spAutoFit/>
          </a:bodyPr>
          <a:lstStyle/>
          <a:p>
            <a:pPr>
              <a:buClr>
                <a:schemeClr val="accent2"/>
              </a:buClr>
            </a:pPr>
            <a:r>
              <a:rPr lang="en-US" altLang="en-US" sz="2400" dirty="0" smtClean="0">
                <a:solidFill>
                  <a:srgbClr val="FF0000"/>
                </a:solidFill>
                <a:cs typeface="Arial" charset="0"/>
              </a:rPr>
              <a:t>Under </a:t>
            </a:r>
            <a:r>
              <a:rPr lang="en-US" altLang="en-US" sz="2400" dirty="0">
                <a:solidFill>
                  <a:srgbClr val="FF0000"/>
                </a:solidFill>
                <a:cs typeface="Arial" charset="0"/>
              </a:rPr>
              <a:t>consideration:</a:t>
            </a:r>
            <a:endParaRPr lang="en-US" altLang="en-US" sz="2400" dirty="0" smtClean="0">
              <a:solidFill>
                <a:schemeClr val="tx1"/>
              </a:solidFill>
              <a:cs typeface="Arial" charset="0"/>
            </a:endParaRPr>
          </a:p>
          <a:p>
            <a:pPr marL="342900" lvl="1" indent="-342900">
              <a:spcBef>
                <a:spcPts val="600"/>
              </a:spcBef>
              <a:buClr>
                <a:schemeClr val="accent2"/>
              </a:buClr>
              <a:buFont typeface="Wingdings" panose="05000000000000000000" pitchFamily="2" charset="2"/>
              <a:buChar char="Ø"/>
            </a:pPr>
            <a:r>
              <a:rPr lang="en-US" altLang="en-US" sz="2000" b="0" dirty="0" smtClean="0">
                <a:solidFill>
                  <a:schemeClr val="tx1"/>
                </a:solidFill>
                <a:cs typeface="Arial" charset="0"/>
              </a:rPr>
              <a:t>Standard flats, BPM* &amp; Periodicals revert to structure in place prior to January 2014</a:t>
            </a:r>
            <a:endParaRPr lang="en-US" altLang="en-US" sz="2000" b="0" dirty="0" smtClean="0">
              <a:solidFill>
                <a:srgbClr val="FF0000"/>
              </a:solidFill>
              <a:cs typeface="Arial" charset="0"/>
            </a:endParaRPr>
          </a:p>
          <a:p>
            <a:pPr marL="685800" lvl="2" indent="-342900">
              <a:spcBef>
                <a:spcPts val="600"/>
              </a:spcBef>
              <a:buClr>
                <a:schemeClr val="accent2"/>
              </a:buClr>
              <a:buFont typeface="Wingdings" panose="05000000000000000000" pitchFamily="2" charset="2"/>
              <a:buChar char="Ø"/>
            </a:pPr>
            <a:r>
              <a:rPr lang="en-US" sz="2000" b="0" dirty="0" smtClean="0">
                <a:solidFill>
                  <a:schemeClr val="tx1"/>
                </a:solidFill>
                <a:cs typeface="Arial" charset="0"/>
              </a:rPr>
              <a:t>Prices </a:t>
            </a:r>
            <a:r>
              <a:rPr lang="en-US" sz="2000" b="0" dirty="0">
                <a:solidFill>
                  <a:schemeClr val="tx1"/>
                </a:solidFill>
                <a:cs typeface="Arial" charset="0"/>
              </a:rPr>
              <a:t>not based on equipment used to sort – label list determine bundle and pallet </a:t>
            </a:r>
            <a:r>
              <a:rPr lang="en-US" sz="2000" b="0" dirty="0" smtClean="0">
                <a:solidFill>
                  <a:schemeClr val="tx1"/>
                </a:solidFill>
                <a:cs typeface="Arial" charset="0"/>
              </a:rPr>
              <a:t>makeup</a:t>
            </a:r>
          </a:p>
          <a:p>
            <a:pPr marL="685800" lvl="2" indent="-342900">
              <a:spcBef>
                <a:spcPts val="600"/>
              </a:spcBef>
              <a:buClr>
                <a:schemeClr val="accent2"/>
              </a:buClr>
              <a:buFont typeface="Wingdings" panose="05000000000000000000" pitchFamily="2" charset="2"/>
              <a:buChar char="Ø"/>
            </a:pPr>
            <a:r>
              <a:rPr lang="en-US" sz="2000" b="0" dirty="0" smtClean="0">
                <a:solidFill>
                  <a:schemeClr val="tx1"/>
                </a:solidFill>
                <a:cs typeface="Arial" charset="0"/>
              </a:rPr>
              <a:t>Allows </a:t>
            </a:r>
            <a:r>
              <a:rPr lang="en-US" sz="2000" b="0" dirty="0">
                <a:solidFill>
                  <a:schemeClr val="tx1"/>
                </a:solidFill>
                <a:cs typeface="Arial" charset="0"/>
              </a:rPr>
              <a:t>Operations flexibility to add or remove ZIPS without impacting </a:t>
            </a:r>
            <a:r>
              <a:rPr lang="en-US" sz="2000" b="0" dirty="0" smtClean="0">
                <a:solidFill>
                  <a:schemeClr val="tx1"/>
                </a:solidFill>
                <a:cs typeface="Arial" charset="0"/>
              </a:rPr>
              <a:t>prices</a:t>
            </a:r>
          </a:p>
          <a:p>
            <a:pPr marL="685800" lvl="2" indent="-342900">
              <a:spcBef>
                <a:spcPts val="600"/>
              </a:spcBef>
              <a:buClr>
                <a:schemeClr val="accent2"/>
              </a:buClr>
              <a:buFont typeface="Wingdings" panose="05000000000000000000" pitchFamily="2" charset="2"/>
              <a:buChar char="Ø"/>
            </a:pPr>
            <a:r>
              <a:rPr lang="en-US" sz="2000" b="0" dirty="0" smtClean="0">
                <a:solidFill>
                  <a:schemeClr val="tx1"/>
                </a:solidFill>
                <a:cs typeface="Arial" charset="0"/>
              </a:rPr>
              <a:t>Encourages </a:t>
            </a:r>
            <a:r>
              <a:rPr lang="en-US" sz="2000" b="0" dirty="0">
                <a:solidFill>
                  <a:schemeClr val="tx1"/>
                </a:solidFill>
                <a:cs typeface="Arial" charset="0"/>
              </a:rPr>
              <a:t>industry to reverse volume decline and resume adding names to qualify for carrier route </a:t>
            </a:r>
            <a:r>
              <a:rPr lang="en-US" sz="2000" b="0" dirty="0" smtClean="0">
                <a:solidFill>
                  <a:schemeClr val="tx1"/>
                </a:solidFill>
                <a:cs typeface="Arial" charset="0"/>
              </a:rPr>
              <a:t>discount</a:t>
            </a:r>
          </a:p>
          <a:p>
            <a:pPr marL="685800" lvl="2" indent="-342900">
              <a:spcBef>
                <a:spcPts val="600"/>
              </a:spcBef>
              <a:buClr>
                <a:schemeClr val="accent2"/>
              </a:buClr>
              <a:buFont typeface="Wingdings" panose="05000000000000000000" pitchFamily="2" charset="2"/>
              <a:buChar char="Ø"/>
            </a:pPr>
            <a:r>
              <a:rPr lang="en-US" sz="2000" b="0" dirty="0" smtClean="0">
                <a:solidFill>
                  <a:schemeClr val="tx1"/>
                </a:solidFill>
                <a:cs typeface="Arial" charset="0"/>
              </a:rPr>
              <a:t>Allows </a:t>
            </a:r>
            <a:r>
              <a:rPr lang="en-US" sz="2000" b="0" dirty="0">
                <a:solidFill>
                  <a:schemeClr val="tx1"/>
                </a:solidFill>
                <a:cs typeface="Arial" charset="0"/>
              </a:rPr>
              <a:t>Pricing and Legal time to work with PRC via technical conference open to industry on best way to address in cap </a:t>
            </a:r>
            <a:r>
              <a:rPr lang="en-US" sz="2000" b="0" dirty="0" smtClean="0">
                <a:solidFill>
                  <a:schemeClr val="tx1"/>
                </a:solidFill>
                <a:cs typeface="Arial" charset="0"/>
              </a:rPr>
              <a:t>calculation</a:t>
            </a:r>
          </a:p>
          <a:p>
            <a:pPr marL="685800" lvl="2" indent="-342900">
              <a:spcBef>
                <a:spcPts val="600"/>
              </a:spcBef>
              <a:buClr>
                <a:schemeClr val="accent2"/>
              </a:buClr>
              <a:buFont typeface="Wingdings" panose="05000000000000000000" pitchFamily="2" charset="2"/>
              <a:buChar char="Ø"/>
            </a:pPr>
            <a:r>
              <a:rPr lang="en-US" sz="2000" b="0" dirty="0" smtClean="0">
                <a:solidFill>
                  <a:schemeClr val="tx1"/>
                </a:solidFill>
                <a:cs typeface="Arial" charset="0"/>
              </a:rPr>
              <a:t>Allows </a:t>
            </a:r>
            <a:r>
              <a:rPr lang="en-US" sz="2000" b="0" dirty="0">
                <a:solidFill>
                  <a:schemeClr val="tx1"/>
                </a:solidFill>
                <a:cs typeface="Arial" charset="0"/>
              </a:rPr>
              <a:t>us time to make adjustments based on feedback from PRC and </a:t>
            </a:r>
            <a:r>
              <a:rPr lang="en-US" sz="2000" b="0" dirty="0" smtClean="0">
                <a:solidFill>
                  <a:schemeClr val="tx1"/>
                </a:solidFill>
                <a:cs typeface="Arial" charset="0"/>
              </a:rPr>
              <a:t>Industry</a:t>
            </a:r>
            <a:r>
              <a:rPr lang="en-US" sz="1000" b="0" dirty="0" smtClean="0">
                <a:solidFill>
                  <a:schemeClr val="tx1"/>
                </a:solidFill>
                <a:cs typeface="Arial" charset="0"/>
              </a:rPr>
              <a:t/>
            </a:r>
            <a:br>
              <a:rPr lang="en-US" sz="1000" b="0" dirty="0" smtClean="0">
                <a:solidFill>
                  <a:schemeClr val="tx1"/>
                </a:solidFill>
                <a:cs typeface="Arial" charset="0"/>
              </a:rPr>
            </a:br>
            <a:endParaRPr lang="en-US" sz="1000" b="0" dirty="0" smtClean="0">
              <a:solidFill>
                <a:schemeClr val="tx1"/>
              </a:solidFill>
              <a:cs typeface="Arial" charset="0"/>
            </a:endParaRPr>
          </a:p>
          <a:p>
            <a:pPr marL="342900" lvl="2">
              <a:spcBef>
                <a:spcPts val="600"/>
              </a:spcBef>
              <a:buClr>
                <a:schemeClr val="accent2"/>
              </a:buClr>
            </a:pPr>
            <a:r>
              <a:rPr lang="en-US" altLang="en-US" sz="1400" b="0" dirty="0">
                <a:solidFill>
                  <a:schemeClr val="tx1"/>
                </a:solidFill>
                <a:cs typeface="Arial" charset="0"/>
              </a:rPr>
              <a:t>*</a:t>
            </a:r>
            <a:r>
              <a:rPr lang="en-US" altLang="en-US" sz="1400" b="0" dirty="0" smtClean="0">
                <a:solidFill>
                  <a:schemeClr val="tx1"/>
                </a:solidFill>
                <a:cs typeface="Arial" charset="0"/>
              </a:rPr>
              <a:t>BPM </a:t>
            </a:r>
            <a:r>
              <a:rPr lang="en-US" altLang="en-US" sz="1400" b="0" dirty="0">
                <a:solidFill>
                  <a:schemeClr val="tx1"/>
                </a:solidFill>
                <a:cs typeface="Arial" charset="0"/>
              </a:rPr>
              <a:t>FSS prep will be required (was optional in Jan 2014)  </a:t>
            </a:r>
            <a:endParaRPr lang="en-US" sz="1400" b="0" dirty="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sz="2000" b="0" dirty="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sz="2000" b="0" dirty="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sz="2000" b="0" dirty="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sz="2000" b="0" dirty="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sz="2000" b="0" dirty="0" smtClean="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sz="2000" b="0" dirty="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altLang="en-US" sz="2000" b="0" dirty="0" smtClean="0">
              <a:solidFill>
                <a:schemeClr val="tx1"/>
              </a:solidFill>
              <a:cs typeface="Arial" charset="0"/>
            </a:endParaRPr>
          </a:p>
          <a:p>
            <a:pPr marL="685800" lvl="2" indent="-342900">
              <a:spcBef>
                <a:spcPts val="600"/>
              </a:spcBef>
              <a:buClr>
                <a:schemeClr val="accent2"/>
              </a:buClr>
              <a:buFont typeface="Wingdings" panose="05000000000000000000" pitchFamily="2" charset="2"/>
              <a:buChar char="Ø"/>
            </a:pPr>
            <a:endParaRPr lang="en-US" altLang="en-US" sz="2000" b="0" dirty="0" smtClean="0">
              <a:solidFill>
                <a:schemeClr val="tx1"/>
              </a:solidFill>
              <a:cs typeface="Arial" charset="0"/>
            </a:endParaRPr>
          </a:p>
          <a:p>
            <a:pPr marL="0" lvl="1">
              <a:spcBef>
                <a:spcPts val="600"/>
              </a:spcBef>
              <a:buClr>
                <a:schemeClr val="accent2"/>
              </a:buClr>
            </a:pPr>
            <a:endParaRPr lang="en-US" altLang="en-US" sz="2000" b="0" dirty="0" smtClean="0">
              <a:solidFill>
                <a:schemeClr val="tx1"/>
              </a:solidFill>
              <a:cs typeface="Arial" charset="0"/>
            </a:endParaRPr>
          </a:p>
        </p:txBody>
      </p:sp>
      <p:sp>
        <p:nvSpPr>
          <p:cNvPr id="3" name="Title 2"/>
          <p:cNvSpPr>
            <a:spLocks noGrp="1"/>
          </p:cNvSpPr>
          <p:nvPr>
            <p:ph type="title"/>
          </p:nvPr>
        </p:nvSpPr>
        <p:spPr>
          <a:xfrm>
            <a:off x="724486" y="229890"/>
            <a:ext cx="8229600" cy="653830"/>
          </a:xfrm>
        </p:spPr>
        <p:txBody>
          <a:bodyPr/>
          <a:lstStyle/>
          <a:p>
            <a:r>
              <a:rPr lang="en-US" dirty="0" smtClean="0"/>
              <a:t>FSS Price Structure</a:t>
            </a:r>
            <a:endParaRPr lang="en-US" sz="1200" dirty="0"/>
          </a:p>
        </p:txBody>
      </p:sp>
      <p:sp>
        <p:nvSpPr>
          <p:cNvPr id="4" name="Slide Number Placeholder 3"/>
          <p:cNvSpPr>
            <a:spLocks noGrp="1"/>
          </p:cNvSpPr>
          <p:nvPr>
            <p:ph type="sldNum" sz="quarter" idx="10"/>
          </p:nvPr>
        </p:nvSpPr>
        <p:spPr/>
        <p:txBody>
          <a:bodyPr/>
          <a:lstStyle/>
          <a:p>
            <a:pPr>
              <a:defRPr/>
            </a:pPr>
            <a:fld id="{5CC684C4-5664-4D24-A535-6222EF1696C1}" type="slidenum">
              <a:rPr lang="en-US" smtClean="0"/>
              <a:pPr>
                <a:defRPr/>
              </a:pPr>
              <a:t>7</a:t>
            </a:fld>
            <a:endParaRPr lang="en-US"/>
          </a:p>
        </p:txBody>
      </p:sp>
    </p:spTree>
    <p:extLst>
      <p:ext uri="{BB962C8B-B14F-4D97-AF65-F5344CB8AC3E}">
        <p14:creationId xmlns:p14="http://schemas.microsoft.com/office/powerpoint/2010/main" val="1823963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2000" dirty="0"/>
              <a:t>Standard Letters </a:t>
            </a:r>
            <a:r>
              <a:rPr lang="en-US" sz="2000" dirty="0" smtClean="0"/>
              <a:t>DSCF/DNDC </a:t>
            </a:r>
            <a:r>
              <a:rPr lang="en-US" sz="2000" dirty="0" err="1"/>
              <a:t>Passthrough</a:t>
            </a:r>
            <a:endParaRPr lang="en-US" sz="2000" dirty="0"/>
          </a:p>
        </p:txBody>
      </p:sp>
      <p:sp>
        <p:nvSpPr>
          <p:cNvPr id="3" name="Content Placeholder 2"/>
          <p:cNvSpPr>
            <a:spLocks noGrp="1"/>
          </p:cNvSpPr>
          <p:nvPr>
            <p:ph idx="1"/>
          </p:nvPr>
        </p:nvSpPr>
        <p:spPr>
          <a:xfrm>
            <a:off x="371475" y="1295400"/>
            <a:ext cx="8362950" cy="4267200"/>
          </a:xfrm>
        </p:spPr>
        <p:txBody>
          <a:bodyPr/>
          <a:lstStyle/>
          <a:p>
            <a:pPr marL="342900" lvl="1" indent="-342900">
              <a:spcBef>
                <a:spcPts val="600"/>
              </a:spcBef>
            </a:pPr>
            <a:r>
              <a:rPr lang="en-US" altLang="en-US" sz="2000" b="0" dirty="0">
                <a:latin typeface="+mn-lt"/>
                <a:cs typeface="Arial" charset="0"/>
              </a:rPr>
              <a:t>Issue: </a:t>
            </a:r>
            <a:r>
              <a:rPr lang="en-US" altLang="en-US" sz="2000" b="0" dirty="0" smtClean="0">
                <a:latin typeface="+mn-lt"/>
                <a:cs typeface="Arial" charset="0"/>
              </a:rPr>
              <a:t>Change </a:t>
            </a:r>
            <a:r>
              <a:rPr lang="en-US" altLang="en-US" sz="2000" b="0" dirty="0">
                <a:latin typeface="+mn-lt"/>
                <a:cs typeface="Arial" charset="0"/>
              </a:rPr>
              <a:t>in DSCF </a:t>
            </a:r>
            <a:r>
              <a:rPr lang="en-US" altLang="en-US" sz="2000" b="0" dirty="0" smtClean="0">
                <a:latin typeface="+mn-lt"/>
                <a:cs typeface="Arial" charset="0"/>
              </a:rPr>
              <a:t>pass-through calculation </a:t>
            </a:r>
            <a:r>
              <a:rPr lang="en-US" altLang="en-US" sz="2000" b="0" dirty="0">
                <a:latin typeface="+mn-lt"/>
                <a:cs typeface="Arial" charset="0"/>
              </a:rPr>
              <a:t>from FY14 to FY15</a:t>
            </a:r>
          </a:p>
          <a:p>
            <a:pPr marL="342900" lvl="1" indent="-342900">
              <a:spcBef>
                <a:spcPts val="600"/>
              </a:spcBef>
            </a:pPr>
            <a:r>
              <a:rPr lang="en-US" altLang="en-US" sz="2000" b="0" dirty="0">
                <a:latin typeface="+mn-lt"/>
                <a:cs typeface="Arial" charset="0"/>
              </a:rPr>
              <a:t>DSCF Letters pass-through went from 57.4% in the FY14 ACD to 225% in FY15 ACD</a:t>
            </a:r>
          </a:p>
          <a:p>
            <a:pPr marL="685800" lvl="2" indent="-342900">
              <a:spcBef>
                <a:spcPts val="600"/>
              </a:spcBef>
              <a:buFont typeface="Wingdings" panose="05000000000000000000" pitchFamily="2" charset="2"/>
              <a:buChar char="Ø"/>
            </a:pPr>
            <a:r>
              <a:rPr lang="en-US" altLang="en-US" sz="1800" b="0" dirty="0">
                <a:latin typeface="+mn-lt"/>
                <a:cs typeface="Arial" charset="0"/>
              </a:rPr>
              <a:t>FY15 Discount $0.045</a:t>
            </a:r>
          </a:p>
          <a:p>
            <a:pPr marL="685800" lvl="2" indent="-342900">
              <a:spcBef>
                <a:spcPts val="600"/>
              </a:spcBef>
              <a:buFont typeface="Wingdings" panose="05000000000000000000" pitchFamily="2" charset="2"/>
              <a:buChar char="Ø"/>
            </a:pPr>
            <a:r>
              <a:rPr lang="en-US" altLang="en-US" sz="1800" b="0" dirty="0">
                <a:latin typeface="+mn-lt"/>
                <a:cs typeface="Arial" charset="0"/>
              </a:rPr>
              <a:t>FY15 cost avoidance – $0.02 per piece</a:t>
            </a:r>
          </a:p>
          <a:p>
            <a:pPr marL="342900" lvl="1" indent="-342900">
              <a:spcBef>
                <a:spcPts val="600"/>
              </a:spcBef>
            </a:pPr>
            <a:r>
              <a:rPr lang="en-US" altLang="en-US" sz="2000" b="0" dirty="0">
                <a:latin typeface="+mn-lt"/>
                <a:cs typeface="Arial" charset="0"/>
              </a:rPr>
              <a:t>Issue impacts both DNDC and DSCF dropship letters</a:t>
            </a:r>
          </a:p>
          <a:p>
            <a:pPr marL="342900" lvl="1" indent="-342900">
              <a:spcBef>
                <a:spcPts val="600"/>
              </a:spcBef>
            </a:pPr>
            <a:r>
              <a:rPr lang="en-US" altLang="en-US" sz="2000" b="0" dirty="0" smtClean="0">
                <a:latin typeface="+mn-lt"/>
                <a:cs typeface="Arial" charset="0"/>
              </a:rPr>
              <a:t>Prior </a:t>
            </a:r>
            <a:r>
              <a:rPr lang="en-US" altLang="en-US" sz="2000" b="0" dirty="0">
                <a:latin typeface="+mn-lt"/>
                <a:cs typeface="Arial" charset="0"/>
              </a:rPr>
              <a:t>to </a:t>
            </a:r>
            <a:r>
              <a:rPr lang="en-US" altLang="en-US" sz="2000" b="0" dirty="0" smtClean="0">
                <a:latin typeface="+mn-lt"/>
                <a:cs typeface="Arial" charset="0"/>
              </a:rPr>
              <a:t>May 2015 price change we </a:t>
            </a:r>
            <a:r>
              <a:rPr lang="en-US" altLang="en-US" sz="2000" b="0" dirty="0">
                <a:latin typeface="+mn-lt"/>
                <a:cs typeface="Arial" charset="0"/>
              </a:rPr>
              <a:t>were using the per pound price element for 3.3 to 3.5 ounces to calculate pass-through for all DSCF and DNDC Letters</a:t>
            </a:r>
          </a:p>
          <a:p>
            <a:pPr marL="342900" lvl="1" indent="-342900">
              <a:spcBef>
                <a:spcPts val="600"/>
              </a:spcBef>
            </a:pPr>
            <a:r>
              <a:rPr lang="en-US" altLang="en-US" sz="2000" b="0" dirty="0" smtClean="0">
                <a:latin typeface="+mn-lt"/>
                <a:cs typeface="Arial" charset="0"/>
              </a:rPr>
              <a:t>Elimination </a:t>
            </a:r>
            <a:r>
              <a:rPr lang="en-US" altLang="en-US" sz="2000" b="0" dirty="0">
                <a:latin typeface="+mn-lt"/>
                <a:cs typeface="Arial" charset="0"/>
              </a:rPr>
              <a:t>of the per-pound price element in </a:t>
            </a:r>
            <a:r>
              <a:rPr lang="en-US" altLang="en-US" sz="2000" b="0" dirty="0" smtClean="0">
                <a:latin typeface="+mn-lt"/>
                <a:cs typeface="Arial" charset="0"/>
              </a:rPr>
              <a:t>May 2015 triggered change </a:t>
            </a:r>
            <a:r>
              <a:rPr lang="en-US" altLang="en-US" sz="2000" b="0" dirty="0">
                <a:latin typeface="+mn-lt"/>
                <a:cs typeface="Arial" charset="0"/>
              </a:rPr>
              <a:t>in pass-through</a:t>
            </a:r>
          </a:p>
          <a:p>
            <a:pPr marL="342900" lvl="1" indent="-342900">
              <a:spcBef>
                <a:spcPts val="600"/>
              </a:spcBef>
            </a:pPr>
            <a:r>
              <a:rPr lang="en-US" altLang="en-US" sz="2000" b="0" dirty="0" smtClean="0">
                <a:latin typeface="+mn-lt"/>
                <a:cs typeface="Arial" charset="0"/>
              </a:rPr>
              <a:t>Would </a:t>
            </a:r>
            <a:r>
              <a:rPr lang="en-US" altLang="en-US" sz="2000" b="0" dirty="0">
                <a:latin typeface="+mn-lt"/>
                <a:cs typeface="Arial" charset="0"/>
              </a:rPr>
              <a:t>require up to a 27% price increase to address</a:t>
            </a:r>
          </a:p>
          <a:p>
            <a:pPr marL="342900" lvl="1" indent="-342900">
              <a:spcBef>
                <a:spcPts val="600"/>
              </a:spcBef>
            </a:pPr>
            <a:r>
              <a:rPr lang="en-US" altLang="en-US" sz="2000" b="0" dirty="0" smtClean="0">
                <a:latin typeface="+mn-lt"/>
                <a:cs typeface="Arial" charset="0"/>
              </a:rPr>
              <a:t>Reduce pass-</a:t>
            </a:r>
            <a:r>
              <a:rPr lang="en-US" altLang="en-US" sz="2000" b="0" dirty="0" err="1" smtClean="0">
                <a:latin typeface="+mn-lt"/>
                <a:cs typeface="Arial" charset="0"/>
              </a:rPr>
              <a:t>throughs</a:t>
            </a:r>
            <a:r>
              <a:rPr lang="en-US" altLang="en-US" sz="2000" b="0" dirty="0" smtClean="0">
                <a:latin typeface="+mn-lt"/>
                <a:cs typeface="Arial" charset="0"/>
              </a:rPr>
              <a:t> </a:t>
            </a:r>
            <a:r>
              <a:rPr lang="en-US" altLang="en-US" sz="2000" b="0" dirty="0">
                <a:latin typeface="+mn-lt"/>
                <a:cs typeface="Arial" charset="0"/>
              </a:rPr>
              <a:t>to 100 would adversely affect </a:t>
            </a:r>
            <a:r>
              <a:rPr lang="en-US" altLang="en-US" sz="2000" b="0" dirty="0" smtClean="0">
                <a:latin typeface="+mn-lt"/>
                <a:cs typeface="Arial" charset="0"/>
              </a:rPr>
              <a:t>mailers</a:t>
            </a:r>
            <a:endParaRPr lang="en-US" altLang="en-US" sz="2000" b="0" dirty="0">
              <a:latin typeface="+mn-lt"/>
              <a:cs typeface="Arial" charset="0"/>
            </a:endParaRPr>
          </a:p>
          <a:p>
            <a:pPr marL="742950" lvl="2" indent="-342900">
              <a:spcBef>
                <a:spcPts val="600"/>
              </a:spcBef>
            </a:pPr>
            <a:r>
              <a:rPr lang="en-US" altLang="en-US" sz="1800" b="0" dirty="0" smtClean="0">
                <a:latin typeface="+mn-lt"/>
                <a:cs typeface="Arial" charset="0"/>
              </a:rPr>
              <a:t>Modest increases over a number of price changes </a:t>
            </a:r>
          </a:p>
          <a:p>
            <a:pPr marL="742950" lvl="2" indent="-342900">
              <a:spcBef>
                <a:spcPts val="600"/>
              </a:spcBef>
            </a:pPr>
            <a:endParaRPr lang="en-US" altLang="en-US" sz="1800" b="0" dirty="0">
              <a:solidFill>
                <a:srgbClr val="FF0000"/>
              </a:solidFill>
              <a:cs typeface="Arial" charset="0"/>
            </a:endParaRPr>
          </a:p>
        </p:txBody>
      </p:sp>
      <p:sp>
        <p:nvSpPr>
          <p:cNvPr id="4" name="Slide Number Placeholder 3"/>
          <p:cNvSpPr>
            <a:spLocks noGrp="1"/>
          </p:cNvSpPr>
          <p:nvPr>
            <p:ph type="sldNum" sz="quarter" idx="10"/>
          </p:nvPr>
        </p:nvSpPr>
        <p:spPr/>
        <p:txBody>
          <a:bodyPr/>
          <a:lstStyle/>
          <a:p>
            <a:pPr>
              <a:defRPr/>
            </a:pPr>
            <a:fld id="{5CC684C4-5664-4D24-A535-6222EF1696C1}" type="slidenum">
              <a:rPr lang="en-US" smtClean="0"/>
              <a:pPr>
                <a:defRPr/>
              </a:pPr>
              <a:t>8</a:t>
            </a:fld>
            <a:endParaRPr lang="en-US"/>
          </a:p>
        </p:txBody>
      </p:sp>
    </p:spTree>
    <p:extLst>
      <p:ext uri="{BB962C8B-B14F-4D97-AF65-F5344CB8AC3E}">
        <p14:creationId xmlns:p14="http://schemas.microsoft.com/office/powerpoint/2010/main" val="2222438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66802</TotalTime>
  <Words>415</Words>
  <Application>Microsoft Office PowerPoint</Application>
  <PresentationFormat>On-screen Show (4:3)</PresentationFormat>
  <Paragraphs>118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Price Change Goals</vt:lpstr>
      <vt:lpstr>Transparency</vt:lpstr>
      <vt:lpstr>No Unintended Consequences</vt:lpstr>
      <vt:lpstr>No Unintended Consequences, cont.</vt:lpstr>
      <vt:lpstr>No Unintended Consequences, cont.</vt:lpstr>
      <vt:lpstr>FSS Price Structure</vt:lpstr>
      <vt:lpstr>Standard Letters DSCF/DNDC Passthrough</vt:lpstr>
    </vt:vector>
  </TitlesOfParts>
  <Company>U.S. Postal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Thad Dilley</dc:creator>
  <cp:lastModifiedBy>Slivka, Suzanne P - Bloomingdale, IL</cp:lastModifiedBy>
  <cp:revision>1218</cp:revision>
  <cp:lastPrinted>2016-07-12T16:45:28Z</cp:lastPrinted>
  <dcterms:created xsi:type="dcterms:W3CDTF">2005-10-12T18:13:39Z</dcterms:created>
  <dcterms:modified xsi:type="dcterms:W3CDTF">2016-08-18T12:24:35Z</dcterms:modified>
</cp:coreProperties>
</file>