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646" r:id="rId2"/>
    <p:sldId id="573" r:id="rId3"/>
    <p:sldId id="589" r:id="rId4"/>
    <p:sldId id="675" r:id="rId5"/>
    <p:sldId id="720" r:id="rId6"/>
    <p:sldId id="695" r:id="rId7"/>
    <p:sldId id="696" r:id="rId8"/>
    <p:sldId id="698" r:id="rId9"/>
    <p:sldId id="700" r:id="rId10"/>
    <p:sldId id="716" r:id="rId11"/>
    <p:sldId id="686" r:id="rId12"/>
    <p:sldId id="701" r:id="rId13"/>
    <p:sldId id="702" r:id="rId14"/>
    <p:sldId id="717" r:id="rId15"/>
    <p:sldId id="718" r:id="rId16"/>
    <p:sldId id="719" r:id="rId17"/>
    <p:sldId id="703" r:id="rId18"/>
    <p:sldId id="704" r:id="rId19"/>
    <p:sldId id="721" r:id="rId20"/>
    <p:sldId id="690" r:id="rId21"/>
    <p:sldId id="691" r:id="rId22"/>
    <p:sldId id="711" r:id="rId23"/>
    <p:sldId id="692" r:id="rId24"/>
    <p:sldId id="722" r:id="rId25"/>
    <p:sldId id="712" r:id="rId26"/>
    <p:sldId id="714" r:id="rId27"/>
    <p:sldId id="693" r:id="rId28"/>
    <p:sldId id="684" r:id="rId29"/>
    <p:sldId id="681" r:id="rId30"/>
    <p:sldId id="715" r:id="rId31"/>
    <p:sldId id="683" r:id="rId32"/>
    <p:sldId id="658" r:id="rId33"/>
    <p:sldId id="651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CC"/>
    <a:srgbClr val="99CC00"/>
    <a:srgbClr val="0079A4"/>
    <a:srgbClr val="0099CC"/>
    <a:srgbClr val="0099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84193" autoAdjust="0"/>
  </p:normalViewPr>
  <p:slideViewPr>
    <p:cSldViewPr snapToGrid="0" snapToObjects="1">
      <p:cViewPr>
        <p:scale>
          <a:sx n="90" d="100"/>
          <a:sy n="90" d="100"/>
        </p:scale>
        <p:origin x="-2262" y="-294"/>
      </p:cViewPr>
      <p:guideLst>
        <p:guide orient="horz" pos="750"/>
        <p:guide pos="3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584" y="216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2" tIns="45941" rIns="91882" bIns="45941" numCol="1" anchor="t" anchorCtr="0" compatLnSpc="1">
            <a:prstTxWarp prst="textNoShape">
              <a:avLst/>
            </a:prstTxWarp>
          </a:bodyPr>
          <a:lstStyle>
            <a:lvl1pPr defTabSz="919163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2" tIns="45941" rIns="91882" bIns="45941" numCol="1" anchor="t" anchorCtr="0" compatLnSpc="1">
            <a:prstTxWarp prst="textNoShape">
              <a:avLst/>
            </a:prstTxWarp>
          </a:bodyPr>
          <a:lstStyle>
            <a:lvl1pPr algn="r" defTabSz="919163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2" tIns="45941" rIns="91882" bIns="45941" numCol="1" anchor="b" anchorCtr="0" compatLnSpc="1">
            <a:prstTxWarp prst="textNoShape">
              <a:avLst/>
            </a:prstTxWarp>
          </a:bodyPr>
          <a:lstStyle>
            <a:lvl1pPr defTabSz="919163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2" tIns="45941" rIns="91882" bIns="45941" numCol="1" anchor="b" anchorCtr="0" compatLnSpc="1">
            <a:prstTxWarp prst="textNoShape">
              <a:avLst/>
            </a:prstTxWarp>
          </a:bodyPr>
          <a:lstStyle>
            <a:lvl1pPr algn="r" defTabSz="919163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6A3343-8745-40AF-A939-B153CE417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3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2" tIns="45941" rIns="91882" bIns="45941" numCol="1" anchor="t" anchorCtr="0" compatLnSpc="1">
            <a:prstTxWarp prst="textNoShape">
              <a:avLst/>
            </a:prstTxWarp>
          </a:bodyPr>
          <a:lstStyle>
            <a:lvl1pPr defTabSz="919163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2" tIns="45941" rIns="91882" bIns="45941" numCol="1" anchor="t" anchorCtr="0" compatLnSpc="1">
            <a:prstTxWarp prst="textNoShape">
              <a:avLst/>
            </a:prstTxWarp>
          </a:bodyPr>
          <a:lstStyle>
            <a:lvl1pPr algn="r" defTabSz="919163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2" tIns="45941" rIns="91882" bIns="45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2" tIns="45941" rIns="91882" bIns="45941" numCol="1" anchor="b" anchorCtr="0" compatLnSpc="1">
            <a:prstTxWarp prst="textNoShape">
              <a:avLst/>
            </a:prstTxWarp>
          </a:bodyPr>
          <a:lstStyle>
            <a:lvl1pPr defTabSz="919163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2" tIns="45941" rIns="91882" bIns="45941" numCol="1" anchor="b" anchorCtr="0" compatLnSpc="1">
            <a:prstTxWarp prst="textNoShape">
              <a:avLst/>
            </a:prstTxWarp>
          </a:bodyPr>
          <a:lstStyle>
            <a:lvl1pPr algn="r" defTabSz="919163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20B5016-E2AF-46F5-A1D3-72659FF19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12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/>
            <a:fld id="{84413E75-AF56-4B72-8004-04A885B35B7E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2964" y="4296670"/>
            <a:ext cx="5532437" cy="42215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802" tIns="44461" rIns="104802" bIns="44461"/>
          <a:lstStyle/>
          <a:p>
            <a:pPr eaLnBrk="1" hangingPunct="1"/>
            <a:endParaRPr lang="en-US" dirty="0" smtClean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960814" y="1"/>
            <a:ext cx="3049587" cy="46498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960814" y="8807453"/>
            <a:ext cx="3049587" cy="48894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229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29150" cy="34718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0B5016-E2AF-46F5-A1D3-72659FF193A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7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B14E0930-728D-45B2-A389-52B71A76B2C6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4" tIns="46582" rIns="93164" bIns="46582" anchor="b"/>
          <a:lstStyle>
            <a:lvl1pPr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 eaLnBrk="1" hangingPunct="1"/>
            <a:fld id="{3F5650A8-AF23-43EE-B13D-4542F7831F49}" type="slidenum">
              <a:rPr lang="en-US" sz="1200" b="0">
                <a:solidFill>
                  <a:schemeClr val="tx1"/>
                </a:solidFill>
              </a:rPr>
              <a:pPr algn="r" eaLnBrk="1" hangingPunct="1"/>
              <a:t>12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4" tIns="46582" rIns="93164" bIns="4658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r" eaLnBrk="1" hangingPunct="1"/>
            <a:fld id="{4749BF7D-BC92-4CA8-AAE5-6D7D9DDC0BAE}" type="slidenum">
              <a:rPr lang="en-US" sz="1200"/>
              <a:pPr algn="r" eaLnBrk="1" hangingPunct="1"/>
              <a:t>13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3A44-915B-481D-9934-07F1EE15817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66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7818" y="4415790"/>
            <a:ext cx="6664037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3A44-915B-481D-9934-07F1EE15817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079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7818" y="4415790"/>
            <a:ext cx="6664037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3A44-915B-481D-9934-07F1EE15817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0794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66D5DB37-81EC-4D4E-8256-4D52E3DCD6EF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2963" y="4297363"/>
            <a:ext cx="5532437" cy="4611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802" tIns="44461" rIns="104802" bIns="44461"/>
          <a:lstStyle/>
          <a:p>
            <a:pPr eaLnBrk="1" hangingPunct="1">
              <a:spcBef>
                <a:spcPct val="10000"/>
              </a:spcBef>
            </a:pPr>
            <a:endParaRPr lang="en-US" smtClean="0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960813" y="0"/>
            <a:ext cx="3049587" cy="4651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3960813" y="8807450"/>
            <a:ext cx="3049587" cy="48895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813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29150" cy="34718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r" eaLnBrk="1" hangingPunct="1"/>
            <a:fld id="{4749BF7D-BC92-4CA8-AAE5-6D7D9DDC0BAE}" type="slidenum">
              <a:rPr lang="en-US" sz="1200"/>
              <a:pPr algn="r" eaLnBrk="1" hangingPunct="1"/>
              <a:t>18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0B5016-E2AF-46F5-A1D3-72659FF193A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7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0B5016-E2AF-46F5-A1D3-72659FF193A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7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0C0E981-B3A2-4E72-BF3D-3DBC7AE2CB8D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0B5016-E2AF-46F5-A1D3-72659FF193A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77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77E660A8-7523-4FF9-BBE4-2A62417AE0D2}" type="slidenum">
              <a:rPr lang="en-US" sz="1200" b="0" smtClean="0">
                <a:solidFill>
                  <a:schemeClr val="tx1"/>
                </a:solidFill>
                <a:ea typeface="ヒラギノ角ゴ Pro W3" pitchFamily="1" charset="-128"/>
              </a:rPr>
              <a:pPr eaLnBrk="1" hangingPunct="1"/>
              <a:t>22</a:t>
            </a:fld>
            <a:endParaRPr lang="en-US" sz="1200" b="0" smtClean="0">
              <a:solidFill>
                <a:schemeClr val="tx1"/>
              </a:solidFill>
              <a:ea typeface="ヒラギノ角ゴ Pro W3" pitchFamily="1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0B5016-E2AF-46F5-A1D3-72659FF193A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77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C1A4A0ED-014B-4334-ADD2-2A88158DF373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4" tIns="46582" rIns="93164" bIns="46582" anchor="b"/>
          <a:lstStyle>
            <a:lvl1pPr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 eaLnBrk="1" hangingPunct="1"/>
            <a:fld id="{C6B94059-C6C6-4AB3-BF65-7DD7886E5B3D}" type="slidenum">
              <a:rPr lang="en-US" sz="1200" b="0">
                <a:solidFill>
                  <a:schemeClr val="tx1"/>
                </a:solidFill>
              </a:rPr>
              <a:pPr algn="r" eaLnBrk="1" hangingPunct="1"/>
              <a:t>24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4" tIns="46582" rIns="93164" bIns="46582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0B5016-E2AF-46F5-A1D3-72659FF193A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77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600" b="1">
                <a:solidFill>
                  <a:srgbClr val="000066"/>
                </a:solidFill>
                <a:latin typeface="Arial" pitchFamily="34" charset="0"/>
              </a:defRPr>
            </a:lvl1pPr>
            <a:lvl2pPr marL="742950" indent="-285750" defTabSz="919163">
              <a:defRPr sz="1600" b="1">
                <a:solidFill>
                  <a:srgbClr val="000066"/>
                </a:solidFill>
                <a:latin typeface="Arial" pitchFamily="34" charset="0"/>
              </a:defRPr>
            </a:lvl2pPr>
            <a:lvl3pPr marL="1143000" indent="-228600" defTabSz="919163">
              <a:defRPr sz="1600" b="1">
                <a:solidFill>
                  <a:srgbClr val="000066"/>
                </a:solidFill>
                <a:latin typeface="Arial" pitchFamily="34" charset="0"/>
              </a:defRPr>
            </a:lvl3pPr>
            <a:lvl4pPr marL="1600200" indent="-228600" defTabSz="919163">
              <a:defRPr sz="1600" b="1">
                <a:solidFill>
                  <a:srgbClr val="000066"/>
                </a:solidFill>
                <a:latin typeface="Arial" pitchFamily="34" charset="0"/>
              </a:defRPr>
            </a:lvl4pPr>
            <a:lvl5pPr marL="2057400" indent="-228600" defTabSz="919163">
              <a:defRPr sz="1600" b="1">
                <a:solidFill>
                  <a:srgbClr val="000066"/>
                </a:solidFill>
                <a:latin typeface="Arial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9pPr>
          </a:lstStyle>
          <a:p>
            <a:fld id="{CB94023A-AAEC-49E1-B600-0F02CBE49A06}" type="slidenum">
              <a:rPr lang="en-US" sz="1200" b="0" smtClean="0">
                <a:solidFill>
                  <a:schemeClr val="tx1"/>
                </a:solidFill>
              </a:rPr>
              <a:pPr/>
              <a:t>26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4" tIns="46582" rIns="93164" bIns="46582" anchor="b"/>
          <a:lstStyle>
            <a:lvl1pPr defTabSz="931863">
              <a:defRPr sz="1600" b="1">
                <a:solidFill>
                  <a:srgbClr val="000066"/>
                </a:solidFill>
                <a:latin typeface="Arial" pitchFamily="34" charset="0"/>
              </a:defRPr>
            </a:lvl1pPr>
            <a:lvl2pPr marL="742950" indent="-285750" defTabSz="931863">
              <a:defRPr sz="1600" b="1">
                <a:solidFill>
                  <a:srgbClr val="000066"/>
                </a:solidFill>
                <a:latin typeface="Arial" pitchFamily="34" charset="0"/>
              </a:defRPr>
            </a:lvl2pPr>
            <a:lvl3pPr marL="1143000" indent="-228600" defTabSz="931863">
              <a:defRPr sz="1600" b="1">
                <a:solidFill>
                  <a:srgbClr val="000066"/>
                </a:solidFill>
                <a:latin typeface="Arial" pitchFamily="34" charset="0"/>
              </a:defRPr>
            </a:lvl3pPr>
            <a:lvl4pPr marL="1600200" indent="-228600" defTabSz="931863">
              <a:defRPr sz="1600" b="1">
                <a:solidFill>
                  <a:srgbClr val="000066"/>
                </a:solidFill>
                <a:latin typeface="Arial" pitchFamily="34" charset="0"/>
              </a:defRPr>
            </a:lvl4pPr>
            <a:lvl5pPr marL="2057400" indent="-228600" defTabSz="931863">
              <a:defRPr sz="1600" b="1">
                <a:solidFill>
                  <a:srgbClr val="000066"/>
                </a:solidFill>
                <a:latin typeface="Arial" pitchFamily="34" charset="0"/>
              </a:defRPr>
            </a:lvl5pPr>
            <a:lvl6pPr marL="2514600" indent="-228600" defTabSz="931863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6pPr>
            <a:lvl7pPr marL="2971800" indent="-228600" defTabSz="931863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7pPr>
            <a:lvl8pPr marL="3429000" indent="-228600" defTabSz="931863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8pPr>
            <a:lvl9pPr marL="3886200" indent="-228600" defTabSz="931863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9pPr>
          </a:lstStyle>
          <a:p>
            <a:pPr algn="r"/>
            <a:fld id="{9128125F-4A23-409C-BB96-BD382DEBA358}" type="slidenum">
              <a:rPr lang="en-US" sz="1200" b="0">
                <a:solidFill>
                  <a:schemeClr val="tx1"/>
                </a:solidFill>
              </a:rPr>
              <a:pPr algn="r"/>
              <a:t>26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4" tIns="46582" rIns="93164" bIns="46582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0B5016-E2AF-46F5-A1D3-72659FF193A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77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696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868" indent="-285718" defTabSz="939696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2874" indent="-228574" defTabSz="939696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023" indent="-228574" defTabSz="939696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174" indent="-228574" defTabSz="939696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322" indent="-228574" defTabSz="939696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470" indent="-228574" defTabSz="939696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8621" indent="-228574" defTabSz="939696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5770" indent="-228574" defTabSz="939696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836D99DE-5503-4836-9C51-75DA3350473E}" type="slidenum">
              <a:rPr lang="en-US" altLang="en-US" sz="1300" u="none">
                <a:solidFill>
                  <a:prstClr val="black"/>
                </a:solidFill>
                <a:latin typeface="Times" pitchFamily="18" charset="0"/>
              </a:rPr>
              <a:pPr/>
              <a:t>28</a:t>
            </a:fld>
            <a:endParaRPr lang="en-US" altLang="en-US" sz="1300" u="none" dirty="0">
              <a:solidFill>
                <a:prstClr val="black"/>
              </a:solidFill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868" indent="-2857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874" indent="-22857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023" indent="-22857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174" indent="-22857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322" indent="-2285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470" indent="-2285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621" indent="-2285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770" indent="-2285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777EFAD-DAA1-45F6-B234-E5CC566D63C9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F5141BA5-C2EC-4A93-A961-B38E28A17354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32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04C42A4-0557-4F92-A72A-748358AE6F89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0B5016-E2AF-46F5-A1D3-72659FF193A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24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BA8B83AA-40E5-45F6-A9AD-18F712421CB7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860EB1C3-F57A-4AD6-914D-1323EF8F84E7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4" tIns="46582" rIns="93164" bIns="46582" anchor="b"/>
          <a:lstStyle>
            <a:lvl1pPr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 eaLnBrk="1" hangingPunct="1"/>
            <a:fld id="{B5CC900C-4084-4698-82BC-4E2BAF957F32}" type="slidenum">
              <a:rPr lang="en-US" sz="1200" b="0">
                <a:solidFill>
                  <a:schemeClr val="tx1"/>
                </a:solidFill>
              </a:rPr>
              <a:pPr algn="r" eaLnBrk="1" hangingPunct="1"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4525" y="4340225"/>
            <a:ext cx="567372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4" tIns="46582" rIns="93164" bIns="46582"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/>
            <a:fld id="{7DB13D14-1BA0-4569-8D98-E871E6614640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defTabSz="919163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/>
            <a:fld id="{4E67B749-5DE4-4D72-BE8D-0596A274A45F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Title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91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B14E0930-728D-45B2-A389-52B71A76B2C6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4" tIns="46582" rIns="93164" bIns="46582" anchor="b"/>
          <a:lstStyle>
            <a:lvl1pPr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 eaLnBrk="1" hangingPunct="1"/>
            <a:fld id="{3F5650A8-AF23-43EE-B13D-4542F7831F49}" type="slidenum">
              <a:rPr lang="en-US" sz="1200" b="0">
                <a:solidFill>
                  <a:schemeClr val="tx1"/>
                </a:solidFill>
              </a:rPr>
              <a:pPr algn="r" eaLnBrk="1" hangingPunct="1"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4" tIns="46582" rIns="93164" bIns="46582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0B5016-E2AF-46F5-A1D3-72659FF193A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79740-5443-452D-AD34-3EC29940A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57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C880D-CF16-4467-AE15-4699F399C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9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C71C8-6CEF-47DE-9EE9-F9A6DD216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43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684C4-5664-4D24-A535-6222EF169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3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152FA-BD97-427C-95F6-5A11D3566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8099E-0876-40D0-A77F-086E54546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6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926BB-F0E6-41B9-A93E-4BB6E9A75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0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B2EC7-31B5-41E0-9A4E-CCC37B8F6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4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97FE3-C4F0-4C81-8FEA-48A0D7B58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8071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A0754-9616-4C35-ADA6-7E1F111B6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AF284-E52E-4395-8D4A-321176F8A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9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27" name="Picture 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914400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3603624" y="338956"/>
            <a:ext cx="54768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Price Change 2017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67700" y="6477000"/>
            <a:ext cx="723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000">
                <a:solidFill>
                  <a:srgbClr val="989A99"/>
                </a:solidFill>
                <a:ea typeface="ヒラギノ角ゴ Pro W3" pitchFamily="1" charset="-128"/>
              </a:defRPr>
            </a:lvl1pPr>
          </a:lstStyle>
          <a:p>
            <a:pPr>
              <a:defRPr/>
            </a:pPr>
            <a:fld id="{2C12D58E-E868-478A-8860-AF9105906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33"/>
          <p:cNvSpPr>
            <a:spLocks noChangeArrowheads="1"/>
          </p:cNvSpPr>
          <p:nvPr/>
        </p:nvSpPr>
        <p:spPr bwMode="auto">
          <a:xfrm>
            <a:off x="609600" y="6486525"/>
            <a:ext cx="7591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0" hangingPunct="0"/>
            <a:endParaRPr lang="en-US" sz="120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800" b="1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Ø"/>
        <a:defRPr sz="26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§"/>
        <a:defRPr sz="24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9238" y="1346200"/>
            <a:ext cx="863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latin typeface="Times" pitchFamily="18" charset="0"/>
              <a:cs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49238" y="1346200"/>
            <a:ext cx="863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latin typeface="Times" pitchFamily="18" charset="0"/>
              <a:cs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9238" y="855663"/>
            <a:ext cx="86360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4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b="1" dirty="0" smtClean="0">
                <a:latin typeface="Arial Black" panose="020B0A04020102020204" pitchFamily="34" charset="0"/>
              </a:rPr>
              <a:t>USPS Proposed</a:t>
            </a:r>
            <a:endParaRPr lang="en-US" sz="3600" b="1" dirty="0">
              <a:latin typeface="Arial Black" panose="020B0A04020102020204" pitchFamily="34" charset="0"/>
            </a:endParaRPr>
          </a:p>
          <a:p>
            <a:pPr algn="ctr"/>
            <a:r>
              <a:rPr lang="en-US" sz="4000" b="1" dirty="0">
                <a:latin typeface="Arial Black" panose="020B0A04020102020204" pitchFamily="34" charset="0"/>
              </a:rPr>
              <a:t>Pricing Overview</a:t>
            </a:r>
          </a:p>
          <a:p>
            <a:pPr algn="ctr"/>
            <a:endParaRPr lang="en-US" sz="4000" b="1" dirty="0">
              <a:latin typeface="Arial Black" panose="020B0A04020102020204" pitchFamily="34" charset="0"/>
            </a:endParaRPr>
          </a:p>
          <a:p>
            <a:pPr algn="ctr"/>
            <a:endParaRPr lang="en-US" b="1" dirty="0">
              <a:latin typeface="Arial Black" panose="020B0A04020102020204" pitchFamily="34" charset="0"/>
            </a:endParaRPr>
          </a:p>
          <a:p>
            <a:pPr algn="ctr"/>
            <a:endParaRPr lang="en-US" b="1" dirty="0">
              <a:latin typeface="Arial Black" panose="020B0A04020102020204" pitchFamily="34" charset="0"/>
            </a:endParaRPr>
          </a:p>
          <a:p>
            <a:pPr algn="ctr"/>
            <a:endParaRPr lang="en-US" b="1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October 2016</a:t>
            </a:r>
            <a:endParaRPr lang="en-US" dirty="0"/>
          </a:p>
          <a:p>
            <a:pPr algn="ctr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1454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67" y="823953"/>
            <a:ext cx="877472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altLang="en-US" sz="1200" dirty="0" smtClean="0">
                <a:solidFill>
                  <a:schemeClr val="tx1"/>
                </a:solidFill>
                <a:cs typeface="Arial" charset="0"/>
              </a:rPr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Dominant Classification Changes</a:t>
            </a:r>
            <a:endParaRPr lang="en-US" sz="3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  <a:cs typeface="Arial" charset="0"/>
              </a:rPr>
              <a:t>First-Class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Eliminate 3-Digit Automation Letters for First-Class Presort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chemeClr val="tx1"/>
                </a:solidFill>
              </a:rPr>
              <a:t>Prices have been the same since 2012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chemeClr val="tx1"/>
                </a:solidFill>
              </a:rPr>
              <a:t>Combines the 3 </a:t>
            </a:r>
            <a:r>
              <a:rPr lang="en-US" sz="1800" b="0" dirty="0">
                <a:solidFill>
                  <a:schemeClr val="tx1"/>
                </a:solidFill>
              </a:rPr>
              <a:t>Digit (L003) and AADC (L801) </a:t>
            </a:r>
            <a:r>
              <a:rPr lang="en-US" sz="1800" b="0" dirty="0" smtClean="0">
                <a:solidFill>
                  <a:schemeClr val="tx1"/>
                </a:solidFill>
              </a:rPr>
              <a:t>into </a:t>
            </a:r>
            <a:r>
              <a:rPr lang="en-US" sz="1800" b="0" dirty="0">
                <a:solidFill>
                  <a:schemeClr val="tx1"/>
                </a:solidFill>
              </a:rPr>
              <a:t>the L801 AADC </a:t>
            </a:r>
            <a:r>
              <a:rPr lang="en-US" sz="1800" b="0" dirty="0" smtClean="0">
                <a:solidFill>
                  <a:schemeClr val="tx1"/>
                </a:solidFill>
              </a:rPr>
              <a:t>sortation</a:t>
            </a:r>
          </a:p>
          <a:p>
            <a:pPr marL="800100" lvl="3">
              <a:spcBef>
                <a:spcPts val="600"/>
              </a:spcBef>
              <a:buClr>
                <a:schemeClr val="accent2"/>
              </a:buClr>
            </a:pP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endParaRPr lang="en-US" altLang="en-US" sz="18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3 &amp; 3.5 Ounces free for First-Class Commercial Letters	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One price for all commercial letters up to 3.5 ounces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Provides the ability to add content to bills and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statements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400" b="0" dirty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Alternate Postage rebranded as Share Mail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chemeClr val="tx1"/>
                </a:solidFill>
              </a:rPr>
              <a:t>One price tier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chemeClr val="tx1"/>
                </a:solidFill>
              </a:rPr>
              <a:t>Marketing agreements no longer required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chemeClr val="tx1"/>
                </a:solidFill>
              </a:rPr>
              <a:t>Both static </a:t>
            </a:r>
            <a:r>
              <a:rPr lang="en-US" sz="1800" b="0" dirty="0">
                <a:solidFill>
                  <a:schemeClr val="tx1"/>
                </a:solidFill>
              </a:rPr>
              <a:t>and serialized  </a:t>
            </a:r>
            <a:r>
              <a:rPr lang="en-US" sz="1800" b="0" dirty="0" err="1" smtClean="0">
                <a:solidFill>
                  <a:schemeClr val="tx1"/>
                </a:solidFill>
              </a:rPr>
              <a:t>IMb’s</a:t>
            </a:r>
            <a:r>
              <a:rPr lang="en-US" sz="1800" b="0" dirty="0" smtClean="0">
                <a:solidFill>
                  <a:schemeClr val="tx1"/>
                </a:solidFill>
              </a:rPr>
              <a:t> allowed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chemeClr val="tx1"/>
                </a:solidFill>
              </a:rPr>
              <a:t>Included in 2017 </a:t>
            </a:r>
            <a:r>
              <a:rPr lang="en-US" sz="1800" b="0" dirty="0">
                <a:solidFill>
                  <a:schemeClr val="tx1"/>
                </a:solidFill>
              </a:rPr>
              <a:t>Earned Value promotion.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684C4-5664-4D24-A535-6222EF1696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881" y="813067"/>
            <a:ext cx="877472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altLang="en-US" sz="1200" dirty="0" smtClean="0">
                <a:solidFill>
                  <a:schemeClr val="tx1"/>
                </a:solidFill>
                <a:cs typeface="Arial" charset="0"/>
              </a:rPr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Dominant Classification Changes</a:t>
            </a:r>
            <a:endParaRPr lang="en-US" sz="3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  <a:cs typeface="Arial" charset="0"/>
              </a:rPr>
              <a:t>Standard Mail name to change to USPS Marketing Mail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Named to influence marketers who are not in the mail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Identifies majority of the volume in the class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18 month transition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chemeClr val="tx1"/>
                </a:solidFill>
              </a:rPr>
              <a:t>The </a:t>
            </a:r>
            <a:r>
              <a:rPr lang="en-US" sz="1800" b="0" dirty="0">
                <a:solidFill>
                  <a:schemeClr val="tx1"/>
                </a:solidFill>
              </a:rPr>
              <a:t>indicia on the </a:t>
            </a:r>
            <a:r>
              <a:rPr lang="en-US" sz="1800" b="0" dirty="0" smtClean="0">
                <a:solidFill>
                  <a:schemeClr val="tx1"/>
                </a:solidFill>
              </a:rPr>
              <a:t>mail pieces </a:t>
            </a:r>
            <a:r>
              <a:rPr lang="en-US" sz="1800" b="0" dirty="0">
                <a:solidFill>
                  <a:schemeClr val="tx1"/>
                </a:solidFill>
              </a:rPr>
              <a:t>should continue to display current </a:t>
            </a:r>
            <a:r>
              <a:rPr lang="en-US" sz="1800" b="0" dirty="0" smtClean="0">
                <a:solidFill>
                  <a:schemeClr val="tx1"/>
                </a:solidFill>
              </a:rPr>
              <a:t>Standard Mail </a:t>
            </a:r>
            <a:r>
              <a:rPr lang="en-US" sz="1800" b="0" dirty="0">
                <a:solidFill>
                  <a:schemeClr val="tx1"/>
                </a:solidFill>
              </a:rPr>
              <a:t>abbreviations until notified by the </a:t>
            </a:r>
            <a:r>
              <a:rPr lang="en-US" sz="1800" b="0" dirty="0" smtClean="0">
                <a:solidFill>
                  <a:schemeClr val="tx1"/>
                </a:solidFill>
              </a:rPr>
              <a:t>USPS</a:t>
            </a:r>
            <a:r>
              <a:rPr lang="en-US" sz="1800" dirty="0" smtClean="0"/>
              <a:t> </a:t>
            </a:r>
            <a:endParaRPr lang="en-US" sz="1800" dirty="0"/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684C4-5664-4D24-A535-6222EF1696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0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FF407DBB-3095-4281-AD21-542920B2D8EE}" type="slidenum">
              <a:rPr lang="en-US" sz="1000" smtClean="0">
                <a:solidFill>
                  <a:srgbClr val="989A99"/>
                </a:solidFill>
              </a:rPr>
              <a:pPr/>
              <a:t>12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96036" y="1114425"/>
            <a:ext cx="86360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USPS Marketing Mail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27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67593"/>
              </p:ext>
            </p:extLst>
          </p:nvPr>
        </p:nvGraphicFramePr>
        <p:xfrm>
          <a:off x="433858" y="2059324"/>
          <a:ext cx="8041069" cy="4258682"/>
        </p:xfrm>
        <a:graphic>
          <a:graphicData uri="http://schemas.openxmlformats.org/drawingml/2006/table">
            <a:tbl>
              <a:tblPr/>
              <a:tblGrid>
                <a:gridCol w="6270119"/>
                <a:gridCol w="1770950"/>
              </a:tblGrid>
              <a:tr h="651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Product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CPI Percent Change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8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Letters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2.1%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Flats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2.5%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Carrier Route Letters, Flats, and Parcels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-3.1%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High Density / Saturation Letters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2.3%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High Density / Saturation Flats and Parcels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-2.1%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Parcels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1.6%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EDDM-Retail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0.6%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3" name="Rectangle 61"/>
          <p:cNvSpPr>
            <a:spLocks noChangeArrowheads="1"/>
          </p:cNvSpPr>
          <p:nvPr/>
        </p:nvSpPr>
        <p:spPr bwMode="auto">
          <a:xfrm>
            <a:off x="307033" y="1543387"/>
            <a:ext cx="8496300" cy="5232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0" dirty="0" smtClean="0">
                <a:solidFill>
                  <a:schemeClr val="tx1"/>
                </a:solidFill>
              </a:rPr>
              <a:t>~0.9</a:t>
            </a:r>
            <a:r>
              <a:rPr lang="en-US" sz="2800" b="0" dirty="0">
                <a:solidFill>
                  <a:schemeClr val="tx1"/>
                </a:solidFill>
              </a:rPr>
              <a:t>% overall </a:t>
            </a:r>
            <a:r>
              <a:rPr lang="en-US" sz="2800" b="0" dirty="0" smtClean="0">
                <a:solidFill>
                  <a:schemeClr val="tx1"/>
                </a:solidFill>
              </a:rPr>
              <a:t>increase </a:t>
            </a:r>
            <a:endParaRPr lang="en-US" sz="2400" b="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9"/>
          <p:cNvSpPr txBox="1">
            <a:spLocks noGrp="1" noChangeArrowheads="1"/>
          </p:cNvSpPr>
          <p:nvPr/>
        </p:nvSpPr>
        <p:spPr bwMode="auto">
          <a:xfrm>
            <a:off x="6553200" y="6477000"/>
            <a:ext cx="2438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r"/>
            <a:fld id="{A4607C3B-0492-4787-8B2B-F5F7A9F9E4E8}" type="slidenum">
              <a:rPr lang="en-US" sz="1000" b="1">
                <a:solidFill>
                  <a:srgbClr val="989A99"/>
                </a:solidFill>
              </a:rPr>
              <a:pPr algn="r"/>
              <a:t>13</a:t>
            </a:fld>
            <a:endParaRPr lang="en-US" sz="1000" b="1">
              <a:solidFill>
                <a:srgbClr val="989A99"/>
              </a:solidFill>
            </a:endParaRPr>
          </a:p>
        </p:txBody>
      </p:sp>
      <p:sp>
        <p:nvSpPr>
          <p:cNvPr id="7171" name="Rectangle 35"/>
          <p:cNvSpPr>
            <a:spLocks noChangeArrowheads="1"/>
          </p:cNvSpPr>
          <p:nvPr/>
        </p:nvSpPr>
        <p:spPr bwMode="auto">
          <a:xfrm>
            <a:off x="391884" y="1028702"/>
            <a:ext cx="860282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2400" b="1" dirty="0">
                <a:solidFill>
                  <a:schemeClr val="accent2"/>
                </a:solidFill>
              </a:rPr>
              <a:t>Key </a:t>
            </a:r>
            <a:r>
              <a:rPr lang="en-US" sz="2400" b="1" dirty="0" smtClean="0">
                <a:solidFill>
                  <a:schemeClr val="accent2"/>
                </a:solidFill>
              </a:rPr>
              <a:t>USPS Marketing Mail Commercial Origin Prices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graphicFrame>
        <p:nvGraphicFramePr>
          <p:cNvPr id="12343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1736"/>
              </p:ext>
            </p:extLst>
          </p:nvPr>
        </p:nvGraphicFramePr>
        <p:xfrm>
          <a:off x="496334" y="1478045"/>
          <a:ext cx="7749846" cy="5189458"/>
        </p:xfrm>
        <a:graphic>
          <a:graphicData uri="http://schemas.openxmlformats.org/drawingml/2006/table">
            <a:tbl>
              <a:tblPr/>
              <a:tblGrid>
                <a:gridCol w="3444547"/>
                <a:gridCol w="1436914"/>
                <a:gridCol w="1534886"/>
                <a:gridCol w="1333499"/>
              </a:tblGrid>
              <a:tr h="976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ヒラギノ角ゴ Pro W3" pitchFamily="1" charset="-128"/>
                        <a:cs typeface="Calibri" panose="020F050202020403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New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Percent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Change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7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Letters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(5-Digit Auto entered at Origin)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0.255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0.251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-1.6%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07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Flats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(5-Digit Auto Flat entered at Origin)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0.376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0.387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2.9%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96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Carrier Route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(Flat entered at Origin)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0.288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0.290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0.7%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39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High Density/Saturation Letters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(Saturation Letter entered at Origin)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0.194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0.185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-4.6%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889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High Density/Saturation Flats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(Saturation Flat entered at Origin)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0.205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0.218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6.3%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73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EDDM-Retail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ヒラギノ角ゴ Pro W3" pitchFamily="1" charset="-128"/>
                        <a:cs typeface="Calibri" panose="020F050202020403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0.176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0.177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0.6%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7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15829"/>
              </p:ext>
            </p:extLst>
          </p:nvPr>
        </p:nvGraphicFramePr>
        <p:xfrm>
          <a:off x="499206" y="1663352"/>
          <a:ext cx="7795708" cy="4968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641"/>
                <a:gridCol w="1037971"/>
                <a:gridCol w="1255450"/>
                <a:gridCol w="1392561"/>
                <a:gridCol w="1445085"/>
              </a:tblGrid>
              <a:tr h="533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Marketing Mail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Auto Letters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New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 Difference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% Difference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3340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Mixed Origin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$0.291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$0.288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-$0.003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-1.0%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3340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5-Digit Origin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$0.255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$0.251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-$0.004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-1.6%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3340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5-Digit DNDC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$0.220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$0.225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$0.005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2.2%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3340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5-Digit DSCF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$0.211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$0.217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$0.006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2.8%</a:t>
                      </a:r>
                      <a:endParaRPr lang="en-US" sz="1800" dirty="0"/>
                    </a:p>
                  </a:txBody>
                  <a:tcPr anchor="ctr"/>
                </a:tc>
              </a:tr>
              <a:tr h="53340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HD DSCF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$0.164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$0.168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$0.004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2.4%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3340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Saturation Origin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$0.194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$0.185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-$0.009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-4.6%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3340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Saturation DNDC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$0.162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$0.161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-$0.001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-0.6%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3340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Saturation DSCF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$0.151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$0.155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2.8%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 bwMode="auto">
          <a:xfrm>
            <a:off x="387230" y="958849"/>
            <a:ext cx="9629192" cy="65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l"/>
            <a:r>
              <a:rPr lang="en-US" sz="2400" kern="0" dirty="0" smtClean="0">
                <a:solidFill>
                  <a:schemeClr val="accent2"/>
                </a:solidFill>
              </a:rPr>
              <a:t>Marketing Mail Automation Commercial Letters Prices</a:t>
            </a:r>
            <a:endParaRPr lang="en-US" sz="2400" kern="0" dirty="0">
              <a:solidFill>
                <a:schemeClr val="accent2"/>
              </a:solidFill>
            </a:endParaRPr>
          </a:p>
        </p:txBody>
      </p:sp>
      <p:sp>
        <p:nvSpPr>
          <p:cNvPr id="12" name="Right Brace 11"/>
          <p:cNvSpPr/>
          <p:nvPr/>
        </p:nvSpPr>
        <p:spPr bwMode="auto">
          <a:xfrm flipH="1">
            <a:off x="4345289" y="3174978"/>
            <a:ext cx="77638" cy="486610"/>
          </a:xfrm>
          <a:prstGeom prst="rightBrac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3" name="Right Brace 12"/>
          <p:cNvSpPr/>
          <p:nvPr/>
        </p:nvSpPr>
        <p:spPr bwMode="auto">
          <a:xfrm flipH="1">
            <a:off x="4345289" y="3732163"/>
            <a:ext cx="77638" cy="515816"/>
          </a:xfrm>
          <a:prstGeom prst="rightBrace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" name="Right Brace 13"/>
          <p:cNvSpPr/>
          <p:nvPr/>
        </p:nvSpPr>
        <p:spPr bwMode="auto">
          <a:xfrm flipH="1">
            <a:off x="3219853" y="3184309"/>
            <a:ext cx="77638" cy="486610"/>
          </a:xfrm>
          <a:prstGeom prst="rightBrac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5" name="Right Brace 14"/>
          <p:cNvSpPr/>
          <p:nvPr/>
        </p:nvSpPr>
        <p:spPr bwMode="auto">
          <a:xfrm flipH="1">
            <a:off x="3219853" y="3760156"/>
            <a:ext cx="77638" cy="515816"/>
          </a:xfrm>
          <a:prstGeom prst="rightBrace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84907" y="3296809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$0.035</a:t>
            </a:r>
            <a:endParaRPr lang="en-US" sz="11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8445" y="3282382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$0.026</a:t>
            </a:r>
            <a:endParaRPr lang="en-US" sz="11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8445" y="3868597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F0"/>
                </a:solidFill>
              </a:rPr>
              <a:t>$0.008</a:t>
            </a:r>
            <a:endParaRPr lang="en-US" sz="1100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84907" y="3868597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F0"/>
                </a:solidFill>
              </a:rPr>
              <a:t>$0.009</a:t>
            </a:r>
            <a:endParaRPr lang="en-US" sz="1100" dirty="0">
              <a:solidFill>
                <a:srgbClr val="00B0F0"/>
              </a:solidFill>
            </a:endParaRPr>
          </a:p>
        </p:txBody>
      </p:sp>
      <p:sp>
        <p:nvSpPr>
          <p:cNvPr id="21" name="Right Brace 20"/>
          <p:cNvSpPr/>
          <p:nvPr/>
        </p:nvSpPr>
        <p:spPr bwMode="auto">
          <a:xfrm flipH="1">
            <a:off x="3219853" y="5352205"/>
            <a:ext cx="77638" cy="486610"/>
          </a:xfrm>
          <a:prstGeom prst="rightBrac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84907" y="5446372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$0.032</a:t>
            </a:r>
            <a:endParaRPr lang="en-US" sz="1100" dirty="0">
              <a:solidFill>
                <a:srgbClr val="00B050"/>
              </a:solidFill>
            </a:endParaRPr>
          </a:p>
        </p:txBody>
      </p:sp>
      <p:sp>
        <p:nvSpPr>
          <p:cNvPr id="23" name="Right Brace 22"/>
          <p:cNvSpPr/>
          <p:nvPr/>
        </p:nvSpPr>
        <p:spPr bwMode="auto">
          <a:xfrm flipH="1">
            <a:off x="3219853" y="5862735"/>
            <a:ext cx="77638" cy="515816"/>
          </a:xfrm>
          <a:prstGeom prst="rightBrace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84907" y="5981809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F0"/>
                </a:solidFill>
              </a:rPr>
              <a:t>$0.011</a:t>
            </a:r>
            <a:endParaRPr lang="en-US" sz="1100" dirty="0">
              <a:solidFill>
                <a:srgbClr val="00B0F0"/>
              </a:solidFill>
            </a:endParaRPr>
          </a:p>
        </p:txBody>
      </p:sp>
      <p:sp>
        <p:nvSpPr>
          <p:cNvPr id="25" name="Right Brace 24"/>
          <p:cNvSpPr/>
          <p:nvPr/>
        </p:nvSpPr>
        <p:spPr bwMode="auto">
          <a:xfrm flipH="1">
            <a:off x="4345289" y="5333543"/>
            <a:ext cx="77638" cy="486610"/>
          </a:xfrm>
          <a:prstGeom prst="rightBrac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8445" y="5446372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$0.024</a:t>
            </a:r>
            <a:endParaRPr lang="en-US" sz="1100" dirty="0">
              <a:solidFill>
                <a:srgbClr val="00B050"/>
              </a:solidFill>
            </a:endParaRPr>
          </a:p>
        </p:txBody>
      </p:sp>
      <p:sp>
        <p:nvSpPr>
          <p:cNvPr id="27" name="Right Brace 26"/>
          <p:cNvSpPr/>
          <p:nvPr/>
        </p:nvSpPr>
        <p:spPr bwMode="auto">
          <a:xfrm flipH="1">
            <a:off x="4345289" y="5853404"/>
            <a:ext cx="77638" cy="515816"/>
          </a:xfrm>
          <a:prstGeom prst="rightBrace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8445" y="5981809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F0"/>
                </a:solidFill>
              </a:rPr>
              <a:t>$0.006</a:t>
            </a:r>
            <a:endParaRPr lang="en-US" sz="1100" dirty="0">
              <a:solidFill>
                <a:srgbClr val="00B0F0"/>
              </a:solidFill>
            </a:endParaRPr>
          </a:p>
        </p:txBody>
      </p:sp>
      <p:sp>
        <p:nvSpPr>
          <p:cNvPr id="29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267700" y="6477000"/>
            <a:ext cx="7239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FD0F5D77-1A22-4411-AE7A-4A02348D2326}" type="slidenum">
              <a:rPr lang="en-US" sz="1000" smtClean="0">
                <a:solidFill>
                  <a:srgbClr val="989A99"/>
                </a:solidFill>
              </a:rPr>
              <a:pPr/>
              <a:t>14</a:t>
            </a:fld>
            <a:endParaRPr lang="en-US" sz="1000" dirty="0" smtClean="0">
              <a:solidFill>
                <a:srgbClr val="989A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926485"/>
              </p:ext>
            </p:extLst>
          </p:nvPr>
        </p:nvGraphicFramePr>
        <p:xfrm>
          <a:off x="510077" y="1475263"/>
          <a:ext cx="8301171" cy="5320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489"/>
                <a:gridCol w="1310993"/>
                <a:gridCol w="1258277"/>
                <a:gridCol w="1355340"/>
                <a:gridCol w="809779"/>
                <a:gridCol w="674293"/>
              </a:tblGrid>
              <a:tr h="46196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Marketing Mail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Auto Flats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New Price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 Difference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% Difference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5-Digit DSCF in FSS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$0.288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$0.335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$0.047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16.3%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4.2%</a:t>
                      </a:r>
                    </a:p>
                  </a:txBody>
                  <a:tcPr anchor="ctr"/>
                </a:tc>
              </a:tr>
              <a:tr h="4619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5-Digit DSCF not in FSS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0.6%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C-R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Basic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smtClean="0"/>
                        <a:t>DSCF in FSS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$0.288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$0.252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-$0.036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-12.5%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0.2%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C-R Basic</a:t>
                      </a:r>
                      <a:r>
                        <a:rPr lang="en-US" sz="1400" b="1" baseline="0" dirty="0" smtClean="0"/>
                        <a:t> DSCF not in FSS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$0.245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$0.252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$0.007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2.9%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Pure C-R DSCF not in FSS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$0.240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$0.232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-$0.008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-3.3%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Pure C-R DDU not in FSS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$0.233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$0.221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-5.2%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HD DSCF (125 pieces)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$0.192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$0.194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$0.002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HD+ DSCF (300 pieces)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$0.187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$0.174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-$0.013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-7.0%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Saturation DSCF (90%)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$0.162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$0.164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$0.002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1.2%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Saturation DDU (90%)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$0.153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$0.155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$0.002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1.3%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 bwMode="auto">
          <a:xfrm>
            <a:off x="402782" y="952628"/>
            <a:ext cx="9144000" cy="65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l"/>
            <a:r>
              <a:rPr lang="en-US" sz="2400" kern="0" dirty="0" smtClean="0">
                <a:solidFill>
                  <a:schemeClr val="accent2"/>
                </a:solidFill>
              </a:rPr>
              <a:t>Marketing Mail Piece-Rate Commercial Flats Prices</a:t>
            </a:r>
            <a:endParaRPr lang="en-US" sz="2400" kern="0" dirty="0">
              <a:solidFill>
                <a:schemeClr val="accent2"/>
              </a:solidFill>
            </a:endParaRPr>
          </a:p>
        </p:txBody>
      </p:sp>
      <p:sp>
        <p:nvSpPr>
          <p:cNvPr id="21" name="Right Brace 20"/>
          <p:cNvSpPr/>
          <p:nvPr/>
        </p:nvSpPr>
        <p:spPr bwMode="auto">
          <a:xfrm>
            <a:off x="4378131" y="3804301"/>
            <a:ext cx="97383" cy="434212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98813" y="3884295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$0.005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3" name="Right Brace 22"/>
          <p:cNvSpPr/>
          <p:nvPr/>
        </p:nvSpPr>
        <p:spPr bwMode="auto">
          <a:xfrm flipH="1">
            <a:off x="4893495" y="4265105"/>
            <a:ext cx="132364" cy="47019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99159" y="4368708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$0.011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28" name="Right Brace 27"/>
          <p:cNvSpPr/>
          <p:nvPr/>
        </p:nvSpPr>
        <p:spPr bwMode="auto">
          <a:xfrm flipH="1">
            <a:off x="3651650" y="4259041"/>
            <a:ext cx="94642" cy="47019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37145" y="4369867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$0.007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30" name="Right Brace 29"/>
          <p:cNvSpPr/>
          <p:nvPr/>
        </p:nvSpPr>
        <p:spPr bwMode="auto">
          <a:xfrm>
            <a:off x="5671321" y="2841032"/>
            <a:ext cx="45719" cy="943208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54176" y="3189731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70C0"/>
                </a:solidFill>
              </a:rPr>
              <a:t>$0.083</a:t>
            </a:r>
          </a:p>
        </p:txBody>
      </p:sp>
      <p:sp>
        <p:nvSpPr>
          <p:cNvPr id="32" name="Right Brace 31"/>
          <p:cNvSpPr/>
          <p:nvPr/>
        </p:nvSpPr>
        <p:spPr bwMode="auto">
          <a:xfrm>
            <a:off x="5644353" y="3819449"/>
            <a:ext cx="81753" cy="414667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55524" y="3897216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$0.020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5" name="Right Brace 14"/>
          <p:cNvSpPr/>
          <p:nvPr/>
        </p:nvSpPr>
        <p:spPr bwMode="auto">
          <a:xfrm>
            <a:off x="4393342" y="2846790"/>
            <a:ext cx="45719" cy="943208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85528" y="3186158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70C0"/>
                </a:solidFill>
              </a:rPr>
              <a:t>$0.088</a:t>
            </a:r>
          </a:p>
        </p:txBody>
      </p:sp>
      <p:sp>
        <p:nvSpPr>
          <p:cNvPr id="1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267700" y="6477000"/>
            <a:ext cx="7239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FD0F5D77-1A22-4411-AE7A-4A02348D2326}" type="slidenum">
              <a:rPr lang="en-US" sz="1000" smtClean="0">
                <a:solidFill>
                  <a:srgbClr val="989A99"/>
                </a:solidFill>
              </a:rPr>
              <a:pPr/>
              <a:t>15</a:t>
            </a:fld>
            <a:endParaRPr lang="en-US" sz="1000" dirty="0" smtClean="0">
              <a:solidFill>
                <a:srgbClr val="989A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462446"/>
              </p:ext>
            </p:extLst>
          </p:nvPr>
        </p:nvGraphicFramePr>
        <p:xfrm>
          <a:off x="511636" y="1429796"/>
          <a:ext cx="8183111" cy="507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646"/>
                <a:gridCol w="1360653"/>
                <a:gridCol w="1225711"/>
                <a:gridCol w="1371296"/>
                <a:gridCol w="1233805"/>
              </a:tblGrid>
              <a:tr h="46196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Marketing Mail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Auto Flats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New Price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Difference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Difference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5-Digit DSCF in FSS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$0.451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$0.507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$0.056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3.7%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92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5-Digit DSCF not in FSS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$0.496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$0.507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$0.011</a:t>
                      </a: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C-R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Basic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smtClean="0"/>
                        <a:t>DSCF in FSS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$0.451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$0.394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-$0.057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-1.5%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1361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C-R Basic</a:t>
                      </a:r>
                      <a:r>
                        <a:rPr lang="en-US" sz="1600" b="1" baseline="0" dirty="0" smtClean="0"/>
                        <a:t> DSCF not in FSS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$0.394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$0.003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Pure C-R DSCF not in FSS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$0.386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$0.374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-6.7%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Pure C-R DDU not in FSS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$0.352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-$0.013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-7.4%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6702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HD DSCF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$0.311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$0.294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-5.5%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0121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HD+ DSCF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$0.287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$0.274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-$0.013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-4.5%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Saturation DSCF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$0.264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-6.0%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Saturation DDU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$0.260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$0.246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-$0.014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-5.4%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 bwMode="auto">
          <a:xfrm>
            <a:off x="410567" y="957293"/>
            <a:ext cx="9196873" cy="65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l"/>
            <a:r>
              <a:rPr lang="en-US" sz="2400" kern="0" dirty="0" smtClean="0">
                <a:solidFill>
                  <a:schemeClr val="accent2"/>
                </a:solidFill>
              </a:rPr>
              <a:t>Marketing Mail Pound Rate Commercial Flats Prices- 8 </a:t>
            </a:r>
            <a:r>
              <a:rPr lang="en-US" sz="2400" kern="0" dirty="0" err="1" smtClean="0">
                <a:solidFill>
                  <a:schemeClr val="accent2"/>
                </a:solidFill>
              </a:rPr>
              <a:t>oz</a:t>
            </a:r>
            <a:endParaRPr lang="en-US" sz="2400" kern="0" dirty="0">
              <a:solidFill>
                <a:schemeClr val="accent2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267700" y="6477000"/>
            <a:ext cx="7239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FD0F5D77-1A22-4411-AE7A-4A02348D2326}" type="slidenum">
              <a:rPr lang="en-US" sz="1000" smtClean="0">
                <a:solidFill>
                  <a:srgbClr val="989A99"/>
                </a:solidFill>
              </a:rPr>
              <a:pPr/>
              <a:t>16</a:t>
            </a:fld>
            <a:endParaRPr lang="en-US" sz="1000" dirty="0" smtClean="0">
              <a:solidFill>
                <a:srgbClr val="989A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FD0F5D77-1A22-4411-AE7A-4A02348D2326}" type="slidenum">
              <a:rPr lang="en-US" sz="1000" smtClean="0">
                <a:solidFill>
                  <a:srgbClr val="989A99"/>
                </a:solidFill>
              </a:rPr>
              <a:pPr/>
              <a:t>17</a:t>
            </a:fld>
            <a:endParaRPr lang="en-US" sz="1000" dirty="0" smtClean="0">
              <a:solidFill>
                <a:srgbClr val="989A99"/>
              </a:solidFill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49238" y="1346200"/>
            <a:ext cx="863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49238" y="1346200"/>
            <a:ext cx="863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16144" y="1119188"/>
            <a:ext cx="86360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Marketing Mail</a:t>
            </a:r>
            <a:endParaRPr lang="en-US" sz="32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16144" y="1609725"/>
            <a:ext cx="830699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ct val="20000"/>
              </a:spcBef>
            </a:pPr>
            <a:r>
              <a:rPr lang="en-US" sz="3200" b="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Detached Address Labels (DALs) </a:t>
            </a:r>
          </a:p>
          <a:p>
            <a:pPr marL="346075" lvl="1" indent="-346075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remains the same at 3.5 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cents </a:t>
            </a:r>
            <a:endParaRPr lang="en-US" sz="2800" b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marL="635000" lvl="1" indent="-177800">
              <a:spcBef>
                <a:spcPct val="20000"/>
              </a:spcBef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6391" name="Picture 9" descr="D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066" y="3200400"/>
            <a:ext cx="5871159" cy="32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175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9"/>
          <p:cNvSpPr txBox="1">
            <a:spLocks noGrp="1" noChangeArrowheads="1"/>
          </p:cNvSpPr>
          <p:nvPr/>
        </p:nvSpPr>
        <p:spPr bwMode="auto">
          <a:xfrm>
            <a:off x="6553200" y="6477000"/>
            <a:ext cx="2438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r"/>
            <a:fld id="{A4607C3B-0492-4787-8B2B-F5F7A9F9E4E8}" type="slidenum">
              <a:rPr lang="en-US" sz="1000" b="1">
                <a:solidFill>
                  <a:srgbClr val="989A99"/>
                </a:solidFill>
              </a:rPr>
              <a:pPr algn="r"/>
              <a:t>18</a:t>
            </a:fld>
            <a:endParaRPr lang="en-US" sz="1000" b="1">
              <a:solidFill>
                <a:srgbClr val="989A99"/>
              </a:solidFill>
            </a:endParaRPr>
          </a:p>
        </p:txBody>
      </p:sp>
      <p:sp>
        <p:nvSpPr>
          <p:cNvPr id="7171" name="Rectangle 35"/>
          <p:cNvSpPr>
            <a:spLocks noChangeArrowheads="1"/>
          </p:cNvSpPr>
          <p:nvPr/>
        </p:nvSpPr>
        <p:spPr bwMode="auto">
          <a:xfrm>
            <a:off x="379648" y="1019194"/>
            <a:ext cx="818612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Key USPS Marketing Mail </a:t>
            </a:r>
            <a:r>
              <a:rPr lang="en-US" sz="2400" dirty="0" smtClean="0">
                <a:solidFill>
                  <a:schemeClr val="accent2"/>
                </a:solidFill>
              </a:rPr>
              <a:t>Nonprofit </a:t>
            </a:r>
            <a:r>
              <a:rPr lang="en-US" sz="2400" dirty="0">
                <a:solidFill>
                  <a:schemeClr val="accent2"/>
                </a:solidFill>
              </a:rPr>
              <a:t>Origin Prices</a:t>
            </a:r>
          </a:p>
        </p:txBody>
      </p:sp>
      <p:graphicFrame>
        <p:nvGraphicFramePr>
          <p:cNvPr id="12343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91432"/>
              </p:ext>
            </p:extLst>
          </p:nvPr>
        </p:nvGraphicFramePr>
        <p:xfrm>
          <a:off x="487262" y="1564805"/>
          <a:ext cx="7862586" cy="4712549"/>
        </p:xfrm>
        <a:graphic>
          <a:graphicData uri="http://schemas.openxmlformats.org/drawingml/2006/table">
            <a:tbl>
              <a:tblPr/>
              <a:tblGrid>
                <a:gridCol w="3571100"/>
                <a:gridCol w="1358695"/>
                <a:gridCol w="1469158"/>
                <a:gridCol w="1463633"/>
              </a:tblGrid>
              <a:tr h="975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ヒラギノ角ゴ Pro W3" pitchFamily="1" charset="-128"/>
                        <a:cs typeface="Calibri" panose="020F050202020403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New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Percent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Change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28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Letters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(5-Digit Auto entered at Origin)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0.140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0.136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-2.9%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28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Flats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(5-Digit Auto Flat entered at Origin)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0.237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0.244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3.0%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14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Carrier Route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(Flat entered at Origin)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0.214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0.209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-2.3%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48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High Density/Saturation Letters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(Saturation Letter entered at Origin)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0.120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0.111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-7.5%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16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High Density/Saturation Flats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(Saturation Flat entered at Origin)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ヒラギノ角ゴ Pro W3" pitchFamily="1" charset="-128"/>
                        <a:cs typeface="Calibri" panose="020F050202020403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0.131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0.136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3.8%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67" y="823953"/>
            <a:ext cx="8774724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altLang="en-US" sz="1200" dirty="0" smtClean="0">
                <a:solidFill>
                  <a:schemeClr val="tx1"/>
                </a:solidFill>
                <a:cs typeface="Arial" charset="0"/>
              </a:rPr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Dominant Classification Changes</a:t>
            </a:r>
            <a:endParaRPr lang="en-US" sz="3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  <a:cs typeface="Arial" charset="0"/>
              </a:rPr>
              <a:t>Marketing Mail</a:t>
            </a:r>
            <a:endParaRPr lang="en-US" altLang="en-US" sz="2000" dirty="0">
              <a:solidFill>
                <a:srgbClr val="0070C0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FSS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Marketing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Mail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reverts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to previous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structure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Reverts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to structure in place prior to January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2014</a:t>
            </a:r>
          </a:p>
          <a:p>
            <a:pPr marL="1600200" lvl="4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Carrier Route Pieces pay Carrier Route prices etc.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tx1"/>
                </a:solidFill>
                <a:cs typeface="Arial" charset="0"/>
              </a:rPr>
              <a:t>Prices not based on equipment used to sort – label list determine bundle and pallet makeup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tx1"/>
                </a:solidFill>
                <a:cs typeface="Arial" charset="0"/>
              </a:rPr>
              <a:t>Allows Operations flexibility to add or remove ZIPS without impacting </a:t>
            </a:r>
            <a:r>
              <a:rPr lang="en-US" sz="1800" b="0" dirty="0" smtClean="0">
                <a:solidFill>
                  <a:schemeClr val="tx1"/>
                </a:solidFill>
                <a:cs typeface="Arial" charset="0"/>
              </a:rPr>
              <a:t>prices</a:t>
            </a:r>
            <a:endParaRPr lang="en-US" altLang="en-US" sz="1800" b="0" dirty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Encourage more Carrier Route Bundles on 5-Digit Pallets in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non-FSS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zones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chemeClr val="tx1"/>
                </a:solidFill>
              </a:rPr>
              <a:t>Wider incentives to prepare more direct pallets of CR volume</a:t>
            </a:r>
            <a:endParaRPr lang="en-US" sz="1800" b="0" dirty="0">
              <a:solidFill>
                <a:schemeClr val="tx1"/>
              </a:solidFill>
            </a:endParaRP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chemeClr val="tx1"/>
                </a:solidFill>
              </a:rPr>
              <a:t>Wider incentives to enter those pallets at DDU</a:t>
            </a:r>
            <a:endParaRPr lang="en-US" sz="1800" b="0" dirty="0">
              <a:solidFill>
                <a:schemeClr val="tx1"/>
              </a:solidFill>
            </a:endParaRP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 smtClean="0">
              <a:solidFill>
                <a:schemeClr val="tx1"/>
              </a:solidFill>
              <a:cs typeface="Arial" charset="0"/>
            </a:endParaRP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0" lvl="1">
              <a:spcBef>
                <a:spcPts val="600"/>
              </a:spcBef>
              <a:buClr>
                <a:schemeClr val="accent2"/>
              </a:buClr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684C4-5664-4D24-A535-6222EF1696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3577FBFA-969B-43D6-AA3A-89C7A1D37F61}" type="slidenum">
              <a:rPr lang="en-US" sz="1000" smtClean="0">
                <a:solidFill>
                  <a:srgbClr val="989A99"/>
                </a:solidFill>
              </a:rPr>
              <a:pPr/>
              <a:t>2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14325" y="982018"/>
            <a:ext cx="8397875" cy="545843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Market Dominant Price Change</a:t>
            </a:r>
          </a:p>
          <a:p>
            <a:pPr marL="346075" indent="-346075" eaLnBrk="1" hangingPunct="1"/>
            <a:r>
              <a:rPr lang="en-US" b="0" dirty="0" smtClean="0"/>
              <a:t>Overview</a:t>
            </a:r>
          </a:p>
          <a:p>
            <a:pPr marL="346075" indent="-346075" eaLnBrk="1" hangingPunct="1"/>
            <a:r>
              <a:rPr lang="en-US" b="0" dirty="0" smtClean="0"/>
              <a:t>First-Class Mail</a:t>
            </a:r>
            <a:r>
              <a:rPr lang="en-US" b="0" baseline="30000" dirty="0" smtClean="0">
                <a:cs typeface="Arial" charset="0"/>
              </a:rPr>
              <a:t>®</a:t>
            </a:r>
            <a:endParaRPr lang="en-US" b="0" dirty="0" smtClean="0">
              <a:solidFill>
                <a:srgbClr val="FF0000"/>
              </a:solidFill>
            </a:endParaRPr>
          </a:p>
          <a:p>
            <a:pPr marL="346075" indent="-346075" eaLnBrk="1" hangingPunct="1"/>
            <a:r>
              <a:rPr lang="en-US" b="0" dirty="0" smtClean="0"/>
              <a:t>USPS Marketing Mail</a:t>
            </a:r>
            <a:r>
              <a:rPr lang="en-US" b="0" baseline="30000" dirty="0" smtClean="0">
                <a:cs typeface="Arial" charset="0"/>
              </a:rPr>
              <a:t>®</a:t>
            </a:r>
            <a:endParaRPr lang="en-US" b="0" dirty="0" smtClean="0"/>
          </a:p>
          <a:p>
            <a:pPr marL="346075" indent="-346075" eaLnBrk="1" hangingPunct="1"/>
            <a:r>
              <a:rPr lang="en-US" b="0" dirty="0" smtClean="0"/>
              <a:t>Periodicals</a:t>
            </a:r>
            <a:r>
              <a:rPr lang="en-US" b="0" baseline="30000" dirty="0" smtClean="0">
                <a:cs typeface="Arial" charset="0"/>
              </a:rPr>
              <a:t>®</a:t>
            </a:r>
            <a:endParaRPr lang="en-US" b="0" dirty="0" smtClean="0"/>
          </a:p>
          <a:p>
            <a:pPr marL="346075" indent="-346075" eaLnBrk="1" hangingPunct="1"/>
            <a:r>
              <a:rPr lang="en-US" b="0" dirty="0" smtClean="0"/>
              <a:t>Package Services</a:t>
            </a:r>
          </a:p>
          <a:p>
            <a:pPr marL="346075" indent="-346075" eaLnBrk="1" hangingPunct="1"/>
            <a:r>
              <a:rPr lang="en-US" b="0" dirty="0" smtClean="0"/>
              <a:t>Extra Services</a:t>
            </a:r>
          </a:p>
          <a:p>
            <a:pPr marL="346075" indent="-346075" eaLnBrk="1" hangingPunct="1"/>
            <a:r>
              <a:rPr lang="en-US" b="0" dirty="0" smtClean="0"/>
              <a:t>Promotions</a:t>
            </a:r>
          </a:p>
          <a:p>
            <a:pPr marL="0" indent="0" eaLnBrk="1" hangingPunct="1">
              <a:buNone/>
            </a:pPr>
            <a:endParaRPr lang="en-US" sz="500" dirty="0" smtClean="0"/>
          </a:p>
          <a:p>
            <a:pPr lvl="1" eaLnBrk="1" hangingPunct="1">
              <a:buSzTx/>
              <a:buFont typeface="Wingdings" pitchFamily="2" charset="2"/>
              <a:buChar char="§"/>
            </a:pPr>
            <a:endParaRPr lang="en-US" sz="2800" dirty="0" smtClean="0"/>
          </a:p>
          <a:p>
            <a:pPr marL="228600" indent="-228600" eaLnBrk="1" hangingPunct="1"/>
            <a:endParaRPr lang="en-US" dirty="0" smtClean="0"/>
          </a:p>
          <a:p>
            <a:pPr marL="228600" indent="-228600" eaLnBrk="1" hangingPunct="1">
              <a:buFont typeface="Wingdings" pitchFamily="2" charset="2"/>
              <a:buNone/>
            </a:pPr>
            <a:endParaRPr lang="en-US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881" y="823953"/>
            <a:ext cx="877472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altLang="en-US" sz="1200" dirty="0" smtClean="0">
                <a:solidFill>
                  <a:schemeClr val="tx1"/>
                </a:solidFill>
                <a:cs typeface="Arial" charset="0"/>
              </a:rPr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Dominant Classification Changes</a:t>
            </a:r>
            <a:endParaRPr lang="en-US" sz="3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  <a:cs typeface="Arial" charset="0"/>
              </a:rPr>
              <a:t>Marketing Mail</a:t>
            </a:r>
            <a:endParaRPr lang="en-US" altLang="en-US" sz="180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Eliminate 3-Digit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Automation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Letters presort level for Standard Mail Presort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tx1"/>
                </a:solidFill>
              </a:rPr>
              <a:t>Prices have been the same since 2012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tx1"/>
                </a:solidFill>
              </a:rPr>
              <a:t>Combines the 3 Digit (L003) and AADC (L801) into the L801 AADC sortation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Simplify Marketing Automation Letters by eliminating the per pound rate between 3.3 and 3.5 ounces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Simplifies Marketing Mail Letters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Increase Marketing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Mail flats piece price weight break from 3.3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to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4.0 </a:t>
            </a:r>
            <a:r>
              <a:rPr lang="en-US" altLang="en-US" sz="1800" b="0" dirty="0" err="1">
                <a:solidFill>
                  <a:schemeClr val="tx1"/>
                </a:solidFill>
                <a:cs typeface="Arial" charset="0"/>
              </a:rPr>
              <a:t>ozs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Allows mailers to add weight in order to add value to mail piece</a:t>
            </a:r>
            <a:endParaRPr lang="en-US" altLang="en-US" sz="1800" b="0" dirty="0">
              <a:solidFill>
                <a:schemeClr val="tx1"/>
              </a:solidFill>
              <a:cs typeface="Arial" charset="0"/>
            </a:endParaRP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0" lvl="1">
              <a:spcBef>
                <a:spcPts val="600"/>
              </a:spcBef>
              <a:buClr>
                <a:schemeClr val="accent2"/>
              </a:buClr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684C4-5664-4D24-A535-6222EF1696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7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67" y="823953"/>
            <a:ext cx="87747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altLang="en-US" sz="1200" dirty="0" smtClean="0">
                <a:solidFill>
                  <a:schemeClr val="tx1"/>
                </a:solidFill>
                <a:cs typeface="Arial" charset="0"/>
              </a:rPr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Dominant Classification Changes</a:t>
            </a:r>
            <a:endParaRPr lang="en-US" sz="3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  <a:cs typeface="Arial" charset="0"/>
              </a:rPr>
              <a:t>Marketing Mail</a:t>
            </a:r>
            <a:endParaRPr lang="en-US" altLang="en-US" sz="180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Adjust Marketing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Mail Forwarding fee to two decimal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places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Fixes 3 decimal problem in systems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Simplify Simple Samples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Reduces 6 pricing tiers to 2 pricing tiers</a:t>
            </a: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0" lvl="1">
              <a:spcBef>
                <a:spcPts val="600"/>
              </a:spcBef>
              <a:buClr>
                <a:schemeClr val="accent2"/>
              </a:buClr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684C4-5664-4D24-A535-6222EF1696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9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F4BEE089-D362-4F1F-BDA3-D0FBA80DE54E}" type="slidenum">
              <a:rPr lang="en-US" sz="1000" smtClean="0">
                <a:solidFill>
                  <a:srgbClr val="989A99"/>
                </a:solidFill>
              </a:rPr>
              <a:pPr/>
              <a:t>22</a:t>
            </a:fld>
            <a:endParaRPr lang="en-US" sz="1000" smtClean="0">
              <a:solidFill>
                <a:srgbClr val="989A9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61364"/>
              </p:ext>
            </p:extLst>
          </p:nvPr>
        </p:nvGraphicFramePr>
        <p:xfrm>
          <a:off x="498267" y="1322041"/>
          <a:ext cx="8363338" cy="1977215"/>
        </p:xfrm>
        <a:graphic>
          <a:graphicData uri="http://schemas.openxmlformats.org/drawingml/2006/table">
            <a:tbl>
              <a:tblPr/>
              <a:tblGrid>
                <a:gridCol w="5749950"/>
                <a:gridCol w="2613388"/>
              </a:tblGrid>
              <a:tr h="864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Periodicals</a:t>
                      </a:r>
                    </a:p>
                  </a:txBody>
                  <a:tcPr marL="91438" marR="91438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CPI Percent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Change</a:t>
                      </a:r>
                    </a:p>
                  </a:txBody>
                  <a:tcPr marL="91438" marR="91438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6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Outside County</a:t>
                      </a:r>
                    </a:p>
                  </a:txBody>
                  <a:tcPr marL="91438" marR="91438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0.8%</a:t>
                      </a:r>
                    </a:p>
                  </a:txBody>
                  <a:tcPr marL="91438" marR="91438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Inside County</a:t>
                      </a:r>
                    </a:p>
                  </a:txBody>
                  <a:tcPr marL="91438" marR="91438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1.0%</a:t>
                      </a:r>
                    </a:p>
                  </a:txBody>
                  <a:tcPr marL="91438" marR="91438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7736" y="3560175"/>
            <a:ext cx="87462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On average, large circulation </a:t>
            </a:r>
            <a:r>
              <a:rPr lang="en-US" b="0" dirty="0">
                <a:solidFill>
                  <a:schemeClr val="tx1"/>
                </a:solidFill>
              </a:rPr>
              <a:t>publications will pay 0.5 to 3 percent less in postage due to this price change.  </a:t>
            </a: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en-US" b="0" dirty="0">
              <a:solidFill>
                <a:schemeClr val="tx1"/>
              </a:solidFill>
            </a:endParaRP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On average, heavier weight </a:t>
            </a:r>
            <a:r>
              <a:rPr lang="en-US" b="0" dirty="0">
                <a:solidFill>
                  <a:schemeClr val="tx1"/>
                </a:solidFill>
              </a:rPr>
              <a:t>mailers will also see their postage decline around 0.5 percent to 1 percent.  </a:t>
            </a: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en-US" b="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On average, large Nonprofits </a:t>
            </a:r>
            <a:r>
              <a:rPr lang="en-US" b="0" dirty="0">
                <a:solidFill>
                  <a:schemeClr val="tx1"/>
                </a:solidFill>
              </a:rPr>
              <a:t>mailers will see changes in their prices from 0.9 percent increases to declines of 3.3 percent.  </a:t>
            </a: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en-US" b="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chemeClr val="tx1"/>
                </a:solidFill>
              </a:rPr>
              <a:t>On average, smaller, low circulation publications (less </a:t>
            </a:r>
            <a:r>
              <a:rPr lang="en-US" b="0" dirty="0">
                <a:solidFill>
                  <a:schemeClr val="tx1"/>
                </a:solidFill>
              </a:rPr>
              <a:t>than 150 thousand per issue) will see above average increases due to small circulation and lighter weight </a:t>
            </a:r>
            <a:r>
              <a:rPr lang="en-US" b="0" dirty="0" smtClean="0">
                <a:solidFill>
                  <a:schemeClr val="tx1"/>
                </a:solidFill>
              </a:rPr>
              <a:t>pieces.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881" y="823953"/>
            <a:ext cx="8774724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altLang="en-US" sz="1200" dirty="0" smtClean="0">
                <a:solidFill>
                  <a:schemeClr val="tx1"/>
                </a:solidFill>
                <a:cs typeface="Arial" charset="0"/>
              </a:rPr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Dominant Classification Changes</a:t>
            </a:r>
            <a:endParaRPr lang="en-US" sz="3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  <a:cs typeface="Arial" charset="0"/>
              </a:rPr>
              <a:t>Periodicals</a:t>
            </a:r>
            <a:endParaRPr lang="en-US" altLang="en-US" sz="180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FSS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pricing structure for Periodicals reverts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to previous structure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Reverts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to structure in place prior to January 2014</a:t>
            </a:r>
          </a:p>
          <a:p>
            <a:pPr marL="1600200" lvl="4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Carrier Route Pieces pay Carrier Route prices etc.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tx1"/>
                </a:solidFill>
                <a:cs typeface="Arial" charset="0"/>
              </a:rPr>
              <a:t>Prices not based on equipment used to sort – label list determine bundle and pallet makeup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tx1"/>
                </a:solidFill>
                <a:cs typeface="Arial" charset="0"/>
              </a:rPr>
              <a:t>Allows Operations flexibility to add or remove ZIPS without impacting prices</a:t>
            </a:r>
            <a:endParaRPr lang="en-US" altLang="en-US" sz="1800" b="0" dirty="0">
              <a:solidFill>
                <a:schemeClr val="tx1"/>
              </a:solidFill>
              <a:cs typeface="Arial" charset="0"/>
            </a:endParaRP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0" lvl="1">
              <a:spcBef>
                <a:spcPts val="600"/>
              </a:spcBef>
              <a:buClr>
                <a:schemeClr val="accent2"/>
              </a:buClr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684C4-5664-4D24-A535-6222EF1696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6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DD977BB3-CEA7-4651-9F4D-89F887CC9FC8}" type="slidenum">
              <a:rPr lang="en-US" sz="1000" smtClean="0">
                <a:solidFill>
                  <a:srgbClr val="989A99"/>
                </a:solidFill>
              </a:rPr>
              <a:pPr/>
              <a:t>24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95506" y="1102178"/>
            <a:ext cx="86360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Package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379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78468"/>
              </p:ext>
            </p:extLst>
          </p:nvPr>
        </p:nvGraphicFramePr>
        <p:xfrm>
          <a:off x="429318" y="2958894"/>
          <a:ext cx="8031163" cy="2391729"/>
        </p:xfrm>
        <a:graphic>
          <a:graphicData uri="http://schemas.openxmlformats.org/drawingml/2006/table">
            <a:tbl>
              <a:tblPr/>
              <a:tblGrid>
                <a:gridCol w="4766136"/>
                <a:gridCol w="3265027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Product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CPI Percent Change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Media Mail/Library 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1.1%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Alaska Bypass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1.1%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Bound Printed Matter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	Flats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0.8%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	Parcels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1.0%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2" name="Rectangle 56"/>
          <p:cNvSpPr>
            <a:spLocks noChangeArrowheads="1"/>
          </p:cNvSpPr>
          <p:nvPr/>
        </p:nvSpPr>
        <p:spPr bwMode="auto">
          <a:xfrm>
            <a:off x="309678" y="1564141"/>
            <a:ext cx="8689975" cy="46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~1.0% 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</a:p>
        </p:txBody>
      </p:sp>
    </p:spTree>
    <p:extLst>
      <p:ext uri="{BB962C8B-B14F-4D97-AF65-F5344CB8AC3E}">
        <p14:creationId xmlns:p14="http://schemas.microsoft.com/office/powerpoint/2010/main" val="5677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881" y="813067"/>
            <a:ext cx="8774724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altLang="en-US" sz="1200" dirty="0" smtClean="0">
                <a:solidFill>
                  <a:schemeClr val="tx1"/>
                </a:solidFill>
                <a:cs typeface="Arial" charset="0"/>
              </a:rPr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Dominant Classification Changes</a:t>
            </a:r>
            <a:endParaRPr lang="en-US" sz="3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  <a:cs typeface="Arial" charset="0"/>
              </a:rPr>
              <a:t>Package </a:t>
            </a:r>
            <a:r>
              <a:rPr lang="en-US" altLang="en-US" sz="2000" dirty="0">
                <a:solidFill>
                  <a:srgbClr val="0070C0"/>
                </a:solidFill>
                <a:cs typeface="Arial" charset="0"/>
              </a:rPr>
              <a:t>Services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FSS Bound Printed Matter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reverts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to </a:t>
            </a: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structure in place in 2014</a:t>
            </a:r>
          </a:p>
          <a:p>
            <a:pPr marL="1143000" lvl="3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Carrier Route and Presorted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FSS prep continues to be required</a:t>
            </a:r>
            <a:endParaRPr lang="en-US" altLang="en-US" sz="1800" b="0" dirty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0" lvl="1">
              <a:spcBef>
                <a:spcPts val="600"/>
              </a:spcBef>
              <a:buClr>
                <a:schemeClr val="accent2"/>
              </a:buClr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684C4-5664-4D24-A535-6222EF1696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000066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rgbClr val="000066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rgbClr val="000066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rgbClr val="000066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rgbClr val="000066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9pPr>
          </a:lstStyle>
          <a:p>
            <a:fld id="{F0795597-3F15-485A-AA5C-3E3C18847CCD}" type="slidenum">
              <a:rPr lang="en-US" sz="1000" smtClean="0">
                <a:solidFill>
                  <a:srgbClr val="989A99"/>
                </a:solidFill>
                <a:ea typeface="ヒラギノ角ゴ Pro W3"/>
                <a:cs typeface="ヒラギノ角ゴ Pro W3"/>
              </a:rPr>
              <a:pPr/>
              <a:t>26</a:t>
            </a:fld>
            <a:endParaRPr lang="en-US" sz="1000" smtClean="0">
              <a:solidFill>
                <a:srgbClr val="989A99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306922" y="1103539"/>
            <a:ext cx="86360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382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412345"/>
              </p:ext>
            </p:extLst>
          </p:nvPr>
        </p:nvGraphicFramePr>
        <p:xfrm>
          <a:off x="412861" y="2465613"/>
          <a:ext cx="8140389" cy="3863978"/>
        </p:xfrm>
        <a:graphic>
          <a:graphicData uri="http://schemas.openxmlformats.org/drawingml/2006/table">
            <a:tbl>
              <a:tblPr/>
              <a:tblGrid>
                <a:gridCol w="4568235"/>
                <a:gridCol w="3572154"/>
              </a:tblGrid>
              <a:tr h="531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Product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CPI Percent Change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8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PO Boxes™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6.7%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Certified Mail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1.5%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Return Receipt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2.9%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Registered Mail™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0.0%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Insurance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0.5%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COD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2.5%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All 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1.5%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696" name="Rectangle 46"/>
          <p:cNvSpPr>
            <a:spLocks noChangeArrowheads="1"/>
          </p:cNvSpPr>
          <p:nvPr/>
        </p:nvSpPr>
        <p:spPr bwMode="auto">
          <a:xfrm>
            <a:off x="320530" y="1625827"/>
            <a:ext cx="8639175" cy="5232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~2.5% 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endParaRPr lang="en-US" sz="2800" b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7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881" y="813067"/>
            <a:ext cx="87747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altLang="en-US" sz="1200" dirty="0" smtClean="0">
                <a:solidFill>
                  <a:schemeClr val="tx1"/>
                </a:solidFill>
                <a:cs typeface="Arial" charset="0"/>
              </a:rPr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Dominant Classification Changes</a:t>
            </a:r>
            <a:endParaRPr lang="en-US" sz="3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0C0"/>
                </a:solidFill>
                <a:cs typeface="Arial" charset="0"/>
              </a:rPr>
              <a:t>Special Services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Combine Permit for Outbound/Return Shipping Products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Eliminate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fees for Inbound/Outbound Commercial Competitive Shipping Products</a:t>
            </a: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b="0" dirty="0" smtClean="0">
                <a:solidFill>
                  <a:schemeClr val="tx1"/>
                </a:solidFill>
                <a:cs typeface="Arial" charset="0"/>
              </a:rPr>
              <a:t>Redesign </a:t>
            </a:r>
            <a:r>
              <a:rPr lang="en-US" altLang="en-US" sz="1800" b="0" dirty="0">
                <a:solidFill>
                  <a:schemeClr val="tx1"/>
                </a:solidFill>
                <a:cs typeface="Arial" charset="0"/>
              </a:rPr>
              <a:t>COD to provide only Hold-for-Pickup delivery</a:t>
            </a:r>
          </a:p>
          <a:p>
            <a:pPr marL="228600" lvl="1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b="0" dirty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685800" lvl="2" indent="-3429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  <a:p>
            <a:pPr marL="0" lvl="1">
              <a:spcBef>
                <a:spcPts val="600"/>
              </a:spcBef>
              <a:buClr>
                <a:schemeClr val="accent2"/>
              </a:buClr>
            </a:pPr>
            <a:endParaRPr lang="en-US" altLang="en-US" sz="2000" b="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684C4-5664-4D24-A535-6222EF1696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8"/>
          <p:cNvSpPr>
            <a:spLocks noChangeArrowheads="1"/>
          </p:cNvSpPr>
          <p:nvPr/>
        </p:nvSpPr>
        <p:spPr bwMode="auto">
          <a:xfrm>
            <a:off x="50007" y="1492250"/>
            <a:ext cx="9063036" cy="17843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4615" tIns="42307" rIns="84615" bIns="42307" anchor="ctr"/>
          <a:lstStyle/>
          <a:p>
            <a:pPr algn="ctr" defTabSz="8933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15" name="Left-Right Arrow 1"/>
          <p:cNvSpPr>
            <a:spLocks noChangeArrowheads="1"/>
          </p:cNvSpPr>
          <p:nvPr/>
        </p:nvSpPr>
        <p:spPr bwMode="auto">
          <a:xfrm>
            <a:off x="1063625" y="1806575"/>
            <a:ext cx="1298575" cy="708025"/>
          </a:xfrm>
          <a:prstGeom prst="leftRightArrow">
            <a:avLst>
              <a:gd name="adj1" fmla="val 50000"/>
              <a:gd name="adj2" fmla="val 50038"/>
            </a:avLst>
          </a:prstGeom>
          <a:solidFill>
            <a:srgbClr val="75FF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6486" tIns="43243" rIns="86486" bIns="43243"/>
          <a:lstStyle/>
          <a:p>
            <a:pPr marL="323850" indent="-323850" defTabSz="863600" fontAlgn="base">
              <a:spcBef>
                <a:spcPct val="20000"/>
              </a:spcBef>
              <a:spcAft>
                <a:spcPct val="0"/>
              </a:spcAft>
              <a:buSzPct val="75000"/>
            </a:pPr>
            <a:endParaRPr lang="en-US" altLang="en-US" sz="17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9688" y="3352800"/>
            <a:ext cx="9063037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marL="342840" indent="-342840" defTabSz="914237" fontAlgn="base">
              <a:spcBef>
                <a:spcPct val="20000"/>
              </a:spcBef>
              <a:spcAft>
                <a:spcPct val="0"/>
              </a:spcAft>
              <a:buSzPct val="75000"/>
              <a:defRPr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317" name="Rectangle 44"/>
          <p:cNvSpPr>
            <a:spLocks noChangeArrowheads="1"/>
          </p:cNvSpPr>
          <p:nvPr/>
        </p:nvSpPr>
        <p:spPr bwMode="auto">
          <a:xfrm>
            <a:off x="39688" y="1066800"/>
            <a:ext cx="2292350" cy="239712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lIns="84615" tIns="42307" rIns="84615" bIns="42307" anchor="ctr"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en-US" altLang="en-US" sz="14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318" name="Rectangle 90"/>
          <p:cNvSpPr>
            <a:spLocks noChangeArrowheads="1"/>
          </p:cNvSpPr>
          <p:nvPr/>
        </p:nvSpPr>
        <p:spPr bwMode="auto">
          <a:xfrm>
            <a:off x="39688" y="4876800"/>
            <a:ext cx="9063037" cy="1905000"/>
          </a:xfrm>
          <a:prstGeom prst="rect">
            <a:avLst/>
          </a:prstGeom>
          <a:solidFill>
            <a:srgbClr val="A3A3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15" tIns="42307" rIns="84615" bIns="42307" anchor="ctr"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19" name="Rectangle 43"/>
          <p:cNvSpPr>
            <a:spLocks noChangeArrowheads="1"/>
          </p:cNvSpPr>
          <p:nvPr/>
        </p:nvSpPr>
        <p:spPr bwMode="auto">
          <a:xfrm>
            <a:off x="6878638" y="1055688"/>
            <a:ext cx="2195512" cy="239712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lIns="84615" tIns="42307" rIns="84615" bIns="42307" anchor="ctr"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20" name="Rectangle 44"/>
          <p:cNvSpPr>
            <a:spLocks noChangeArrowheads="1"/>
          </p:cNvSpPr>
          <p:nvPr/>
        </p:nvSpPr>
        <p:spPr bwMode="auto">
          <a:xfrm>
            <a:off x="4711700" y="1066801"/>
            <a:ext cx="2097088" cy="239712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lIns="84615" tIns="42307" rIns="84615" bIns="42307" anchor="ctr"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21" name="Rectangle 45"/>
          <p:cNvSpPr>
            <a:spLocks noChangeArrowheads="1"/>
          </p:cNvSpPr>
          <p:nvPr/>
        </p:nvSpPr>
        <p:spPr bwMode="auto">
          <a:xfrm>
            <a:off x="2405063" y="1066800"/>
            <a:ext cx="2230437" cy="244475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lIns="84615" tIns="42307" rIns="84615" bIns="42307" anchor="ctr"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22" name="Text Box 38"/>
          <p:cNvSpPr txBox="1">
            <a:spLocks noChangeArrowheads="1"/>
          </p:cNvSpPr>
          <p:nvPr/>
        </p:nvSpPr>
        <p:spPr bwMode="auto">
          <a:xfrm rot="10800000" flipV="1">
            <a:off x="4648200" y="1056119"/>
            <a:ext cx="2317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 u="none" dirty="0">
                <a:solidFill>
                  <a:srgbClr val="FFFFFF"/>
                </a:solidFill>
                <a:latin typeface="Arial" charset="0"/>
                <a:cs typeface="Arial" charset="0"/>
              </a:rPr>
              <a:t>JULY       AUG       SEPT</a:t>
            </a:r>
          </a:p>
        </p:txBody>
      </p:sp>
      <p:sp>
        <p:nvSpPr>
          <p:cNvPr id="13323" name="Text Box 48"/>
          <p:cNvSpPr txBox="1">
            <a:spLocks noChangeArrowheads="1"/>
          </p:cNvSpPr>
          <p:nvPr/>
        </p:nvSpPr>
        <p:spPr bwMode="auto">
          <a:xfrm>
            <a:off x="2640012" y="1512527"/>
            <a:ext cx="1627188" cy="31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500" b="1" u="none" dirty="0">
                <a:solidFill>
                  <a:srgbClr val="000000"/>
                </a:solidFill>
                <a:latin typeface="Arial" charset="0"/>
                <a:cs typeface="Arial" charset="0"/>
              </a:rPr>
              <a:t>Earned Value</a:t>
            </a:r>
          </a:p>
        </p:txBody>
      </p:sp>
      <p:sp>
        <p:nvSpPr>
          <p:cNvPr id="13324" name="Text Box 50"/>
          <p:cNvSpPr txBox="1">
            <a:spLocks noChangeArrowheads="1"/>
          </p:cNvSpPr>
          <p:nvPr/>
        </p:nvSpPr>
        <p:spPr bwMode="auto">
          <a:xfrm>
            <a:off x="5402263" y="2198688"/>
            <a:ext cx="3284537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1500" b="1" u="none" dirty="0">
                <a:solidFill>
                  <a:srgbClr val="000000"/>
                </a:solidFill>
                <a:latin typeface="Arial" charset="0"/>
                <a:ea typeface="MS PGothic" pitchFamily="34" charset="-128"/>
                <a:cs typeface="Arial" charset="0"/>
              </a:rPr>
              <a:t>Personalized Color Transpromo</a:t>
            </a:r>
            <a:endParaRPr lang="en-US" altLang="en-US" sz="1500" b="1" u="none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325" name="Text Box 34"/>
          <p:cNvSpPr txBox="1">
            <a:spLocks noChangeArrowheads="1"/>
          </p:cNvSpPr>
          <p:nvPr/>
        </p:nvSpPr>
        <p:spPr bwMode="auto">
          <a:xfrm>
            <a:off x="63500" y="3325813"/>
            <a:ext cx="45085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u="none" dirty="0">
                <a:solidFill>
                  <a:srgbClr val="2F2F8D"/>
                </a:solidFill>
                <a:latin typeface="Arial" charset="0"/>
                <a:cs typeface="Arial" charset="0"/>
              </a:rPr>
              <a:t>STANDARD MAIL</a:t>
            </a:r>
            <a:r>
              <a:rPr lang="en-US" altLang="en-US" sz="1600" b="1" u="none" baseline="30000" dirty="0">
                <a:solidFill>
                  <a:srgbClr val="2F2F8D"/>
                </a:solidFill>
                <a:latin typeface="Arial" charset="0"/>
                <a:cs typeface="Arial" charset="0"/>
              </a:rPr>
              <a:t>®</a:t>
            </a:r>
            <a:r>
              <a:rPr lang="en-US" altLang="en-US" sz="1600" b="1" u="none" dirty="0">
                <a:solidFill>
                  <a:srgbClr val="2F2F8D"/>
                </a:solidFill>
                <a:latin typeface="Arial" charset="0"/>
                <a:cs typeface="Arial" charset="0"/>
              </a:rPr>
              <a:t> AND FIRST-CLASS MAIL</a:t>
            </a:r>
            <a:endParaRPr lang="en-US" altLang="en-US" sz="1600" b="1" u="none" dirty="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13326" name="Text Box 81"/>
          <p:cNvSpPr txBox="1">
            <a:spLocks noChangeArrowheads="1"/>
          </p:cNvSpPr>
          <p:nvPr/>
        </p:nvSpPr>
        <p:spPr bwMode="auto">
          <a:xfrm>
            <a:off x="76200" y="1495425"/>
            <a:ext cx="32258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u="none" dirty="0">
                <a:solidFill>
                  <a:srgbClr val="333399"/>
                </a:solidFill>
                <a:latin typeface="Arial" charset="0"/>
                <a:cs typeface="Arial" charset="0"/>
              </a:rPr>
              <a:t>FIRST-CLASS MAIL</a:t>
            </a:r>
            <a:r>
              <a:rPr lang="en-US" altLang="en-US" sz="1600" b="1" u="none" baseline="30000" dirty="0">
                <a:solidFill>
                  <a:srgbClr val="333399"/>
                </a:solidFill>
                <a:latin typeface="Arial" charset="0"/>
                <a:cs typeface="Arial" charset="0"/>
              </a:rPr>
              <a:t>®</a:t>
            </a:r>
          </a:p>
        </p:txBody>
      </p:sp>
      <p:sp>
        <p:nvSpPr>
          <p:cNvPr id="13327" name="Right Arrow 50"/>
          <p:cNvSpPr>
            <a:spLocks noChangeArrowheads="1"/>
          </p:cNvSpPr>
          <p:nvPr/>
        </p:nvSpPr>
        <p:spPr bwMode="auto">
          <a:xfrm>
            <a:off x="2971800" y="1752600"/>
            <a:ext cx="1670050" cy="762000"/>
          </a:xfrm>
          <a:prstGeom prst="rightArrow">
            <a:avLst>
              <a:gd name="adj1" fmla="val 50000"/>
              <a:gd name="adj2" fmla="val 50025"/>
            </a:avLst>
          </a:prstGeom>
          <a:solidFill>
            <a:srgbClr val="00B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28" name="Left Arrow 51"/>
          <p:cNvSpPr>
            <a:spLocks noChangeArrowheads="1"/>
          </p:cNvSpPr>
          <p:nvPr/>
        </p:nvSpPr>
        <p:spPr bwMode="auto">
          <a:xfrm>
            <a:off x="2362200" y="1752600"/>
            <a:ext cx="1676400" cy="762000"/>
          </a:xfrm>
          <a:prstGeom prst="leftArrow">
            <a:avLst>
              <a:gd name="adj1" fmla="val 50000"/>
              <a:gd name="adj2" fmla="val 49996"/>
            </a:avLst>
          </a:prstGeom>
          <a:solidFill>
            <a:srgbClr val="00B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29" name="Left Arrow 52"/>
          <p:cNvSpPr>
            <a:spLocks noChangeArrowheads="1"/>
          </p:cNvSpPr>
          <p:nvPr/>
        </p:nvSpPr>
        <p:spPr bwMode="auto">
          <a:xfrm>
            <a:off x="3657600" y="2438400"/>
            <a:ext cx="2697163" cy="758825"/>
          </a:xfrm>
          <a:prstGeom prst="leftArrow">
            <a:avLst>
              <a:gd name="adj1" fmla="val 50000"/>
              <a:gd name="adj2" fmla="val 50058"/>
            </a:avLst>
          </a:prstGeom>
          <a:solidFill>
            <a:srgbClr val="5D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endParaRPr lang="en-US" altLang="en-US" sz="7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30" name="Right Arrow 53"/>
          <p:cNvSpPr>
            <a:spLocks noChangeArrowheads="1"/>
          </p:cNvSpPr>
          <p:nvPr/>
        </p:nvSpPr>
        <p:spPr bwMode="auto">
          <a:xfrm>
            <a:off x="7494588" y="2441575"/>
            <a:ext cx="1573212" cy="758825"/>
          </a:xfrm>
          <a:prstGeom prst="rightArrow">
            <a:avLst>
              <a:gd name="adj1" fmla="val 50000"/>
              <a:gd name="adj2" fmla="val 50064"/>
            </a:avLst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31" name="Left Arrow 54"/>
          <p:cNvSpPr>
            <a:spLocks noChangeArrowheads="1"/>
          </p:cNvSpPr>
          <p:nvPr/>
        </p:nvSpPr>
        <p:spPr bwMode="auto">
          <a:xfrm>
            <a:off x="5150643" y="2438400"/>
            <a:ext cx="2347913" cy="758825"/>
          </a:xfrm>
          <a:prstGeom prst="leftArrow">
            <a:avLst>
              <a:gd name="adj1" fmla="val 50000"/>
              <a:gd name="adj2" fmla="val 49993"/>
            </a:avLst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cs typeface="Arial" charset="0"/>
              </a:rPr>
              <a:t>           	</a:t>
            </a: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32" name="Left Arrow 58"/>
          <p:cNvSpPr>
            <a:spLocks noChangeArrowheads="1"/>
          </p:cNvSpPr>
          <p:nvPr/>
        </p:nvSpPr>
        <p:spPr bwMode="auto">
          <a:xfrm>
            <a:off x="57150" y="3887788"/>
            <a:ext cx="2971800" cy="760412"/>
          </a:xfrm>
          <a:prstGeom prst="leftArrow">
            <a:avLst>
              <a:gd name="adj1" fmla="val 50000"/>
              <a:gd name="adj2" fmla="val 50100"/>
            </a:avLst>
          </a:prstGeom>
          <a:solidFill>
            <a:srgbClr val="D9B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endParaRPr lang="en-US" altLang="en-US" sz="7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33" name="Right Arrow 59"/>
          <p:cNvSpPr>
            <a:spLocks noChangeArrowheads="1"/>
          </p:cNvSpPr>
          <p:nvPr/>
        </p:nvSpPr>
        <p:spPr bwMode="auto">
          <a:xfrm>
            <a:off x="2878138" y="3886200"/>
            <a:ext cx="3446462" cy="762000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34" name="Left Arrow 60"/>
          <p:cNvSpPr>
            <a:spLocks noChangeArrowheads="1"/>
          </p:cNvSpPr>
          <p:nvPr/>
        </p:nvSpPr>
        <p:spPr bwMode="auto">
          <a:xfrm>
            <a:off x="1546225" y="3887788"/>
            <a:ext cx="2187575" cy="760412"/>
          </a:xfrm>
          <a:prstGeom prst="leftArrow">
            <a:avLst>
              <a:gd name="adj1" fmla="val 50000"/>
              <a:gd name="adj2" fmla="val 50051"/>
            </a:avLst>
          </a:pr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FFFFFF"/>
                </a:solidFill>
                <a:cs typeface="Arial" charset="0"/>
              </a:rPr>
              <a:t>          </a:t>
            </a: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35" name="Rectangle 98"/>
          <p:cNvSpPr>
            <a:spLocks noChangeArrowheads="1"/>
          </p:cNvSpPr>
          <p:nvPr/>
        </p:nvSpPr>
        <p:spPr bwMode="auto">
          <a:xfrm>
            <a:off x="2819400" y="4095750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44724" rIns="89446" bIns="44724"/>
          <a:lstStyle/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AFFEB"/>
                </a:solidFill>
                <a:cs typeface="Arial" charset="0"/>
              </a:rPr>
              <a:t>Promotion Period (6 months)</a:t>
            </a:r>
          </a:p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AFFEB"/>
                </a:solidFill>
                <a:cs typeface="Arial" charset="0"/>
              </a:rPr>
              <a:t>March 1 – August 31</a:t>
            </a:r>
          </a:p>
        </p:txBody>
      </p:sp>
      <p:sp>
        <p:nvSpPr>
          <p:cNvPr id="13336" name="Rectangle 98"/>
          <p:cNvSpPr>
            <a:spLocks noChangeArrowheads="1"/>
          </p:cNvSpPr>
          <p:nvPr/>
        </p:nvSpPr>
        <p:spPr bwMode="auto">
          <a:xfrm>
            <a:off x="2619375" y="2019300"/>
            <a:ext cx="18002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44724" rIns="89446" bIns="44724"/>
          <a:lstStyle/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FFFF"/>
                </a:solidFill>
                <a:cs typeface="Arial" charset="0"/>
              </a:rPr>
              <a:t>Promotion  Period (3 months)   </a:t>
            </a:r>
          </a:p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FFFF"/>
                </a:solidFill>
                <a:cs typeface="Arial" charset="0"/>
              </a:rPr>
              <a:t>April 1 – June 30</a:t>
            </a:r>
          </a:p>
        </p:txBody>
      </p:sp>
      <p:sp>
        <p:nvSpPr>
          <p:cNvPr id="13337" name="Rectangle 98"/>
          <p:cNvSpPr>
            <a:spLocks noChangeArrowheads="1"/>
          </p:cNvSpPr>
          <p:nvPr/>
        </p:nvSpPr>
        <p:spPr bwMode="auto">
          <a:xfrm>
            <a:off x="6226968" y="2667000"/>
            <a:ext cx="21034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44724" rIns="89446" bIns="44724"/>
          <a:lstStyle/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AFFEB"/>
                </a:solidFill>
                <a:cs typeface="Arial" charset="0"/>
              </a:rPr>
              <a:t>Promotion Period (6 months) </a:t>
            </a:r>
          </a:p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AFFEB"/>
                </a:solidFill>
                <a:cs typeface="Arial" charset="0"/>
              </a:rPr>
              <a:t>July 1 – December 31</a:t>
            </a:r>
          </a:p>
        </p:txBody>
      </p:sp>
      <p:sp>
        <p:nvSpPr>
          <p:cNvPr id="13338" name="Text Box 34"/>
          <p:cNvSpPr txBox="1">
            <a:spLocks noChangeArrowheads="1"/>
          </p:cNvSpPr>
          <p:nvPr/>
        </p:nvSpPr>
        <p:spPr bwMode="auto">
          <a:xfrm>
            <a:off x="57150" y="4876800"/>
            <a:ext cx="2030413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u="none" dirty="0">
                <a:solidFill>
                  <a:srgbClr val="2F2F8D"/>
                </a:solidFill>
                <a:latin typeface="Arial" charset="0"/>
                <a:cs typeface="Arial" charset="0"/>
              </a:rPr>
              <a:t>STANDARD MAIL</a:t>
            </a:r>
            <a:endParaRPr lang="en-US" altLang="en-US" sz="1600" b="1" u="none" baseline="30000" dirty="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13340" name="Text Box 53"/>
          <p:cNvSpPr txBox="1">
            <a:spLocks noChangeArrowheads="1"/>
          </p:cNvSpPr>
          <p:nvPr/>
        </p:nvSpPr>
        <p:spPr bwMode="auto">
          <a:xfrm>
            <a:off x="609600" y="3508375"/>
            <a:ext cx="52768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u="none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500" b="1" u="none" dirty="0">
                <a:solidFill>
                  <a:srgbClr val="000000"/>
                </a:solidFill>
                <a:latin typeface="Arial" charset="0"/>
                <a:cs typeface="Arial" charset="0"/>
              </a:rPr>
              <a:t>Emerging and Advanced Technology/Video In Print</a:t>
            </a:r>
          </a:p>
        </p:txBody>
      </p:sp>
      <p:sp>
        <p:nvSpPr>
          <p:cNvPr id="13341" name="Rectangle 98"/>
          <p:cNvSpPr>
            <a:spLocks noChangeArrowheads="1"/>
          </p:cNvSpPr>
          <p:nvPr/>
        </p:nvSpPr>
        <p:spPr bwMode="auto">
          <a:xfrm>
            <a:off x="1038225" y="1981200"/>
            <a:ext cx="13239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44724" rIns="89446" bIns="44724"/>
          <a:lstStyle/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Registration</a:t>
            </a:r>
          </a:p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February 15 –March  31</a:t>
            </a:r>
          </a:p>
        </p:txBody>
      </p:sp>
      <p:sp>
        <p:nvSpPr>
          <p:cNvPr id="13342" name="Rectangle 98"/>
          <p:cNvSpPr>
            <a:spLocks noChangeArrowheads="1"/>
          </p:cNvSpPr>
          <p:nvPr/>
        </p:nvSpPr>
        <p:spPr bwMode="auto">
          <a:xfrm>
            <a:off x="152400" y="4114800"/>
            <a:ext cx="1598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44724" rIns="89446" bIns="44724"/>
          <a:lstStyle/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Registration</a:t>
            </a:r>
          </a:p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January 15 – August 31</a:t>
            </a:r>
          </a:p>
        </p:txBody>
      </p:sp>
      <p:sp>
        <p:nvSpPr>
          <p:cNvPr id="13343" name="Rectangle 98"/>
          <p:cNvSpPr>
            <a:spLocks noChangeArrowheads="1"/>
          </p:cNvSpPr>
          <p:nvPr/>
        </p:nvSpPr>
        <p:spPr bwMode="auto">
          <a:xfrm>
            <a:off x="3887788" y="2686050"/>
            <a:ext cx="14001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44724" rIns="89446" bIns="44724"/>
          <a:lstStyle/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Registration</a:t>
            </a:r>
          </a:p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May 15 - December 31</a:t>
            </a:r>
          </a:p>
        </p:txBody>
      </p:sp>
      <p:sp>
        <p:nvSpPr>
          <p:cNvPr id="3" name="6-Point Star 2"/>
          <p:cNvSpPr/>
          <p:nvPr/>
        </p:nvSpPr>
        <p:spPr bwMode="auto">
          <a:xfrm>
            <a:off x="5486400" y="1490663"/>
            <a:ext cx="482600" cy="315912"/>
          </a:xfrm>
          <a:prstGeom prst="star6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marL="342840" indent="-342840" defTabSz="914237" fontAlgn="base">
              <a:spcBef>
                <a:spcPct val="20000"/>
              </a:spcBef>
              <a:spcAft>
                <a:spcPct val="0"/>
              </a:spcAft>
              <a:buSzPct val="75000"/>
              <a:defRPr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345" name="Left Arrow 67"/>
          <p:cNvSpPr>
            <a:spLocks noChangeArrowheads="1"/>
          </p:cNvSpPr>
          <p:nvPr/>
        </p:nvSpPr>
        <p:spPr bwMode="auto">
          <a:xfrm>
            <a:off x="3657600" y="5973763"/>
            <a:ext cx="2209800" cy="661987"/>
          </a:xfrm>
          <a:prstGeom prst="leftArrow">
            <a:avLst>
              <a:gd name="adj1" fmla="val 50000"/>
              <a:gd name="adj2" fmla="val 5005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endParaRPr lang="en-US" sz="7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46" name="Right Arrow 68"/>
          <p:cNvSpPr>
            <a:spLocks noChangeArrowheads="1"/>
          </p:cNvSpPr>
          <p:nvPr/>
        </p:nvSpPr>
        <p:spPr bwMode="auto">
          <a:xfrm>
            <a:off x="8348663" y="5949949"/>
            <a:ext cx="628650" cy="755651"/>
          </a:xfrm>
          <a:prstGeom prst="rightArrow">
            <a:avLst>
              <a:gd name="adj1" fmla="val 50000"/>
              <a:gd name="adj2" fmla="val 49995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47" name="Rectangle 98"/>
          <p:cNvSpPr>
            <a:spLocks noChangeArrowheads="1"/>
          </p:cNvSpPr>
          <p:nvPr/>
        </p:nvSpPr>
        <p:spPr bwMode="auto">
          <a:xfrm>
            <a:off x="3570288" y="6164263"/>
            <a:ext cx="1839912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44724" rIns="89446" bIns="44724"/>
          <a:lstStyle/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Registration</a:t>
            </a:r>
          </a:p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May 15 – Dec 31</a:t>
            </a:r>
          </a:p>
        </p:txBody>
      </p:sp>
      <p:sp>
        <p:nvSpPr>
          <p:cNvPr id="13348" name="Right Arrow 68"/>
          <p:cNvSpPr>
            <a:spLocks noChangeArrowheads="1"/>
          </p:cNvSpPr>
          <p:nvPr/>
        </p:nvSpPr>
        <p:spPr bwMode="auto">
          <a:xfrm rot="10800000">
            <a:off x="5046663" y="5943600"/>
            <a:ext cx="3314700" cy="762000"/>
          </a:xfrm>
          <a:prstGeom prst="rightArrow">
            <a:avLst>
              <a:gd name="adj1" fmla="val 50000"/>
              <a:gd name="adj2" fmla="val 49989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49" name="Rectangle 98"/>
          <p:cNvSpPr>
            <a:spLocks noChangeArrowheads="1"/>
          </p:cNvSpPr>
          <p:nvPr/>
        </p:nvSpPr>
        <p:spPr bwMode="auto">
          <a:xfrm>
            <a:off x="6172200" y="6161088"/>
            <a:ext cx="2109788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44724" rIns="89446" bIns="44724"/>
          <a:lstStyle/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AFFEB"/>
                </a:solidFill>
                <a:cs typeface="Arial" charset="0"/>
              </a:rPr>
              <a:t>Promotion  Period  (6 months)</a:t>
            </a:r>
          </a:p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AFFEB"/>
                </a:solidFill>
                <a:cs typeface="Arial" charset="0"/>
              </a:rPr>
              <a:t>July 1 – December 31</a:t>
            </a:r>
          </a:p>
        </p:txBody>
      </p:sp>
      <p:sp>
        <p:nvSpPr>
          <p:cNvPr id="13350" name="Text Box 53"/>
          <p:cNvSpPr txBox="1">
            <a:spLocks noChangeArrowheads="1"/>
          </p:cNvSpPr>
          <p:nvPr/>
        </p:nvSpPr>
        <p:spPr bwMode="auto">
          <a:xfrm>
            <a:off x="6103938" y="5721350"/>
            <a:ext cx="235426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500" b="1" u="none" dirty="0">
                <a:solidFill>
                  <a:srgbClr val="000000"/>
                </a:solidFill>
                <a:latin typeface="Arial" charset="0"/>
                <a:cs typeface="Arial" charset="0"/>
              </a:rPr>
              <a:t>Mobile Shopping </a:t>
            </a:r>
          </a:p>
        </p:txBody>
      </p:sp>
      <p:sp>
        <p:nvSpPr>
          <p:cNvPr id="13351" name="Text Box 53"/>
          <p:cNvSpPr txBox="1">
            <a:spLocks noChangeArrowheads="1"/>
          </p:cNvSpPr>
          <p:nvPr/>
        </p:nvSpPr>
        <p:spPr bwMode="auto">
          <a:xfrm>
            <a:off x="381000" y="5181600"/>
            <a:ext cx="52768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500" b="1" u="none" dirty="0">
                <a:solidFill>
                  <a:srgbClr val="000000"/>
                </a:solidFill>
                <a:latin typeface="Arial" charset="0"/>
                <a:cs typeface="Arial" charset="0"/>
              </a:rPr>
              <a:t>Tactile, Sensory &amp; Interactive Mailpiece Engagement</a:t>
            </a:r>
          </a:p>
        </p:txBody>
      </p:sp>
      <p:sp>
        <p:nvSpPr>
          <p:cNvPr id="67" name="Right Arrow 59"/>
          <p:cNvSpPr>
            <a:spLocks noChangeArrowheads="1"/>
          </p:cNvSpPr>
          <p:nvPr/>
        </p:nvSpPr>
        <p:spPr bwMode="auto">
          <a:xfrm>
            <a:off x="2493963" y="5367338"/>
            <a:ext cx="3830637" cy="6588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lIns="91398" tIns="45699" rIns="91398" bIns="45699"/>
          <a:lstStyle/>
          <a:p>
            <a:pPr defTabSz="96634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53" name="Left Arrow 58"/>
          <p:cNvSpPr>
            <a:spLocks noChangeArrowheads="1"/>
          </p:cNvSpPr>
          <p:nvPr/>
        </p:nvSpPr>
        <p:spPr bwMode="auto">
          <a:xfrm>
            <a:off x="76200" y="5334000"/>
            <a:ext cx="1647825" cy="700088"/>
          </a:xfrm>
          <a:prstGeom prst="leftArrow">
            <a:avLst>
              <a:gd name="adj1" fmla="val 50000"/>
              <a:gd name="adj2" fmla="val 50050"/>
            </a:avLst>
          </a:prstGeom>
          <a:solidFill>
            <a:srgbClr val="DBB3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98" tIns="45699" rIns="91398" bIns="45699"/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</a:pPr>
            <a:endParaRPr lang="en-US" altLang="en-US" sz="7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" name="Left Arrow 60"/>
          <p:cNvSpPr>
            <a:spLocks noChangeArrowheads="1"/>
          </p:cNvSpPr>
          <p:nvPr/>
        </p:nvSpPr>
        <p:spPr bwMode="auto">
          <a:xfrm>
            <a:off x="1546225" y="5367338"/>
            <a:ext cx="1014413" cy="658812"/>
          </a:xfrm>
          <a:prstGeom prst="leftArrow">
            <a:avLst>
              <a:gd name="adj1" fmla="val 50000"/>
              <a:gd name="adj2" fmla="val 50026"/>
            </a:avLst>
          </a:prstGeom>
          <a:solidFill>
            <a:schemeClr val="accent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lIns="91398" tIns="45699" rIns="91398" bIns="45699"/>
          <a:lstStyle/>
          <a:p>
            <a:pPr defTabSz="96634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cs typeface="Arial" charset="0"/>
              </a:rPr>
              <a:t>          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55" name="Rectangle 98"/>
          <p:cNvSpPr>
            <a:spLocks noChangeArrowheads="1"/>
          </p:cNvSpPr>
          <p:nvPr/>
        </p:nvSpPr>
        <p:spPr bwMode="auto">
          <a:xfrm>
            <a:off x="3124200" y="55499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44724" rIns="89446" bIns="44724"/>
          <a:lstStyle/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FFFF"/>
                </a:solidFill>
                <a:cs typeface="Arial" charset="0"/>
              </a:rPr>
              <a:t>Promotion Period  (6 months)</a:t>
            </a:r>
          </a:p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FFFF"/>
                </a:solidFill>
                <a:cs typeface="Arial" charset="0"/>
              </a:rPr>
              <a:t>March 1 – August 31</a:t>
            </a:r>
          </a:p>
        </p:txBody>
      </p:sp>
      <p:sp>
        <p:nvSpPr>
          <p:cNvPr id="13356" name="Rectangle 98"/>
          <p:cNvSpPr>
            <a:spLocks noChangeArrowheads="1"/>
          </p:cNvSpPr>
          <p:nvPr/>
        </p:nvSpPr>
        <p:spPr bwMode="auto">
          <a:xfrm>
            <a:off x="228600" y="5495925"/>
            <a:ext cx="1360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44724" rIns="89446" bIns="44724"/>
          <a:lstStyle/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Registration</a:t>
            </a:r>
          </a:p>
          <a:p>
            <a:pPr algn="ctr" defTabSz="892175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January 15 – August  31</a:t>
            </a:r>
          </a:p>
        </p:txBody>
      </p:sp>
      <p:sp>
        <p:nvSpPr>
          <p:cNvPr id="7" name="Minus 6"/>
          <p:cNvSpPr/>
          <p:nvPr/>
        </p:nvSpPr>
        <p:spPr bwMode="auto">
          <a:xfrm>
            <a:off x="533400" y="1128713"/>
            <a:ext cx="228600" cy="166687"/>
          </a:xfrm>
          <a:prstGeom prst="mathMin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marL="342840" indent="-342840" defTabSz="914237" fontAlgn="base">
              <a:spcBef>
                <a:spcPct val="20000"/>
              </a:spcBef>
              <a:spcAft>
                <a:spcPct val="0"/>
              </a:spcAft>
              <a:buSzPct val="75000"/>
              <a:defRPr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3" name="Minus 72"/>
          <p:cNvSpPr/>
          <p:nvPr/>
        </p:nvSpPr>
        <p:spPr bwMode="auto">
          <a:xfrm>
            <a:off x="1295400" y="1128713"/>
            <a:ext cx="228600" cy="166687"/>
          </a:xfrm>
          <a:prstGeom prst="mathMin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marL="342840" indent="-342840" defTabSz="914237" fontAlgn="base">
              <a:spcBef>
                <a:spcPct val="20000"/>
              </a:spcBef>
              <a:spcAft>
                <a:spcPct val="0"/>
              </a:spcAft>
              <a:buSzPct val="75000"/>
              <a:defRPr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359" name="Text Box 38"/>
          <p:cNvSpPr txBox="1">
            <a:spLocks noChangeArrowheads="1"/>
          </p:cNvSpPr>
          <p:nvPr/>
        </p:nvSpPr>
        <p:spPr bwMode="auto">
          <a:xfrm rot="10800000" flipV="1">
            <a:off x="2362200" y="1056119"/>
            <a:ext cx="2443163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 u="none" dirty="0">
                <a:solidFill>
                  <a:srgbClr val="FFFFFF"/>
                </a:solidFill>
                <a:latin typeface="Arial" charset="0"/>
                <a:cs typeface="Arial" charset="0"/>
              </a:rPr>
              <a:t>APRIL       MAY        JUNE</a:t>
            </a:r>
          </a:p>
        </p:txBody>
      </p:sp>
      <p:sp>
        <p:nvSpPr>
          <p:cNvPr id="13360" name="Text Box 38"/>
          <p:cNvSpPr txBox="1">
            <a:spLocks noChangeArrowheads="1"/>
          </p:cNvSpPr>
          <p:nvPr/>
        </p:nvSpPr>
        <p:spPr bwMode="auto">
          <a:xfrm rot="10800000" flipV="1">
            <a:off x="6826250" y="1066800"/>
            <a:ext cx="2317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15" tIns="42307" rIns="84615" bIns="42307">
            <a:spAutoFit/>
          </a:bodyPr>
          <a:lstStyle>
            <a:lvl1pPr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65200">
              <a:defRPr sz="3200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 u="none" dirty="0">
                <a:solidFill>
                  <a:srgbClr val="FFFFFF"/>
                </a:solidFill>
                <a:latin typeface="Arial" charset="0"/>
                <a:cs typeface="Arial" charset="0"/>
              </a:rPr>
              <a:t>OCT         NOV          DEC</a:t>
            </a:r>
          </a:p>
        </p:txBody>
      </p:sp>
      <p:sp>
        <p:nvSpPr>
          <p:cNvPr id="77" name="Minus 76"/>
          <p:cNvSpPr/>
          <p:nvPr/>
        </p:nvSpPr>
        <p:spPr bwMode="auto">
          <a:xfrm>
            <a:off x="3048000" y="1143000"/>
            <a:ext cx="228600" cy="166688"/>
          </a:xfrm>
          <a:prstGeom prst="mathMin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marL="342840" indent="-342840" defTabSz="914237" fontAlgn="base">
              <a:spcBef>
                <a:spcPct val="20000"/>
              </a:spcBef>
              <a:spcAft>
                <a:spcPct val="0"/>
              </a:spcAft>
              <a:buSzPct val="75000"/>
              <a:defRPr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8" name="Minus 77"/>
          <p:cNvSpPr/>
          <p:nvPr/>
        </p:nvSpPr>
        <p:spPr bwMode="auto">
          <a:xfrm>
            <a:off x="3810000" y="1144588"/>
            <a:ext cx="228600" cy="165100"/>
          </a:xfrm>
          <a:prstGeom prst="mathMin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marL="342840" indent="-342840" defTabSz="914237" fontAlgn="base">
              <a:spcBef>
                <a:spcPct val="20000"/>
              </a:spcBef>
              <a:spcAft>
                <a:spcPct val="0"/>
              </a:spcAft>
              <a:buSzPct val="75000"/>
              <a:defRPr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9" name="Minus 78"/>
          <p:cNvSpPr/>
          <p:nvPr/>
        </p:nvSpPr>
        <p:spPr bwMode="auto">
          <a:xfrm>
            <a:off x="5181600" y="1143000"/>
            <a:ext cx="228600" cy="166688"/>
          </a:xfrm>
          <a:prstGeom prst="mathMin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marL="342840" indent="-342840" defTabSz="914237" fontAlgn="base">
              <a:spcBef>
                <a:spcPct val="20000"/>
              </a:spcBef>
              <a:spcAft>
                <a:spcPct val="0"/>
              </a:spcAft>
              <a:buSzPct val="75000"/>
              <a:defRPr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0" name="Minus 79"/>
          <p:cNvSpPr/>
          <p:nvPr/>
        </p:nvSpPr>
        <p:spPr bwMode="auto">
          <a:xfrm>
            <a:off x="5943600" y="1144588"/>
            <a:ext cx="228600" cy="165100"/>
          </a:xfrm>
          <a:prstGeom prst="mathMin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marL="342840" indent="-342840" defTabSz="914237" fontAlgn="base">
              <a:spcBef>
                <a:spcPct val="20000"/>
              </a:spcBef>
              <a:spcAft>
                <a:spcPct val="0"/>
              </a:spcAft>
              <a:buSzPct val="75000"/>
              <a:defRPr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1" name="Minus 80"/>
          <p:cNvSpPr/>
          <p:nvPr/>
        </p:nvSpPr>
        <p:spPr bwMode="auto">
          <a:xfrm>
            <a:off x="7391400" y="1143000"/>
            <a:ext cx="228600" cy="166688"/>
          </a:xfrm>
          <a:prstGeom prst="mathMin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marL="342840" indent="-342840" defTabSz="914237" fontAlgn="base">
              <a:spcBef>
                <a:spcPct val="20000"/>
              </a:spcBef>
              <a:spcAft>
                <a:spcPct val="0"/>
              </a:spcAft>
              <a:buSzPct val="75000"/>
              <a:defRPr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2" name="Minus 81"/>
          <p:cNvSpPr/>
          <p:nvPr/>
        </p:nvSpPr>
        <p:spPr bwMode="auto">
          <a:xfrm>
            <a:off x="8229600" y="1144588"/>
            <a:ext cx="228600" cy="165100"/>
          </a:xfrm>
          <a:prstGeom prst="mathMinu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4" tIns="45712" rIns="91424" bIns="45712"/>
          <a:lstStyle/>
          <a:p>
            <a:pPr marL="342840" indent="-342840" defTabSz="914237" fontAlgn="base">
              <a:spcBef>
                <a:spcPct val="20000"/>
              </a:spcBef>
              <a:spcAft>
                <a:spcPct val="0"/>
              </a:spcAft>
              <a:buSzPct val="75000"/>
              <a:defRPr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64577" y="801772"/>
            <a:ext cx="10999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Calendar 2016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47801" y="1063823"/>
            <a:ext cx="957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prstClr val="white"/>
                </a:solidFill>
                <a:cs typeface="Arial" charset="0"/>
              </a:rPr>
              <a:t> MARCH</a:t>
            </a:r>
            <a:endParaRPr lang="en-US" altLang="en-US" sz="14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7700" y="1063823"/>
            <a:ext cx="647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prstClr val="white"/>
                </a:solidFill>
                <a:cs typeface="Arial" charset="0"/>
              </a:rPr>
              <a:t>  FEB</a:t>
            </a:r>
            <a:endParaRPr lang="en-US" altLang="en-US" sz="14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-76200" y="1066800"/>
            <a:ext cx="647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prstClr val="white"/>
                </a:solidFill>
                <a:cs typeface="Arial" charset="0"/>
              </a:rPr>
              <a:t>  JAN</a:t>
            </a:r>
            <a:endParaRPr lang="en-US" altLang="en-US" sz="14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923486">
            <a:off x="2522538" y="1948934"/>
            <a:ext cx="171926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19923486">
            <a:off x="2852927" y="4083328"/>
            <a:ext cx="171926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19923486">
            <a:off x="3123217" y="5448580"/>
            <a:ext cx="171926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24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90"/>
          <p:cNvSpPr>
            <a:spLocks noChangeArrowheads="1"/>
          </p:cNvSpPr>
          <p:nvPr/>
        </p:nvSpPr>
        <p:spPr bwMode="auto">
          <a:xfrm>
            <a:off x="0" y="3170475"/>
            <a:ext cx="9144000" cy="1270903"/>
          </a:xfrm>
          <a:prstGeom prst="rect">
            <a:avLst/>
          </a:prstGeom>
          <a:solidFill>
            <a:srgbClr val="9292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13" tIns="41413" rIns="82813" bIns="41413" anchor="ctr"/>
          <a:lstStyle>
            <a:lvl1pPr defTabSz="9810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107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</p:txBody>
      </p:sp>
      <p:sp>
        <p:nvSpPr>
          <p:cNvPr id="166915" name="Rectangle 31"/>
          <p:cNvSpPr>
            <a:spLocks noChangeArrowheads="1"/>
          </p:cNvSpPr>
          <p:nvPr/>
        </p:nvSpPr>
        <p:spPr bwMode="auto">
          <a:xfrm>
            <a:off x="0" y="4256426"/>
            <a:ext cx="9144000" cy="2581492"/>
          </a:xfrm>
          <a:prstGeom prst="rect">
            <a:avLst/>
          </a:prstGeom>
          <a:solidFill>
            <a:srgbClr val="B4B4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13" tIns="41413" rIns="82813" bIns="41413" anchor="ctr"/>
          <a:lstStyle>
            <a:lvl1pPr defTabSz="9810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107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</p:txBody>
      </p:sp>
      <p:sp>
        <p:nvSpPr>
          <p:cNvPr id="16388" name="Rectangle 28"/>
          <p:cNvSpPr>
            <a:spLocks noChangeArrowheads="1"/>
          </p:cNvSpPr>
          <p:nvPr/>
        </p:nvSpPr>
        <p:spPr bwMode="auto">
          <a:xfrm>
            <a:off x="0" y="1469578"/>
            <a:ext cx="9158565" cy="16209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lIns="82813" tIns="41413" rIns="82813" bIns="41413" anchor="ctr"/>
          <a:lstStyle/>
          <a:p>
            <a:pPr algn="ctr" defTabSz="87564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7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66917" name="AutoShape 10"/>
          <p:cNvSpPr>
            <a:spLocks noChangeArrowheads="1"/>
          </p:cNvSpPr>
          <p:nvPr/>
        </p:nvSpPr>
        <p:spPr bwMode="auto">
          <a:xfrm>
            <a:off x="2687272" y="5615040"/>
            <a:ext cx="2234294" cy="606763"/>
          </a:xfrm>
          <a:prstGeom prst="leftArrow">
            <a:avLst>
              <a:gd name="adj1" fmla="val 59398"/>
              <a:gd name="adj2" fmla="val 64387"/>
            </a:avLst>
          </a:prstGeom>
          <a:solidFill>
            <a:srgbClr val="D5D5E3"/>
          </a:solidFill>
          <a:ln>
            <a:noFill/>
          </a:ln>
          <a:effectLst>
            <a:prstShdw prst="shdw17" dist="17961" dir="2700000">
              <a:srgbClr val="94967E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13" tIns="41413" rIns="82813" bIns="41413" anchor="ctr"/>
          <a:lstStyle>
            <a:lvl1pPr defTabSz="9810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107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18" name="Rectangle 43"/>
          <p:cNvSpPr>
            <a:spLocks noChangeArrowheads="1"/>
          </p:cNvSpPr>
          <p:nvPr/>
        </p:nvSpPr>
        <p:spPr bwMode="auto">
          <a:xfrm>
            <a:off x="7314618" y="1088578"/>
            <a:ext cx="1801709" cy="357173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813" tIns="41413" rIns="82813" bIns="41413" anchor="ctr"/>
          <a:lstStyle>
            <a:lvl1pPr defTabSz="9810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107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</p:txBody>
      </p:sp>
      <p:sp>
        <p:nvSpPr>
          <p:cNvPr id="166919" name="Rectangle 44"/>
          <p:cNvSpPr>
            <a:spLocks noChangeArrowheads="1"/>
          </p:cNvSpPr>
          <p:nvPr/>
        </p:nvSpPr>
        <p:spPr bwMode="auto">
          <a:xfrm>
            <a:off x="5271129" y="1088578"/>
            <a:ext cx="1967751" cy="357173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813" tIns="41413" rIns="82813" bIns="41413" anchor="ctr"/>
          <a:lstStyle>
            <a:lvl1pPr defTabSz="9810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107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</p:txBody>
      </p:sp>
      <p:sp>
        <p:nvSpPr>
          <p:cNvPr id="166920" name="Rectangle 45"/>
          <p:cNvSpPr>
            <a:spLocks noChangeArrowheads="1"/>
          </p:cNvSpPr>
          <p:nvPr/>
        </p:nvSpPr>
        <p:spPr bwMode="auto">
          <a:xfrm>
            <a:off x="3253855" y="1088579"/>
            <a:ext cx="1954643" cy="357173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813" tIns="41413" rIns="82813" bIns="41413" anchor="ctr"/>
          <a:lstStyle>
            <a:lvl1pPr defTabSz="9810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107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</p:txBody>
      </p:sp>
      <p:sp>
        <p:nvSpPr>
          <p:cNvPr id="166921" name="Rectangle 42"/>
          <p:cNvSpPr>
            <a:spLocks noChangeArrowheads="1"/>
          </p:cNvSpPr>
          <p:nvPr/>
        </p:nvSpPr>
        <p:spPr bwMode="auto">
          <a:xfrm>
            <a:off x="1214735" y="1088578"/>
            <a:ext cx="1985230" cy="357173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813" tIns="41413" rIns="82813" bIns="41413" anchor="ctr"/>
          <a:lstStyle>
            <a:lvl1pPr defTabSz="9810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107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</p:txBody>
      </p:sp>
      <p:sp>
        <p:nvSpPr>
          <p:cNvPr id="166922" name="Text Box 38"/>
          <p:cNvSpPr txBox="1">
            <a:spLocks noChangeArrowheads="1"/>
          </p:cNvSpPr>
          <p:nvPr/>
        </p:nvSpPr>
        <p:spPr bwMode="auto">
          <a:xfrm rot="10800000" flipV="1">
            <a:off x="1214733" y="1108661"/>
            <a:ext cx="2062425" cy="31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 dirty="0">
                <a:solidFill>
                  <a:srgbClr val="FFFFFF"/>
                </a:solidFill>
              </a:rPr>
              <a:t>JAN – FEB - MARCH</a:t>
            </a:r>
          </a:p>
        </p:txBody>
      </p:sp>
      <p:sp>
        <p:nvSpPr>
          <p:cNvPr id="166923" name="Text Box 39"/>
          <p:cNvSpPr txBox="1">
            <a:spLocks noChangeArrowheads="1"/>
          </p:cNvSpPr>
          <p:nvPr/>
        </p:nvSpPr>
        <p:spPr bwMode="auto">
          <a:xfrm>
            <a:off x="3249485" y="1088578"/>
            <a:ext cx="2084272" cy="31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 dirty="0">
                <a:solidFill>
                  <a:srgbClr val="FFFFFF"/>
                </a:solidFill>
              </a:rPr>
              <a:t>APRIL – MAY - JUNE</a:t>
            </a:r>
          </a:p>
        </p:txBody>
      </p:sp>
      <p:sp>
        <p:nvSpPr>
          <p:cNvPr id="166924" name="Text Box 40"/>
          <p:cNvSpPr txBox="1">
            <a:spLocks noChangeArrowheads="1"/>
          </p:cNvSpPr>
          <p:nvPr/>
        </p:nvSpPr>
        <p:spPr bwMode="auto">
          <a:xfrm>
            <a:off x="5271128" y="1088579"/>
            <a:ext cx="1982316" cy="31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>
                <a:solidFill>
                  <a:srgbClr val="FFFFFF"/>
                </a:solidFill>
              </a:rPr>
              <a:t>JULY – AUG - SEPT</a:t>
            </a:r>
          </a:p>
        </p:txBody>
      </p:sp>
      <p:sp>
        <p:nvSpPr>
          <p:cNvPr id="166925" name="Text Box 41"/>
          <p:cNvSpPr txBox="1">
            <a:spLocks noChangeArrowheads="1"/>
          </p:cNvSpPr>
          <p:nvPr/>
        </p:nvSpPr>
        <p:spPr bwMode="auto">
          <a:xfrm>
            <a:off x="7308791" y="1088578"/>
            <a:ext cx="1835209" cy="31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>
                <a:solidFill>
                  <a:srgbClr val="FFFFFF"/>
                </a:solidFill>
              </a:rPr>
              <a:t>OCT – NOV - DEC</a:t>
            </a:r>
          </a:p>
        </p:txBody>
      </p:sp>
      <p:sp>
        <p:nvSpPr>
          <p:cNvPr id="166926" name="Text Box 48"/>
          <p:cNvSpPr txBox="1">
            <a:spLocks noChangeArrowheads="1"/>
          </p:cNvSpPr>
          <p:nvPr/>
        </p:nvSpPr>
        <p:spPr bwMode="auto">
          <a:xfrm>
            <a:off x="1927310" y="1764711"/>
            <a:ext cx="2644690" cy="31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 dirty="0">
                <a:solidFill>
                  <a:srgbClr val="000000"/>
                </a:solidFill>
              </a:rPr>
              <a:t>Earned </a:t>
            </a:r>
            <a:r>
              <a:rPr lang="en-US" altLang="en-US" sz="1500" b="1" dirty="0" smtClean="0">
                <a:solidFill>
                  <a:srgbClr val="000000"/>
                </a:solidFill>
              </a:rPr>
              <a:t>Value </a:t>
            </a:r>
            <a:endParaRPr lang="en-US" altLang="en-US" sz="1500" b="1" dirty="0">
              <a:solidFill>
                <a:srgbClr val="000000"/>
              </a:solidFill>
            </a:endParaRPr>
          </a:p>
        </p:txBody>
      </p:sp>
      <p:sp>
        <p:nvSpPr>
          <p:cNvPr id="166927" name="Text Box 50"/>
          <p:cNvSpPr txBox="1">
            <a:spLocks noChangeArrowheads="1"/>
          </p:cNvSpPr>
          <p:nvPr/>
        </p:nvSpPr>
        <p:spPr bwMode="auto">
          <a:xfrm>
            <a:off x="5502713" y="2288812"/>
            <a:ext cx="3285897" cy="31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ja-JP" sz="1500" b="1" dirty="0" smtClean="0">
                <a:solidFill>
                  <a:srgbClr val="000000"/>
                </a:solidFill>
                <a:ea typeface="ＭＳ Ｐゴシック" pitchFamily="34" charset="-128"/>
              </a:rPr>
              <a:t>Color </a:t>
            </a:r>
            <a:r>
              <a:rPr lang="en-US" altLang="ja-JP" sz="1500" b="1" dirty="0" err="1">
                <a:solidFill>
                  <a:srgbClr val="000000"/>
                </a:solidFill>
                <a:ea typeface="ＭＳ Ｐゴシック" pitchFamily="34" charset="-128"/>
              </a:rPr>
              <a:t>Transpromo</a:t>
            </a:r>
            <a:r>
              <a:rPr lang="en-US" altLang="ja-JP" sz="1500" b="1" dirty="0">
                <a:solidFill>
                  <a:srgbClr val="000000"/>
                </a:solidFill>
                <a:ea typeface="ＭＳ Ｐゴシック" pitchFamily="34" charset="-128"/>
              </a:rPr>
              <a:t>        </a:t>
            </a:r>
            <a:endParaRPr lang="en-US" altLang="en-US" sz="1500" b="1" dirty="0">
              <a:solidFill>
                <a:srgbClr val="000000"/>
              </a:solidFill>
            </a:endParaRPr>
          </a:p>
        </p:txBody>
      </p:sp>
      <p:sp>
        <p:nvSpPr>
          <p:cNvPr id="166928" name="Text Box 54"/>
          <p:cNvSpPr txBox="1">
            <a:spLocks noChangeArrowheads="1"/>
          </p:cNvSpPr>
          <p:nvPr/>
        </p:nvSpPr>
        <p:spPr bwMode="auto">
          <a:xfrm>
            <a:off x="2687270" y="5379715"/>
            <a:ext cx="3146072" cy="31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</a:rPr>
              <a:t>Direct Mail Starter</a:t>
            </a:r>
          </a:p>
        </p:txBody>
      </p:sp>
      <p:sp>
        <p:nvSpPr>
          <p:cNvPr id="166929" name="Text Box 55"/>
          <p:cNvSpPr txBox="1">
            <a:spLocks noChangeArrowheads="1"/>
          </p:cNvSpPr>
          <p:nvPr/>
        </p:nvSpPr>
        <p:spPr bwMode="auto">
          <a:xfrm>
            <a:off x="6241166" y="5901605"/>
            <a:ext cx="2237207" cy="314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 dirty="0">
                <a:solidFill>
                  <a:srgbClr val="000000"/>
                </a:solidFill>
              </a:rPr>
              <a:t>Mobile Shopping</a:t>
            </a:r>
          </a:p>
        </p:txBody>
      </p:sp>
      <p:sp>
        <p:nvSpPr>
          <p:cNvPr id="166930" name="AutoShape 9"/>
          <p:cNvSpPr>
            <a:spLocks noChangeArrowheads="1"/>
          </p:cNvSpPr>
          <p:nvPr/>
        </p:nvSpPr>
        <p:spPr bwMode="auto">
          <a:xfrm>
            <a:off x="4038916" y="5615040"/>
            <a:ext cx="1905121" cy="606763"/>
          </a:xfrm>
          <a:prstGeom prst="leftRightArrow">
            <a:avLst>
              <a:gd name="adj1" fmla="val 59000"/>
              <a:gd name="adj2" fmla="val 44479"/>
            </a:avLst>
          </a:prstGeom>
          <a:solidFill>
            <a:srgbClr val="666699"/>
          </a:solidFill>
          <a:ln>
            <a:noFill/>
          </a:ln>
          <a:effectLst>
            <a:prstShdw prst="shdw17" dist="17961" dir="2700000">
              <a:srgbClr val="5B6408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13" tIns="41413" rIns="82813" bIns="41413" anchor="ctr"/>
          <a:lstStyle>
            <a:lvl1pPr defTabSz="9810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107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32" name="Text Box 70"/>
          <p:cNvSpPr txBox="1">
            <a:spLocks noChangeArrowheads="1"/>
          </p:cNvSpPr>
          <p:nvPr/>
        </p:nvSpPr>
        <p:spPr bwMode="auto">
          <a:xfrm>
            <a:off x="27674" y="3043210"/>
            <a:ext cx="3565548" cy="34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</p:txBody>
      </p:sp>
      <p:sp>
        <p:nvSpPr>
          <p:cNvPr id="166933" name="Rectangle 71"/>
          <p:cNvSpPr>
            <a:spLocks noChangeArrowheads="1"/>
          </p:cNvSpPr>
          <p:nvPr/>
        </p:nvSpPr>
        <p:spPr bwMode="auto">
          <a:xfrm>
            <a:off x="4038917" y="5752746"/>
            <a:ext cx="1925513" cy="413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551" tIns="43776" rIns="87551" bIns="43776"/>
          <a:lstStyle>
            <a:lvl1pPr defTabSz="96043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043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043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043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043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rgbClr val="FFFFFF"/>
                </a:solidFill>
              </a:rPr>
              <a:t>Promotion Period (3 months)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rgbClr val="FFFFFF"/>
                </a:solidFill>
              </a:rPr>
              <a:t>May 1 – July 31</a:t>
            </a:r>
          </a:p>
        </p:txBody>
      </p:sp>
      <p:sp>
        <p:nvSpPr>
          <p:cNvPr id="166934" name="Text Box 34"/>
          <p:cNvSpPr txBox="1">
            <a:spLocks noChangeArrowheads="1"/>
          </p:cNvSpPr>
          <p:nvPr/>
        </p:nvSpPr>
        <p:spPr bwMode="auto">
          <a:xfrm>
            <a:off x="2" y="4506804"/>
            <a:ext cx="3663135" cy="31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 dirty="0" smtClean="0">
                <a:solidFill>
                  <a:srgbClr val="2F2F8D"/>
                </a:solidFill>
              </a:rPr>
              <a:t>MARKETING </a:t>
            </a:r>
            <a:r>
              <a:rPr lang="en-US" altLang="en-US" sz="1500" b="1" dirty="0">
                <a:solidFill>
                  <a:srgbClr val="2F2F8D"/>
                </a:solidFill>
              </a:rPr>
              <a:t>MAIL</a:t>
            </a:r>
            <a:endParaRPr lang="en-US" altLang="en-US" sz="1500" b="1" dirty="0">
              <a:solidFill>
                <a:srgbClr val="2F2F8D"/>
              </a:solidFill>
              <a:cs typeface="Arial" charset="0"/>
            </a:endParaRPr>
          </a:p>
        </p:txBody>
      </p:sp>
      <p:sp>
        <p:nvSpPr>
          <p:cNvPr id="166935" name="Text Box 80"/>
          <p:cNvSpPr txBox="1">
            <a:spLocks noChangeArrowheads="1"/>
          </p:cNvSpPr>
          <p:nvPr/>
        </p:nvSpPr>
        <p:spPr bwMode="auto">
          <a:xfrm>
            <a:off x="-42238" y="3222178"/>
            <a:ext cx="3663135" cy="31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 dirty="0" smtClean="0">
                <a:solidFill>
                  <a:srgbClr val="333399"/>
                </a:solidFill>
              </a:rPr>
              <a:t>MARKETING </a:t>
            </a:r>
            <a:r>
              <a:rPr lang="en-US" altLang="en-US" sz="1500" b="1" dirty="0">
                <a:solidFill>
                  <a:srgbClr val="333399"/>
                </a:solidFill>
              </a:rPr>
              <a:t>AND FIRST-CLASS MAIL</a:t>
            </a:r>
            <a:endParaRPr lang="en-US" altLang="en-US" sz="1500" b="1" dirty="0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166936" name="Text Box 81"/>
          <p:cNvSpPr txBox="1">
            <a:spLocks noChangeArrowheads="1"/>
          </p:cNvSpPr>
          <p:nvPr/>
        </p:nvSpPr>
        <p:spPr bwMode="auto">
          <a:xfrm>
            <a:off x="-42238" y="1545778"/>
            <a:ext cx="3663135" cy="314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>
                <a:solidFill>
                  <a:srgbClr val="333399"/>
                </a:solidFill>
              </a:rPr>
              <a:t>FIRST-CLASS MAIL</a:t>
            </a:r>
          </a:p>
        </p:txBody>
      </p:sp>
      <p:sp>
        <p:nvSpPr>
          <p:cNvPr id="166937" name="Text Box 91"/>
          <p:cNvSpPr txBox="1">
            <a:spLocks noChangeArrowheads="1"/>
          </p:cNvSpPr>
          <p:nvPr/>
        </p:nvSpPr>
        <p:spPr bwMode="auto">
          <a:xfrm>
            <a:off x="5410200" y="822882"/>
            <a:ext cx="3705374" cy="2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</a:rPr>
              <a:t>PRC approved as of June 16, 2016</a:t>
            </a:r>
            <a:endParaRPr lang="en-US" altLang="en-US" sz="900" dirty="0">
              <a:solidFill>
                <a:srgbClr val="FF0000"/>
              </a:solidFill>
            </a:endParaRPr>
          </a:p>
        </p:txBody>
      </p:sp>
      <p:sp>
        <p:nvSpPr>
          <p:cNvPr id="166938" name="Left Arrow 52"/>
          <p:cNvSpPr>
            <a:spLocks noChangeArrowheads="1"/>
          </p:cNvSpPr>
          <p:nvPr/>
        </p:nvSpPr>
        <p:spPr bwMode="auto">
          <a:xfrm>
            <a:off x="4231176" y="2452337"/>
            <a:ext cx="2474618" cy="646927"/>
          </a:xfrm>
          <a:prstGeom prst="leftArrow">
            <a:avLst>
              <a:gd name="adj1" fmla="val 50000"/>
              <a:gd name="adj2" fmla="val 50055"/>
            </a:avLst>
          </a:prstGeom>
          <a:solidFill>
            <a:srgbClr val="5D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5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39" name="Left Arrow 54"/>
          <p:cNvSpPr>
            <a:spLocks noChangeArrowheads="1"/>
          </p:cNvSpPr>
          <p:nvPr/>
        </p:nvSpPr>
        <p:spPr bwMode="auto">
          <a:xfrm>
            <a:off x="5271128" y="2460178"/>
            <a:ext cx="3089267" cy="661272"/>
          </a:xfrm>
          <a:prstGeom prst="leftArrow">
            <a:avLst>
              <a:gd name="adj1" fmla="val 50000"/>
              <a:gd name="adj2" fmla="val 49949"/>
            </a:avLst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rgbClr val="FFFFFF"/>
                </a:solidFill>
                <a:cs typeface="Arial" charset="0"/>
              </a:rPr>
              <a:t>           	</a:t>
            </a: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40" name="Rectangle 98"/>
          <p:cNvSpPr>
            <a:spLocks noChangeArrowheads="1"/>
          </p:cNvSpPr>
          <p:nvPr/>
        </p:nvSpPr>
        <p:spPr bwMode="auto">
          <a:xfrm>
            <a:off x="4190394" y="2655053"/>
            <a:ext cx="1284646" cy="3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Registration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May 15 - Dec 31</a:t>
            </a:r>
          </a:p>
        </p:txBody>
      </p:sp>
      <p:sp>
        <p:nvSpPr>
          <p:cNvPr id="166941" name="Rectangle 98"/>
          <p:cNvSpPr>
            <a:spLocks noChangeArrowheads="1"/>
          </p:cNvSpPr>
          <p:nvPr/>
        </p:nvSpPr>
        <p:spPr bwMode="auto">
          <a:xfrm>
            <a:off x="6344578" y="2605821"/>
            <a:ext cx="1929883" cy="3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 dirty="0">
                <a:solidFill>
                  <a:srgbClr val="FFFFFF"/>
                </a:solidFill>
                <a:cs typeface="Arial" charset="0"/>
              </a:rPr>
              <a:t>Promotion Period (6 months) 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 dirty="0">
                <a:solidFill>
                  <a:srgbClr val="FFFFFF"/>
                </a:solidFill>
                <a:cs typeface="Arial" charset="0"/>
              </a:rPr>
              <a:t>July 1 – December 31</a:t>
            </a:r>
          </a:p>
        </p:txBody>
      </p:sp>
      <p:sp>
        <p:nvSpPr>
          <p:cNvPr id="166942" name="Left-Right Arrow 1"/>
          <p:cNvSpPr>
            <a:spLocks noChangeArrowheads="1"/>
          </p:cNvSpPr>
          <p:nvPr/>
        </p:nvSpPr>
        <p:spPr bwMode="auto">
          <a:xfrm>
            <a:off x="56805" y="1885737"/>
            <a:ext cx="1086560" cy="664141"/>
          </a:xfrm>
          <a:prstGeom prst="leftRightArrow">
            <a:avLst>
              <a:gd name="adj1" fmla="val 50000"/>
              <a:gd name="adj2" fmla="val 49993"/>
            </a:avLst>
          </a:prstGeom>
          <a:solidFill>
            <a:srgbClr val="75FF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8335" tIns="39169" rIns="78335" bIns="39169"/>
          <a:lstStyle>
            <a:lvl1pPr marL="320675" indent="-320675" defTabSz="8572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572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72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72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72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7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7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7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7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  <a:buSzPct val="75000"/>
              <a:buFontTx/>
              <a:buNone/>
            </a:pPr>
            <a:endParaRPr lang="en-US" altLang="en-US" sz="15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43" name="Left Arrow 51"/>
          <p:cNvSpPr>
            <a:spLocks noChangeArrowheads="1"/>
          </p:cNvSpPr>
          <p:nvPr/>
        </p:nvSpPr>
        <p:spPr bwMode="auto">
          <a:xfrm>
            <a:off x="1227842" y="1890041"/>
            <a:ext cx="1538080" cy="642624"/>
          </a:xfrm>
          <a:prstGeom prst="leftArrow">
            <a:avLst>
              <a:gd name="adj1" fmla="val 50000"/>
              <a:gd name="adj2" fmla="val 50067"/>
            </a:avLst>
          </a:prstGeom>
          <a:solidFill>
            <a:srgbClr val="00B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44" name="Right Arrow 50"/>
          <p:cNvSpPr>
            <a:spLocks noChangeArrowheads="1"/>
          </p:cNvSpPr>
          <p:nvPr/>
        </p:nvSpPr>
        <p:spPr bwMode="auto">
          <a:xfrm>
            <a:off x="2286730" y="1890043"/>
            <a:ext cx="2921769" cy="649795"/>
          </a:xfrm>
          <a:prstGeom prst="rightArrow">
            <a:avLst>
              <a:gd name="adj1" fmla="val 50000"/>
              <a:gd name="adj2" fmla="val 50023"/>
            </a:avLst>
          </a:prstGeom>
          <a:solidFill>
            <a:srgbClr val="00B4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45" name="Rectangle 98"/>
          <p:cNvSpPr>
            <a:spLocks noChangeArrowheads="1"/>
          </p:cNvSpPr>
          <p:nvPr/>
        </p:nvSpPr>
        <p:spPr bwMode="auto">
          <a:xfrm>
            <a:off x="-251976" y="2027747"/>
            <a:ext cx="1741993" cy="36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cs typeface="Arial" charset="0"/>
              </a:rPr>
              <a:t>Registration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cs typeface="Arial" charset="0"/>
              </a:rPr>
              <a:t>Nov 15 -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cs typeface="Arial" charset="0"/>
              </a:rPr>
              <a:t>Dec 31, </a:t>
            </a:r>
            <a:r>
              <a:rPr lang="en-US" altLang="en-US" sz="700" b="1" dirty="0">
                <a:solidFill>
                  <a:srgbClr val="FF0000"/>
                </a:solidFill>
                <a:cs typeface="Arial" charset="0"/>
              </a:rPr>
              <a:t>2016</a:t>
            </a:r>
          </a:p>
        </p:txBody>
      </p:sp>
      <p:sp>
        <p:nvSpPr>
          <p:cNvPr id="166946" name="Rectangle 98"/>
          <p:cNvSpPr>
            <a:spLocks noChangeArrowheads="1"/>
          </p:cNvSpPr>
          <p:nvPr/>
        </p:nvSpPr>
        <p:spPr bwMode="auto">
          <a:xfrm>
            <a:off x="2125056" y="2052132"/>
            <a:ext cx="2394510" cy="2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 dirty="0">
                <a:solidFill>
                  <a:srgbClr val="FFFFFF"/>
                </a:solidFill>
                <a:cs typeface="Arial" charset="0"/>
              </a:rPr>
              <a:t>Promotion  Period (6 months)   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 dirty="0">
                <a:solidFill>
                  <a:srgbClr val="FFFFFF"/>
                </a:solidFill>
                <a:cs typeface="Arial" charset="0"/>
              </a:rPr>
              <a:t>January 1 – June 30</a:t>
            </a:r>
          </a:p>
        </p:txBody>
      </p:sp>
      <p:sp>
        <p:nvSpPr>
          <p:cNvPr id="166947" name="Left Arrow 58"/>
          <p:cNvSpPr>
            <a:spLocks noChangeArrowheads="1"/>
          </p:cNvSpPr>
          <p:nvPr/>
        </p:nvSpPr>
        <p:spPr bwMode="auto">
          <a:xfrm>
            <a:off x="1227843" y="3755578"/>
            <a:ext cx="1794426" cy="550820"/>
          </a:xfrm>
          <a:prstGeom prst="leftArrow">
            <a:avLst>
              <a:gd name="adj1" fmla="val 50000"/>
              <a:gd name="adj2" fmla="val 50130"/>
            </a:avLst>
          </a:prstGeom>
          <a:solidFill>
            <a:srgbClr val="D9B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5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48" name="Rectangle 98"/>
          <p:cNvSpPr>
            <a:spLocks noChangeArrowheads="1"/>
          </p:cNvSpPr>
          <p:nvPr/>
        </p:nvSpPr>
        <p:spPr bwMode="auto">
          <a:xfrm>
            <a:off x="1217648" y="3861932"/>
            <a:ext cx="1466711" cy="28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800" b="1">
                <a:solidFill>
                  <a:srgbClr val="000000"/>
                </a:solidFill>
                <a:cs typeface="Arial" charset="0"/>
              </a:rPr>
              <a:t>Registration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800" b="1">
                <a:solidFill>
                  <a:srgbClr val="000000"/>
                </a:solidFill>
                <a:cs typeface="Arial" charset="0"/>
              </a:rPr>
              <a:t>Jan 15 – Aug 31</a:t>
            </a:r>
          </a:p>
        </p:txBody>
      </p:sp>
      <p:sp>
        <p:nvSpPr>
          <p:cNvPr id="166949" name="Left Arrow 60"/>
          <p:cNvSpPr>
            <a:spLocks noChangeArrowheads="1"/>
          </p:cNvSpPr>
          <p:nvPr/>
        </p:nvSpPr>
        <p:spPr bwMode="auto">
          <a:xfrm>
            <a:off x="2513946" y="3708450"/>
            <a:ext cx="2084273" cy="646927"/>
          </a:xfrm>
          <a:prstGeom prst="leftArrow">
            <a:avLst>
              <a:gd name="adj1" fmla="val 50000"/>
              <a:gd name="adj2" fmla="val 49959"/>
            </a:avLst>
          </a:prstGeom>
          <a:solidFill>
            <a:srgbClr val="925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rgbClr val="FFFFFF"/>
                </a:solidFill>
                <a:cs typeface="Arial" charset="0"/>
              </a:rPr>
              <a:t>          </a:t>
            </a: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50" name="Right Arrow 59"/>
          <p:cNvSpPr>
            <a:spLocks noChangeArrowheads="1"/>
          </p:cNvSpPr>
          <p:nvPr/>
        </p:nvSpPr>
        <p:spPr bwMode="auto">
          <a:xfrm>
            <a:off x="3380571" y="3708450"/>
            <a:ext cx="3162093" cy="646927"/>
          </a:xfrm>
          <a:prstGeom prst="rightArrow">
            <a:avLst>
              <a:gd name="adj1" fmla="val 50000"/>
              <a:gd name="adj2" fmla="val 49898"/>
            </a:avLst>
          </a:prstGeom>
          <a:solidFill>
            <a:srgbClr val="925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51" name="Rectangle 98"/>
          <p:cNvSpPr>
            <a:spLocks noChangeArrowheads="1"/>
          </p:cNvSpPr>
          <p:nvPr/>
        </p:nvSpPr>
        <p:spPr bwMode="auto">
          <a:xfrm>
            <a:off x="3505831" y="3873409"/>
            <a:ext cx="2027469" cy="37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rgbClr val="FFFFFF"/>
                </a:solidFill>
                <a:cs typeface="Arial" charset="0"/>
              </a:rPr>
              <a:t>Promotion Period (6 months)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rgbClr val="FFFFFF"/>
                </a:solidFill>
                <a:cs typeface="Arial" charset="0"/>
              </a:rPr>
              <a:t>March 1 – August 31</a:t>
            </a:r>
          </a:p>
        </p:txBody>
      </p:sp>
      <p:sp>
        <p:nvSpPr>
          <p:cNvPr id="166952" name="Left Arrow 58"/>
          <p:cNvSpPr>
            <a:spLocks noChangeArrowheads="1"/>
          </p:cNvSpPr>
          <p:nvPr/>
        </p:nvSpPr>
        <p:spPr bwMode="auto">
          <a:xfrm>
            <a:off x="734084" y="4882146"/>
            <a:ext cx="1511862" cy="656968"/>
          </a:xfrm>
          <a:prstGeom prst="leftArrow">
            <a:avLst>
              <a:gd name="adj1" fmla="val 50000"/>
              <a:gd name="adj2" fmla="val 49997"/>
            </a:avLst>
          </a:prstGeom>
          <a:solidFill>
            <a:srgbClr val="DBB3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5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53" name="Left Arrow 60"/>
          <p:cNvSpPr>
            <a:spLocks noChangeArrowheads="1"/>
          </p:cNvSpPr>
          <p:nvPr/>
        </p:nvSpPr>
        <p:spPr bwMode="auto">
          <a:xfrm>
            <a:off x="2091557" y="4879278"/>
            <a:ext cx="930713" cy="659837"/>
          </a:xfrm>
          <a:prstGeom prst="leftArrow">
            <a:avLst>
              <a:gd name="adj1" fmla="val 50000"/>
              <a:gd name="adj2" fmla="val 49996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rgbClr val="FFFFFF"/>
                </a:solidFill>
                <a:cs typeface="Arial" charset="0"/>
              </a:rPr>
              <a:t>          </a:t>
            </a: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54" name="Right Arrow 59"/>
          <p:cNvSpPr>
            <a:spLocks noChangeArrowheads="1"/>
          </p:cNvSpPr>
          <p:nvPr/>
        </p:nvSpPr>
        <p:spPr bwMode="auto">
          <a:xfrm>
            <a:off x="2591142" y="4879278"/>
            <a:ext cx="3514570" cy="659837"/>
          </a:xfrm>
          <a:prstGeom prst="rightArrow">
            <a:avLst>
              <a:gd name="adj1" fmla="val 50000"/>
              <a:gd name="adj2" fmla="val 49955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55" name="Rectangle 98"/>
          <p:cNvSpPr>
            <a:spLocks noChangeArrowheads="1"/>
          </p:cNvSpPr>
          <p:nvPr/>
        </p:nvSpPr>
        <p:spPr bwMode="auto">
          <a:xfrm>
            <a:off x="959845" y="5045671"/>
            <a:ext cx="1248233" cy="28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800" b="1">
                <a:solidFill>
                  <a:srgbClr val="000000"/>
                </a:solidFill>
                <a:cs typeface="Arial" charset="0"/>
              </a:rPr>
              <a:t>Registration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800" b="1">
                <a:solidFill>
                  <a:srgbClr val="000000"/>
                </a:solidFill>
                <a:cs typeface="Arial" charset="0"/>
              </a:rPr>
              <a:t>Dec 15 – July 31</a:t>
            </a:r>
          </a:p>
        </p:txBody>
      </p:sp>
      <p:sp>
        <p:nvSpPr>
          <p:cNvPr id="166956" name="Left Arrow 54"/>
          <p:cNvSpPr>
            <a:spLocks noChangeArrowheads="1"/>
          </p:cNvSpPr>
          <p:nvPr/>
        </p:nvSpPr>
        <p:spPr bwMode="auto">
          <a:xfrm rot="10800000">
            <a:off x="8315244" y="2452338"/>
            <a:ext cx="798170" cy="661271"/>
          </a:xfrm>
          <a:prstGeom prst="leftArrow">
            <a:avLst>
              <a:gd name="adj1" fmla="val 50000"/>
              <a:gd name="adj2" fmla="val 51357"/>
            </a:avLst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rgbClr val="FFFFFF"/>
                </a:solidFill>
                <a:cs typeface="Arial" charset="0"/>
              </a:rPr>
              <a:t>           	</a:t>
            </a: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57" name="Rectangle 98"/>
          <p:cNvSpPr>
            <a:spLocks noChangeArrowheads="1"/>
          </p:cNvSpPr>
          <p:nvPr/>
        </p:nvSpPr>
        <p:spPr bwMode="auto">
          <a:xfrm>
            <a:off x="3269876" y="5057148"/>
            <a:ext cx="1817730" cy="37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rgbClr val="FFFFFF"/>
                </a:solidFill>
                <a:cs typeface="Arial" charset="0"/>
              </a:rPr>
              <a:t>Promotion Period  (6 months)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rgbClr val="FFFFFF"/>
                </a:solidFill>
                <a:cs typeface="Arial" charset="0"/>
              </a:rPr>
              <a:t>February 1 – July 31</a:t>
            </a:r>
          </a:p>
        </p:txBody>
      </p:sp>
      <p:sp>
        <p:nvSpPr>
          <p:cNvPr id="166958" name="Text Box 53"/>
          <p:cNvSpPr txBox="1">
            <a:spLocks noChangeArrowheads="1"/>
          </p:cNvSpPr>
          <p:nvPr/>
        </p:nvSpPr>
        <p:spPr bwMode="auto">
          <a:xfrm>
            <a:off x="1371720" y="3378531"/>
            <a:ext cx="6248280" cy="47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635" tIns="38316" rIns="76635" bIns="38316">
            <a:spAutoFit/>
          </a:bodyPr>
          <a:lstStyle>
            <a:lvl1pPr defTabSz="96520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6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1500" b="1" dirty="0">
                <a:solidFill>
                  <a:srgbClr val="000000"/>
                </a:solidFill>
                <a:cs typeface="Arial" charset="0"/>
              </a:rPr>
              <a:t>Emerging </a:t>
            </a:r>
            <a:r>
              <a:rPr lang="en-US" altLang="en-US" sz="1500" b="1" dirty="0" smtClean="0">
                <a:solidFill>
                  <a:srgbClr val="000000"/>
                </a:solidFill>
                <a:cs typeface="Arial" charset="0"/>
              </a:rPr>
              <a:t>&amp; Advanced Technology</a:t>
            </a:r>
            <a:endParaRPr lang="en-US" altLang="en-US" sz="15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59" name="Text Box 53"/>
          <p:cNvSpPr txBox="1">
            <a:spLocks noChangeArrowheads="1"/>
          </p:cNvSpPr>
          <p:nvPr/>
        </p:nvSpPr>
        <p:spPr bwMode="auto">
          <a:xfrm>
            <a:off x="863859" y="4669978"/>
            <a:ext cx="5536941" cy="3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635" tIns="38316" rIns="76635" bIns="38316">
            <a:spAutoFit/>
          </a:bodyPr>
          <a:lstStyle>
            <a:lvl1pPr defTabSz="96520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500" b="1" dirty="0">
                <a:solidFill>
                  <a:srgbClr val="000000"/>
                </a:solidFill>
                <a:cs typeface="Arial" charset="0"/>
              </a:rPr>
              <a:t>Tactile, Sensory &amp; Interactive </a:t>
            </a:r>
            <a:r>
              <a:rPr lang="en-US" altLang="en-US" sz="1500" b="1" dirty="0" smtClean="0">
                <a:solidFill>
                  <a:srgbClr val="000000"/>
                </a:solidFill>
                <a:cs typeface="Arial" charset="0"/>
              </a:rPr>
              <a:t>Engagement</a:t>
            </a:r>
            <a:endParaRPr lang="en-US" altLang="en-US" sz="15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60" name="Left Arrow 67"/>
          <p:cNvSpPr>
            <a:spLocks noChangeArrowheads="1"/>
          </p:cNvSpPr>
          <p:nvPr/>
        </p:nvSpPr>
        <p:spPr bwMode="auto">
          <a:xfrm>
            <a:off x="5550780" y="6158512"/>
            <a:ext cx="2069707" cy="656968"/>
          </a:xfrm>
          <a:prstGeom prst="leftArrow">
            <a:avLst>
              <a:gd name="adj1" fmla="val 50000"/>
              <a:gd name="adj2" fmla="val 5013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5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61" name="Right Arrow 68"/>
          <p:cNvSpPr>
            <a:spLocks noChangeArrowheads="1"/>
          </p:cNvSpPr>
          <p:nvPr/>
        </p:nvSpPr>
        <p:spPr bwMode="auto">
          <a:xfrm rot="10800000">
            <a:off x="6630056" y="6139019"/>
            <a:ext cx="2200794" cy="685657"/>
          </a:xfrm>
          <a:prstGeom prst="rightArrow">
            <a:avLst>
              <a:gd name="adj1" fmla="val 50000"/>
              <a:gd name="adj2" fmla="val 5000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62" name="Rectangle 98"/>
          <p:cNvSpPr>
            <a:spLocks noChangeArrowheads="1"/>
          </p:cNvSpPr>
          <p:nvPr/>
        </p:nvSpPr>
        <p:spPr bwMode="auto">
          <a:xfrm>
            <a:off x="5341040" y="6357702"/>
            <a:ext cx="1688100" cy="337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800" b="1" dirty="0">
                <a:solidFill>
                  <a:srgbClr val="FFFFFF"/>
                </a:solidFill>
                <a:cs typeface="Arial" charset="0"/>
              </a:rPr>
              <a:t>Registration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800" b="1" dirty="0" smtClean="0">
                <a:solidFill>
                  <a:srgbClr val="FFFFFF"/>
                </a:solidFill>
                <a:cs typeface="Arial" charset="0"/>
              </a:rPr>
              <a:t>June 15 </a:t>
            </a:r>
            <a:r>
              <a:rPr lang="en-US" altLang="en-US" sz="800" b="1" dirty="0">
                <a:solidFill>
                  <a:srgbClr val="FFFFFF"/>
                </a:solidFill>
                <a:cs typeface="Arial" charset="0"/>
              </a:rPr>
              <a:t>– Dec 31</a:t>
            </a:r>
          </a:p>
        </p:txBody>
      </p:sp>
      <p:sp>
        <p:nvSpPr>
          <p:cNvPr id="166963" name="Right Arrow 68"/>
          <p:cNvSpPr>
            <a:spLocks noChangeArrowheads="1"/>
          </p:cNvSpPr>
          <p:nvPr/>
        </p:nvSpPr>
        <p:spPr bwMode="auto">
          <a:xfrm>
            <a:off x="8409918" y="6172856"/>
            <a:ext cx="734083" cy="648361"/>
          </a:xfrm>
          <a:prstGeom prst="rightArrow">
            <a:avLst>
              <a:gd name="adj1" fmla="val 50000"/>
              <a:gd name="adj2" fmla="val 50032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776" tIns="41392" rIns="82776" bIns="41392"/>
          <a:lstStyle>
            <a:lvl1pPr defTabSz="95885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88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885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88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6964" name="Rectangle 98"/>
          <p:cNvSpPr>
            <a:spLocks noChangeArrowheads="1"/>
          </p:cNvSpPr>
          <p:nvPr/>
        </p:nvSpPr>
        <p:spPr bwMode="auto">
          <a:xfrm>
            <a:off x="2765922" y="5752745"/>
            <a:ext cx="1596340" cy="37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Registration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800" b="1" dirty="0">
                <a:solidFill>
                  <a:srgbClr val="000000"/>
                </a:solidFill>
                <a:cs typeface="Arial" charset="0"/>
              </a:rPr>
              <a:t>March 15 – July 31</a:t>
            </a:r>
          </a:p>
        </p:txBody>
      </p:sp>
      <p:sp>
        <p:nvSpPr>
          <p:cNvPr id="166965" name="TextBox 56"/>
          <p:cNvSpPr txBox="1">
            <a:spLocks noChangeArrowheads="1"/>
          </p:cNvSpPr>
          <p:nvPr/>
        </p:nvSpPr>
        <p:spPr bwMode="auto">
          <a:xfrm>
            <a:off x="7952572" y="706949"/>
            <a:ext cx="962910" cy="2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449" tIns="44721" rIns="89449" bIns="44721">
            <a:spAutoFit/>
          </a:bodyPr>
          <a:lstStyle>
            <a:lvl1pPr defTabSz="9810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107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dirty="0" smtClean="0">
                <a:solidFill>
                  <a:srgbClr val="000000"/>
                </a:solidFill>
              </a:rPr>
              <a:t>Calendar 2017</a:t>
            </a:r>
            <a:endParaRPr lang="en-US" altLang="en-US" sz="900" dirty="0">
              <a:solidFill>
                <a:srgbClr val="000000"/>
              </a:solidFill>
            </a:endParaRPr>
          </a:p>
        </p:txBody>
      </p:sp>
      <p:sp>
        <p:nvSpPr>
          <p:cNvPr id="166966" name="Rectangle 43"/>
          <p:cNvSpPr>
            <a:spLocks noChangeArrowheads="1"/>
          </p:cNvSpPr>
          <p:nvPr/>
        </p:nvSpPr>
        <p:spPr bwMode="auto">
          <a:xfrm>
            <a:off x="21850" y="1088579"/>
            <a:ext cx="1121516" cy="357173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813" tIns="41413" rIns="82813" bIns="41413" anchor="ctr"/>
          <a:lstStyle>
            <a:lvl1pPr defTabSz="9810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107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</p:txBody>
      </p:sp>
      <p:sp>
        <p:nvSpPr>
          <p:cNvPr id="166967" name="Text Box 41"/>
          <p:cNvSpPr txBox="1">
            <a:spLocks noChangeArrowheads="1"/>
          </p:cNvSpPr>
          <p:nvPr/>
        </p:nvSpPr>
        <p:spPr bwMode="auto">
          <a:xfrm>
            <a:off x="0" y="1155855"/>
            <a:ext cx="1200168" cy="23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>
            <a:spAutoFit/>
          </a:bodyPr>
          <a:lstStyle>
            <a:lvl1pPr defTabSz="9667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000" b="1" dirty="0">
                <a:solidFill>
                  <a:srgbClr val="FFFFFF"/>
                </a:solidFill>
              </a:rPr>
              <a:t>NOV – DEC </a:t>
            </a:r>
            <a:r>
              <a:rPr lang="en-US" altLang="en-US" sz="1000" b="1" dirty="0" smtClean="0">
                <a:solidFill>
                  <a:srgbClr val="FFFFFF"/>
                </a:solidFill>
              </a:rPr>
              <a:t>2016</a:t>
            </a:r>
            <a:endParaRPr lang="en-US" altLang="en-US" sz="1000" b="1" dirty="0">
              <a:solidFill>
                <a:srgbClr val="FFFFFF"/>
              </a:solidFill>
            </a:endParaRPr>
          </a:p>
        </p:txBody>
      </p:sp>
      <p:sp>
        <p:nvSpPr>
          <p:cNvPr id="166968" name="Rectangle 98"/>
          <p:cNvSpPr>
            <a:spLocks noChangeArrowheads="1"/>
          </p:cNvSpPr>
          <p:nvPr/>
        </p:nvSpPr>
        <p:spPr bwMode="auto">
          <a:xfrm>
            <a:off x="6705795" y="6339380"/>
            <a:ext cx="2224099" cy="37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7" rIns="81010" bIns="40507"/>
          <a:lstStyle>
            <a:lvl1pPr defTabSz="8858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 dirty="0">
                <a:solidFill>
                  <a:srgbClr val="000000"/>
                </a:solidFill>
                <a:cs typeface="Arial" charset="0"/>
              </a:rPr>
              <a:t>Promotion  Period  (5 months)</a:t>
            </a:r>
          </a:p>
          <a:p>
            <a:pPr algn="ctr"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en-US" sz="900" b="1" dirty="0">
                <a:solidFill>
                  <a:srgbClr val="000000"/>
                </a:solidFill>
                <a:cs typeface="Arial" charset="0"/>
              </a:rPr>
              <a:t>August 1 – December 31)</a:t>
            </a:r>
          </a:p>
        </p:txBody>
      </p:sp>
      <p:sp>
        <p:nvSpPr>
          <p:cNvPr id="166969" name="Line 78"/>
          <p:cNvSpPr>
            <a:spLocks noChangeShapeType="1"/>
          </p:cNvSpPr>
          <p:nvPr/>
        </p:nvSpPr>
        <p:spPr bwMode="auto">
          <a:xfrm>
            <a:off x="0" y="4493081"/>
            <a:ext cx="9158565" cy="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813" tIns="41413" rIns="82813" bIns="41413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700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143000" y="693549"/>
            <a:ext cx="0" cy="61644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2085937" y="2344426"/>
            <a:ext cx="2246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*</a:t>
            </a:r>
            <a:r>
              <a:rPr lang="en-US" sz="1000" dirty="0">
                <a:solidFill>
                  <a:prstClr val="black"/>
                </a:solidFill>
              </a:rPr>
              <a:t>R</a:t>
            </a:r>
            <a:r>
              <a:rPr lang="en-US" sz="1000" b="1" dirty="0" smtClean="0">
                <a:solidFill>
                  <a:prstClr val="black"/>
                </a:solidFill>
              </a:rPr>
              <a:t>egistration closes Dec. 31, </a:t>
            </a:r>
            <a:r>
              <a:rPr lang="en-US" sz="1000" b="1" dirty="0" smtClean="0">
                <a:solidFill>
                  <a:srgbClr val="FF0000"/>
                </a:solidFill>
              </a:rPr>
              <a:t>2016</a:t>
            </a:r>
            <a:endParaRPr lang="en-US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90331E7A-F392-45A4-BBE5-B63D71C94EC5}" type="slidenum">
              <a:rPr lang="en-US" sz="1000" smtClean="0">
                <a:solidFill>
                  <a:srgbClr val="989A99"/>
                </a:solidFill>
              </a:rPr>
              <a:pPr/>
              <a:t>3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047" y="1200150"/>
            <a:ext cx="8489910" cy="1103212"/>
          </a:xfrm>
          <a:solidFill>
            <a:schemeClr val="accent1">
              <a:alpha val="22000"/>
            </a:schemeClr>
          </a:solidFill>
          <a:ln w="31750">
            <a:solidFill>
              <a:srgbClr val="00B0F0"/>
            </a:solidFill>
          </a:ln>
        </p:spPr>
        <p:txBody>
          <a:bodyPr/>
          <a:lstStyle/>
          <a:p>
            <a:pPr marL="0" indent="0" algn="ctr" eaLnBrk="1" hangingPunct="1">
              <a:buSzPct val="90000"/>
              <a:buFont typeface="Wingdings" pitchFamily="2" charset="2"/>
              <a:buNone/>
              <a:defRPr/>
            </a:pPr>
            <a:r>
              <a:rPr lang="en-US" sz="3200" dirty="0" smtClean="0"/>
              <a:t>Total average increase of ~0.871%* on Market Dominant products</a:t>
            </a:r>
            <a:endParaRPr lang="en-US" sz="3200" dirty="0"/>
          </a:p>
          <a:p>
            <a:pPr marL="0" indent="0" algn="ctr" eaLnBrk="1" hangingPunct="1">
              <a:buSzPct val="90000"/>
              <a:buFont typeface="Wingdings" pitchFamily="2" charset="2"/>
              <a:buNone/>
              <a:defRPr/>
            </a:pPr>
            <a:endParaRPr lang="en-US" sz="1200" u="sng" dirty="0" smtClean="0"/>
          </a:p>
          <a:p>
            <a:pPr marL="0" indent="0" eaLnBrk="1" hangingPunct="1">
              <a:buSzPct val="90000"/>
              <a:buNone/>
              <a:defRPr/>
            </a:pPr>
            <a:r>
              <a:rPr lang="en-US" sz="3000" dirty="0" smtClean="0"/>
              <a:t>The Price Cap</a:t>
            </a:r>
          </a:p>
          <a:p>
            <a:pPr marL="0" indent="0" eaLnBrk="1" hangingPunct="1">
              <a:buSzPct val="90000"/>
              <a:buNone/>
              <a:defRPr/>
            </a:pPr>
            <a:endParaRPr lang="en-US" sz="900" dirty="0" smtClean="0"/>
          </a:p>
          <a:p>
            <a:pPr marL="346075" lvl="1" indent="-346075" eaLnBrk="1" hangingPunct="1"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800" b="0" dirty="0" smtClean="0"/>
              <a:t>CPI:  0.871%</a:t>
            </a:r>
            <a:endParaRPr lang="en-US" sz="2800" b="0" dirty="0"/>
          </a:p>
          <a:p>
            <a:pPr marL="346075" lvl="1" indent="-346075" eaLnBrk="1" hangingPunct="1"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800" b="0" dirty="0" smtClean="0"/>
              <a:t>Based on Consumer Price Index </a:t>
            </a:r>
          </a:p>
          <a:p>
            <a:pPr marL="346075" lvl="1" indent="-346075" eaLnBrk="1" hangingPunct="1"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800" b="0" dirty="0" smtClean="0"/>
              <a:t>PRC formula uses a moving average of CPI data*</a:t>
            </a:r>
          </a:p>
          <a:p>
            <a:pPr marL="346075" lvl="1" indent="-346075" eaLnBrk="1" hangingPunct="1"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800" b="0" dirty="0" smtClean="0"/>
              <a:t>All classes had varying degrees of banked authority**</a:t>
            </a:r>
          </a:p>
          <a:p>
            <a:pPr marL="0" lvl="1" indent="0" eaLnBrk="1" hangingPunct="1">
              <a:buSzPct val="90000"/>
              <a:buNone/>
              <a:defRPr/>
            </a:pPr>
            <a:endParaRPr lang="en-US" sz="2000" b="0" dirty="0"/>
          </a:p>
          <a:p>
            <a:pPr marL="0" lvl="1" indent="0" eaLnBrk="1" hangingPunct="1">
              <a:buSzPct val="90000"/>
              <a:buNone/>
              <a:defRPr/>
            </a:pPr>
            <a:r>
              <a:rPr lang="en-US" sz="1600" dirty="0" smtClean="0"/>
              <a:t>*Note: Cap authority is cumulative for the entire period when it has been more than 12 months since the last price change</a:t>
            </a:r>
          </a:p>
          <a:p>
            <a:pPr marL="0" lvl="1" indent="0" eaLnBrk="1" hangingPunct="1">
              <a:buSzPct val="90000"/>
              <a:buNone/>
              <a:defRPr/>
            </a:pPr>
            <a:r>
              <a:rPr lang="en-US" sz="1600" dirty="0" smtClean="0"/>
              <a:t>**Note: First-Class and USPS Marketing Mail have less CPI Cap due to promotions filings, Retail Parcels 0–3 ounce price increase in August, and First Class Mail International Inbound UPU rates.</a:t>
            </a:r>
          </a:p>
          <a:p>
            <a:pPr marL="346075" indent="-346075" algn="ctr" eaLnBrk="1" hangingPunct="1">
              <a:buSzPct val="90000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5"/>
          <p:cNvSpPr txBox="1">
            <a:spLocks noGrp="1" noChangeArrowheads="1"/>
          </p:cNvSpPr>
          <p:nvPr>
            <p:ph idx="1"/>
          </p:nvPr>
        </p:nvSpPr>
        <p:spPr bwMode="auto">
          <a:xfrm>
            <a:off x="301697" y="1018599"/>
            <a:ext cx="8613704" cy="546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2017 Promotions</a:t>
            </a: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  <a:buNone/>
            </a:pPr>
            <a:endParaRPr lang="en-US" altLang="en-US" sz="200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00000"/>
              </a:lnSpc>
              <a:buNone/>
            </a:pPr>
            <a:r>
              <a:rPr lang="en-US" altLang="en-US" sz="2400" dirty="0">
                <a:latin typeface="Arial" charset="0"/>
              </a:rPr>
              <a:t>Earned Value (First Class Mail)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400" dirty="0">
                <a:latin typeface="Arial" charset="0"/>
              </a:rPr>
              <a:t>   </a:t>
            </a:r>
            <a:r>
              <a:rPr lang="en-US" altLang="en-US" sz="2400" dirty="0" smtClean="0">
                <a:latin typeface="Arial" charset="0"/>
              </a:rPr>
              <a:t> </a:t>
            </a:r>
            <a:r>
              <a:rPr lang="en-US" altLang="en-US" sz="1800" b="0" dirty="0">
                <a:latin typeface="Arial" charset="0"/>
              </a:rPr>
              <a:t>5 cents per piece credit for all Business Reply Mail or Courtesy Reply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1800" b="0" dirty="0">
                <a:latin typeface="Arial" charset="0"/>
              </a:rPr>
              <a:t>     Mail pieces  received. Alternate Postage aka Share Mail also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1800" b="0" dirty="0">
                <a:latin typeface="Arial" charset="0"/>
              </a:rPr>
              <a:t>     included in this year’s </a:t>
            </a:r>
            <a:r>
              <a:rPr lang="en-US" altLang="en-US" sz="1800" b="0" dirty="0" smtClean="0">
                <a:latin typeface="Arial" charset="0"/>
              </a:rPr>
              <a:t>promotion</a:t>
            </a:r>
            <a:endParaRPr lang="en-US" altLang="en-US" sz="1800" b="0" dirty="0">
              <a:latin typeface="Arial" charset="0"/>
            </a:endParaRPr>
          </a:p>
          <a:p>
            <a:pPr>
              <a:lnSpc>
                <a:spcPct val="100000"/>
              </a:lnSpc>
              <a:buNone/>
            </a:pPr>
            <a:r>
              <a:rPr lang="en-US" altLang="en-US" sz="2400" dirty="0">
                <a:latin typeface="Arial" charset="0"/>
              </a:rPr>
              <a:t>Color </a:t>
            </a:r>
            <a:r>
              <a:rPr lang="en-US" altLang="en-US" sz="2400" dirty="0" err="1">
                <a:latin typeface="Arial" charset="0"/>
              </a:rPr>
              <a:t>Transpromo</a:t>
            </a:r>
            <a:r>
              <a:rPr lang="en-US" altLang="en-US" sz="2400" dirty="0">
                <a:latin typeface="Arial" charset="0"/>
              </a:rPr>
              <a:t> (First Class Mail)</a:t>
            </a:r>
          </a:p>
          <a:p>
            <a:pPr>
              <a:buNone/>
            </a:pPr>
            <a:r>
              <a:rPr lang="en-US" altLang="en-US" sz="2400" dirty="0">
                <a:latin typeface="Arial" charset="0"/>
              </a:rPr>
              <a:t>	</a:t>
            </a:r>
            <a:r>
              <a:rPr lang="en-US" altLang="en-US" sz="1800" b="0" dirty="0">
                <a:latin typeface="Arial" charset="0"/>
              </a:rPr>
              <a:t>A 2% discount provided for mail that uses variable color printing and personalized color messaging on bills and statements (New participants only need to meet the color criteria</a:t>
            </a:r>
            <a:r>
              <a:rPr lang="en-US" altLang="en-US" sz="1800" b="0" dirty="0" smtClean="0">
                <a:latin typeface="Arial" charset="0"/>
              </a:rPr>
              <a:t>)</a:t>
            </a:r>
            <a:endParaRPr lang="en-US" altLang="en-US" sz="1800" dirty="0">
              <a:latin typeface="Arial" charset="0"/>
            </a:endParaRPr>
          </a:p>
          <a:p>
            <a:pPr>
              <a:buNone/>
            </a:pPr>
            <a:r>
              <a:rPr lang="en-US" altLang="en-US" sz="2400" dirty="0">
                <a:latin typeface="Arial" charset="0"/>
              </a:rPr>
              <a:t>Tactile, Sensory &amp; Interactive </a:t>
            </a:r>
            <a:r>
              <a:rPr lang="en-US" altLang="en-US" sz="2400" dirty="0" err="1">
                <a:latin typeface="Arial" charset="0"/>
              </a:rPr>
              <a:t>Mailpiece</a:t>
            </a:r>
            <a:r>
              <a:rPr lang="en-US" altLang="en-US" sz="2400" dirty="0">
                <a:latin typeface="Arial" charset="0"/>
              </a:rPr>
              <a:t> Engagement </a:t>
            </a:r>
            <a:r>
              <a:rPr lang="en-US" altLang="en-US" sz="2400" dirty="0" smtClean="0">
                <a:latin typeface="Arial" charset="0"/>
              </a:rPr>
              <a:t>(Marketing </a:t>
            </a:r>
            <a:r>
              <a:rPr lang="en-US" altLang="en-US" sz="2400" dirty="0">
                <a:latin typeface="Arial" charset="0"/>
              </a:rPr>
              <a:t>Mail)</a:t>
            </a:r>
          </a:p>
          <a:p>
            <a:pPr>
              <a:buNone/>
            </a:pPr>
            <a:r>
              <a:rPr lang="en-US" altLang="en-US" sz="2400" dirty="0">
                <a:latin typeface="Arial" charset="0"/>
              </a:rPr>
              <a:t>	</a:t>
            </a:r>
            <a:r>
              <a:rPr lang="en-US" altLang="en-US" sz="1800" b="0" dirty="0">
                <a:latin typeface="Arial" charset="0"/>
              </a:rPr>
              <a:t>Receive a 2% discount when using specialty inks, sensory elements, textural papers, and or other dimensional interactive elements on the </a:t>
            </a:r>
            <a:r>
              <a:rPr lang="en-US" altLang="en-US" sz="1800" b="0" dirty="0" err="1" smtClean="0">
                <a:latin typeface="Arial" charset="0"/>
              </a:rPr>
              <a:t>mailpiece</a:t>
            </a:r>
            <a:endParaRPr lang="en-US" altLang="en-US" sz="1800" b="0" dirty="0">
              <a:latin typeface="Arial" charset="0"/>
            </a:endParaRPr>
          </a:p>
          <a:p>
            <a:pPr>
              <a:buFont typeface="Arial" charset="0"/>
              <a:buNone/>
            </a:pPr>
            <a:endParaRPr lang="en-US" alt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567" y="6300176"/>
            <a:ext cx="8096827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Review Program Requirements documents for complete participation instruction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267700" y="6477000"/>
            <a:ext cx="7239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FD0F5D77-1A22-4411-AE7A-4A02348D2326}" type="slidenum">
              <a:rPr lang="en-US" sz="1000" smtClean="0">
                <a:solidFill>
                  <a:srgbClr val="989A99"/>
                </a:solidFill>
              </a:rPr>
              <a:pPr/>
              <a:t>30</a:t>
            </a:fld>
            <a:endParaRPr lang="en-US" sz="1000" dirty="0" smtClean="0">
              <a:solidFill>
                <a:srgbClr val="989A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5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5"/>
          <p:cNvSpPr txBox="1">
            <a:spLocks noGrp="1" noChangeArrowheads="1"/>
          </p:cNvSpPr>
          <p:nvPr>
            <p:ph idx="1"/>
          </p:nvPr>
        </p:nvSpPr>
        <p:spPr bwMode="auto">
          <a:xfrm>
            <a:off x="312583" y="1029485"/>
            <a:ext cx="8679018" cy="575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2017 Promotions</a:t>
            </a: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  <a:buNone/>
            </a:pPr>
            <a:endParaRPr lang="en-US" altLang="en-US" sz="200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00000"/>
              </a:lnSpc>
              <a:buNone/>
            </a:pPr>
            <a:r>
              <a:rPr lang="en-US" altLang="en-US" sz="2400" dirty="0" smtClean="0">
                <a:latin typeface="Arial" charset="0"/>
              </a:rPr>
              <a:t>Emerging </a:t>
            </a:r>
            <a:r>
              <a:rPr lang="en-US" altLang="en-US" sz="2400" dirty="0">
                <a:latin typeface="Arial" charset="0"/>
              </a:rPr>
              <a:t>&amp; Advance Technology </a:t>
            </a:r>
            <a:r>
              <a:rPr lang="en-US" altLang="en-US" sz="2400" dirty="0" smtClean="0">
                <a:latin typeface="Arial" charset="0"/>
              </a:rPr>
              <a:t>(1C &amp; Marketing Mail</a:t>
            </a:r>
            <a:r>
              <a:rPr lang="en-US" altLang="en-US" sz="2400" dirty="0">
                <a:latin typeface="Arial" charset="0"/>
              </a:rPr>
              <a:t>) 	</a:t>
            </a:r>
          </a:p>
          <a:p>
            <a:pPr>
              <a:lnSpc>
                <a:spcPct val="100000"/>
              </a:lnSpc>
              <a:buNone/>
            </a:pPr>
            <a:r>
              <a:rPr lang="en-US" altLang="en-US" sz="2400" dirty="0">
                <a:latin typeface="Arial" charset="0"/>
              </a:rPr>
              <a:t>	</a:t>
            </a:r>
            <a:r>
              <a:rPr lang="en-US" altLang="en-US" sz="1800" b="0" dirty="0">
                <a:latin typeface="Arial" charset="0"/>
              </a:rPr>
              <a:t>Get a 2% discount on </a:t>
            </a:r>
            <a:r>
              <a:rPr lang="en-US" altLang="en-US" sz="1800" b="0" dirty="0" err="1">
                <a:latin typeface="Arial" charset="0"/>
              </a:rPr>
              <a:t>mailpieces</a:t>
            </a:r>
            <a:r>
              <a:rPr lang="en-US" altLang="en-US" sz="1800" b="0" dirty="0">
                <a:latin typeface="Arial" charset="0"/>
              </a:rPr>
              <a:t> that use Near Field Communication (NFC), “enhanced” Augmented Reality, Video in Print &amp; Beacon technology.  Also, new this year, Virtual Reality, Digital to Direct Mail &amp; other developing technologies may also qualify! </a:t>
            </a:r>
            <a:endParaRPr lang="en-US" altLang="en-US" sz="1800" b="0" dirty="0" smtClean="0">
              <a:latin typeface="Arial" charset="0"/>
            </a:endParaRPr>
          </a:p>
          <a:p>
            <a:pPr>
              <a:buNone/>
            </a:pPr>
            <a:r>
              <a:rPr lang="en-US" altLang="en-US" sz="2400" b="1" dirty="0" smtClean="0">
                <a:latin typeface="Arial" charset="0"/>
              </a:rPr>
              <a:t>Direct Mail Starter – NEW (Marketing Mail)</a:t>
            </a:r>
          </a:p>
          <a:p>
            <a:pPr>
              <a:buNone/>
            </a:pPr>
            <a:r>
              <a:rPr lang="en-US" altLang="en-US" sz="2000" dirty="0" smtClean="0">
                <a:latin typeface="Arial" charset="0"/>
              </a:rPr>
              <a:t>	</a:t>
            </a:r>
            <a:r>
              <a:rPr lang="en-US" altLang="en-US" sz="2000" b="0" dirty="0" smtClean="0">
                <a:latin typeface="Arial" charset="0"/>
              </a:rPr>
              <a:t>This promotion offers a 5% discount to new mailers on up to 10,000 </a:t>
            </a:r>
            <a:r>
              <a:rPr lang="en-US" altLang="en-US" sz="2000" b="0" dirty="0" err="1" smtClean="0">
                <a:latin typeface="Arial" charset="0"/>
              </a:rPr>
              <a:t>mailpieces</a:t>
            </a:r>
            <a:r>
              <a:rPr lang="en-US" altLang="en-US" sz="2000" b="0" dirty="0" smtClean="0">
                <a:latin typeface="Arial" charset="0"/>
              </a:rPr>
              <a:t> that include , at a minimum a QR Code that leads to a mobile optimized website</a:t>
            </a:r>
            <a:endParaRPr lang="en-US" altLang="en-US" sz="20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US" altLang="en-US" sz="2400" b="1" dirty="0" smtClean="0">
                <a:latin typeface="Arial" charset="0"/>
              </a:rPr>
              <a:t>Mobile Shopping (Marketing Mail)</a:t>
            </a:r>
          </a:p>
          <a:p>
            <a:pPr>
              <a:buNone/>
            </a:pPr>
            <a:r>
              <a:rPr lang="en-US" altLang="en-US" sz="2000" dirty="0" smtClean="0">
                <a:latin typeface="Arial" charset="0"/>
              </a:rPr>
              <a:t>	</a:t>
            </a:r>
            <a:r>
              <a:rPr lang="en-US" altLang="en-US" sz="2000" b="0" dirty="0" smtClean="0">
                <a:latin typeface="Arial" charset="0"/>
              </a:rPr>
              <a:t>Receive a 2% discount on </a:t>
            </a:r>
            <a:r>
              <a:rPr lang="en-US" altLang="en-US" sz="2000" b="0" dirty="0">
                <a:latin typeface="Arial" charset="0"/>
              </a:rPr>
              <a:t>Standard Mail </a:t>
            </a:r>
            <a:r>
              <a:rPr lang="en-US" altLang="en-US" sz="2000" b="0" dirty="0" err="1">
                <a:latin typeface="Arial" charset="0"/>
              </a:rPr>
              <a:t>mailpieces</a:t>
            </a:r>
            <a:r>
              <a:rPr lang="en-US" altLang="en-US" sz="2000" b="0" dirty="0">
                <a:latin typeface="Arial" charset="0"/>
              </a:rPr>
              <a:t> with a barcode or other mobile-enabled technology that leads to a mobile-optimized shopping </a:t>
            </a:r>
            <a:r>
              <a:rPr lang="en-US" altLang="en-US" sz="2000" b="0" dirty="0" smtClean="0">
                <a:latin typeface="Arial" charset="0"/>
              </a:rPr>
              <a:t>website</a:t>
            </a:r>
            <a:endParaRPr lang="en-US" altLang="en-US" sz="2000" b="0" dirty="0">
              <a:latin typeface="Arial" charset="0"/>
            </a:endParaRPr>
          </a:p>
          <a:p>
            <a:pPr>
              <a:buFont typeface="Arial" charset="0"/>
              <a:buNone/>
            </a:pPr>
            <a:endParaRPr lang="en-US" alt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173" y="6441694"/>
            <a:ext cx="8096827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Review Program Requirements documents for complete participation instruction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267700" y="6477000"/>
            <a:ext cx="7239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FD0F5D77-1A22-4411-AE7A-4A02348D2326}" type="slidenum">
              <a:rPr lang="en-US" sz="1000" smtClean="0">
                <a:solidFill>
                  <a:srgbClr val="989A99"/>
                </a:solidFill>
              </a:rPr>
              <a:pPr/>
              <a:t>31</a:t>
            </a:fld>
            <a:endParaRPr lang="en-US" sz="1000" dirty="0" smtClean="0">
              <a:solidFill>
                <a:srgbClr val="989A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8D267C1C-ACDB-43B1-B197-640D3709B3A6}" type="slidenum">
              <a:rPr lang="en-US" sz="1000" smtClean="0">
                <a:solidFill>
                  <a:srgbClr val="989A99"/>
                </a:solidFill>
              </a:rPr>
              <a:pPr/>
              <a:t>32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314925" y="1142338"/>
            <a:ext cx="86360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28767" y="1601788"/>
            <a:ext cx="886936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1000"/>
              </a:lnSpc>
              <a:spcBef>
                <a:spcPct val="10000"/>
              </a:spcBef>
            </a:pPr>
            <a:r>
              <a:rPr lang="en-US" sz="2800" b="0" dirty="0">
                <a:solidFill>
                  <a:schemeClr val="tx1"/>
                </a:solidFill>
              </a:rPr>
              <a:t>Online</a:t>
            </a:r>
            <a:endParaRPr lang="en-US" sz="2400" b="0" dirty="0">
              <a:solidFill>
                <a:schemeClr val="tx1"/>
              </a:solidFill>
            </a:endParaRPr>
          </a:p>
          <a:p>
            <a:pPr marL="571500" lvl="1" indent="-342900">
              <a:lnSpc>
                <a:spcPct val="91000"/>
              </a:lnSpc>
              <a:spcBef>
                <a:spcPct val="1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400" b="0" dirty="0">
                <a:solidFill>
                  <a:schemeClr val="tx1"/>
                </a:solidFill>
              </a:rPr>
              <a:t>Postal Explorer</a:t>
            </a:r>
            <a:r>
              <a:rPr lang="en-US" sz="1400" b="0" baseline="30000" dirty="0">
                <a:solidFill>
                  <a:schemeClr val="tx1"/>
                </a:solidFill>
                <a:cs typeface="Arial" charset="0"/>
              </a:rPr>
              <a:t>®</a:t>
            </a:r>
            <a:r>
              <a:rPr lang="en-US" sz="2400" b="0" baseline="30000" dirty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  <a:cs typeface="Arial" charset="0"/>
              </a:rPr>
              <a:t>─ pe.usps.com</a:t>
            </a:r>
            <a:endParaRPr lang="en-US" sz="2400" b="0" dirty="0">
              <a:solidFill>
                <a:schemeClr val="tx1"/>
              </a:solidFill>
            </a:endParaRPr>
          </a:p>
          <a:p>
            <a:pPr lvl="2" indent="-342900">
              <a:lnSpc>
                <a:spcPct val="91000"/>
              </a:lnSpc>
              <a:spcBef>
                <a:spcPct val="10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Current and new prices</a:t>
            </a:r>
          </a:p>
          <a:p>
            <a:pPr marL="1435100" lvl="3" indent="-342900">
              <a:lnSpc>
                <a:spcPct val="91000"/>
              </a:lnSpc>
              <a:spcBef>
                <a:spcPct val="10000"/>
              </a:spcBef>
              <a:buClr>
                <a:schemeClr val="accent2"/>
              </a:buClr>
              <a:buFont typeface="Calibri" panose="020F0502020204030204" pitchFamily="34" charset="0"/>
              <a:buChar char="−"/>
            </a:pPr>
            <a:r>
              <a:rPr lang="en-US" sz="2400" b="0" dirty="0">
                <a:solidFill>
                  <a:schemeClr val="tx1"/>
                </a:solidFill>
              </a:rPr>
              <a:t>Including downloadable price </a:t>
            </a:r>
            <a:r>
              <a:rPr lang="en-US" sz="2400" b="0" dirty="0" smtClean="0">
                <a:solidFill>
                  <a:schemeClr val="tx1"/>
                </a:solidFill>
              </a:rPr>
              <a:t>files in excel and CSV formats</a:t>
            </a:r>
            <a:endParaRPr lang="en-US" sz="2400" b="0" dirty="0">
              <a:solidFill>
                <a:schemeClr val="tx1"/>
              </a:solidFill>
            </a:endParaRPr>
          </a:p>
          <a:p>
            <a:pPr marL="863600" lvl="2" indent="-292100">
              <a:lnSpc>
                <a:spcPct val="91000"/>
              </a:lnSpc>
              <a:spcBef>
                <a:spcPct val="10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2" indent="-342900">
              <a:lnSpc>
                <a:spcPct val="91000"/>
              </a:lnSpc>
              <a:spcBef>
                <a:spcPct val="10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</a:rPr>
              <a:t>Federal </a:t>
            </a:r>
            <a:r>
              <a:rPr lang="en-US" sz="2400" b="0" i="1" dirty="0">
                <a:solidFill>
                  <a:schemeClr val="tx1"/>
                </a:solidFill>
              </a:rPr>
              <a:t>Register</a:t>
            </a:r>
            <a:r>
              <a:rPr lang="en-US" sz="2400" b="0" dirty="0">
                <a:solidFill>
                  <a:schemeClr val="tx1"/>
                </a:solidFill>
              </a:rPr>
              <a:t> notices</a:t>
            </a:r>
          </a:p>
          <a:p>
            <a:pPr lvl="2" indent="-342900">
              <a:lnSpc>
                <a:spcPct val="91000"/>
              </a:lnSpc>
              <a:spcBef>
                <a:spcPct val="10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2" indent="-342900">
              <a:lnSpc>
                <a:spcPct val="91000"/>
              </a:lnSpc>
              <a:spcBef>
                <a:spcPct val="10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</a:rPr>
              <a:t>Domestic </a:t>
            </a:r>
            <a:r>
              <a:rPr lang="en-US" sz="2400" b="0" i="1" dirty="0">
                <a:solidFill>
                  <a:schemeClr val="tx1"/>
                </a:solidFill>
              </a:rPr>
              <a:t>Mail Manual</a:t>
            </a:r>
            <a:r>
              <a:rPr lang="en-US" sz="2400" b="0" dirty="0">
                <a:solidFill>
                  <a:schemeClr val="tx1"/>
                </a:solidFill>
              </a:rPr>
              <a:t> &amp; </a:t>
            </a:r>
            <a:r>
              <a:rPr lang="en-US" sz="2400" b="0" i="1" dirty="0">
                <a:solidFill>
                  <a:schemeClr val="tx1"/>
                </a:solidFill>
              </a:rPr>
              <a:t>International Mail </a:t>
            </a:r>
            <a:r>
              <a:rPr lang="en-US" sz="2400" b="0" i="1" dirty="0" smtClean="0">
                <a:solidFill>
                  <a:schemeClr val="tx1"/>
                </a:solidFill>
              </a:rPr>
              <a:t>Manual</a:t>
            </a:r>
          </a:p>
          <a:p>
            <a:pPr marL="863600" lvl="2" indent="-292100">
              <a:lnSpc>
                <a:spcPct val="91000"/>
              </a:lnSpc>
              <a:spcBef>
                <a:spcPct val="10000"/>
              </a:spcBef>
              <a:buFont typeface="Wingdings" pitchFamily="2" charset="2"/>
              <a:buChar char="§"/>
            </a:pPr>
            <a:endParaRPr lang="en-US" sz="1000" b="0" i="1" dirty="0" smtClean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91000"/>
              </a:lnSpc>
              <a:spcBef>
                <a:spcPct val="10000"/>
              </a:spcBef>
            </a:pPr>
            <a:endParaRPr lang="en-US" sz="1050" b="0" dirty="0" smtClean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91000"/>
              </a:lnSpc>
              <a:spcBef>
                <a:spcPct val="10000"/>
              </a:spcBef>
            </a:pPr>
            <a:r>
              <a:rPr lang="en-US" sz="2800" b="0" dirty="0" smtClean="0">
                <a:solidFill>
                  <a:schemeClr val="tx1"/>
                </a:solidFill>
                <a:cs typeface="Arial" charset="0"/>
              </a:rPr>
              <a:t>DMM</a:t>
            </a:r>
            <a:r>
              <a:rPr lang="en-US" b="0" baseline="60000" dirty="0" smtClean="0">
                <a:solidFill>
                  <a:schemeClr val="tx1"/>
                </a:solidFill>
              </a:rPr>
              <a:t>®</a:t>
            </a:r>
            <a:r>
              <a:rPr lang="en-US" sz="2800" b="0" dirty="0" smtClean="0">
                <a:solidFill>
                  <a:schemeClr val="tx1"/>
                </a:solidFill>
                <a:cs typeface="Arial" charset="0"/>
              </a:rPr>
              <a:t> Advisory </a:t>
            </a:r>
            <a:r>
              <a:rPr lang="en-US" sz="2600" b="0" dirty="0" smtClean="0">
                <a:solidFill>
                  <a:schemeClr val="tx1"/>
                </a:solidFill>
                <a:cs typeface="Arial" charset="0"/>
              </a:rPr>
              <a:t>─</a:t>
            </a:r>
            <a:r>
              <a:rPr lang="en-US" sz="2800" b="0" dirty="0" smtClean="0">
                <a:solidFill>
                  <a:schemeClr val="tx1"/>
                </a:solidFill>
                <a:cs typeface="Arial" charset="0"/>
              </a:rPr>
              <a:t> posted on Postal Explorer, also special e-mail updates</a:t>
            </a:r>
            <a:endParaRPr lang="en-US" sz="2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4" descr="HMSP image05a-blank"/>
          <p:cNvPicPr>
            <a:picLocks noChangeAspect="1" noChangeArrowheads="1"/>
          </p:cNvPicPr>
          <p:nvPr/>
        </p:nvPicPr>
        <p:blipFill>
          <a:blip r:embed="rId3"/>
          <a:srcRect t="5417" b="5000"/>
          <a:stretch>
            <a:fillRect/>
          </a:stretch>
        </p:blipFill>
        <p:spPr bwMode="auto">
          <a:xfrm>
            <a:off x="0" y="1047750"/>
            <a:ext cx="9144000" cy="54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1" name="TextBox 7"/>
          <p:cNvSpPr txBox="1">
            <a:spLocks noChangeArrowheads="1"/>
          </p:cNvSpPr>
          <p:nvPr/>
        </p:nvSpPr>
        <p:spPr bwMode="auto">
          <a:xfrm>
            <a:off x="2801938" y="2809875"/>
            <a:ext cx="3524250" cy="247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2000" b="1">
              <a:cs typeface="Arial" charset="0"/>
            </a:endParaRPr>
          </a:p>
          <a:p>
            <a:pPr algn="ctr"/>
            <a:endParaRPr lang="en-US" sz="2000" b="1">
              <a:cs typeface="Arial" charset="0"/>
            </a:endParaRPr>
          </a:p>
          <a:p>
            <a:pPr algn="ctr"/>
            <a:endParaRPr lang="en-US" sz="2000" b="1">
              <a:cs typeface="Arial" charset="0"/>
            </a:endParaRPr>
          </a:p>
          <a:p>
            <a:pPr algn="ctr"/>
            <a:r>
              <a:rPr lang="en-US" sz="2800" b="1">
                <a:cs typeface="Arial" charset="0"/>
              </a:rPr>
              <a:t>Questions?</a:t>
            </a:r>
          </a:p>
          <a:p>
            <a:pPr algn="ctr"/>
            <a:endParaRPr lang="en-US" sz="2800" b="1">
              <a:cs typeface="Arial" charset="0"/>
            </a:endParaRPr>
          </a:p>
          <a:p>
            <a:pPr algn="ctr"/>
            <a:endParaRPr lang="en-US" sz="2000" b="1">
              <a:cs typeface="Arial" charset="0"/>
            </a:endParaRPr>
          </a:p>
          <a:p>
            <a:pPr algn="ctr"/>
            <a:endParaRPr lang="en-US" sz="2000" b="1">
              <a:cs typeface="Arial" charset="0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267700" y="6477000"/>
            <a:ext cx="7239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000066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rgbClr val="000066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rgbClr val="000066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rgbClr val="000066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rgbClr val="000066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pitchFamily="34" charset="0"/>
              </a:defRPr>
            </a:lvl9pPr>
          </a:lstStyle>
          <a:p>
            <a:fld id="{F0795597-3F15-485A-AA5C-3E3C18847CCD}" type="slidenum">
              <a:rPr lang="en-US" sz="1000" smtClean="0">
                <a:solidFill>
                  <a:srgbClr val="989A99"/>
                </a:solidFill>
                <a:ea typeface="ヒラギノ角ゴ Pro W3"/>
                <a:cs typeface="ヒラギノ角ゴ Pro W3"/>
              </a:rPr>
              <a:pPr/>
              <a:t>33</a:t>
            </a:fld>
            <a:endParaRPr lang="en-US" sz="1000" smtClean="0">
              <a:solidFill>
                <a:srgbClr val="989A99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6191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784EEF6A-F3A9-4ECE-AFF6-680A4DF3C0B5}" type="slidenum">
              <a:rPr lang="en-US" sz="1000" smtClean="0">
                <a:solidFill>
                  <a:srgbClr val="989A99"/>
                </a:solidFill>
              </a:rPr>
              <a:pPr/>
              <a:t>4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8691" y="6577013"/>
            <a:ext cx="15176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</a:rPr>
              <a:t>DISCUSSION DRAFT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79003"/>
              </p:ext>
            </p:extLst>
          </p:nvPr>
        </p:nvGraphicFramePr>
        <p:xfrm>
          <a:off x="442941" y="1302811"/>
          <a:ext cx="8177481" cy="408869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934548"/>
                <a:gridCol w="2242933"/>
              </a:tblGrid>
              <a:tr h="4085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Key Activity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Date</a:t>
                      </a:r>
                      <a:endParaRPr lang="en-US" sz="180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solidFill>
                      <a:schemeClr val="accent5"/>
                    </a:solidFill>
                  </a:tcPr>
                </a:tc>
              </a:tr>
              <a:tr h="440021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Share Key Concepts</a:t>
                      </a:r>
                      <a:r>
                        <a:rPr lang="en-US" sz="1800" baseline="0" dirty="0" smtClean="0">
                          <a:latin typeface="Calibri" pitchFamily="34" charset="0"/>
                          <a:cs typeface="Calibri" pitchFamily="34" charset="0"/>
                        </a:rPr>
                        <a:t> with MTAC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Jul 12 - 13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21">
                <a:tc>
                  <a:txBody>
                    <a:bodyPr/>
                    <a:lstStyle/>
                    <a:p>
                      <a:pPr lvl="0"/>
                      <a:r>
                        <a:rPr lang="en-US" altLang="en-US" b="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Share Technical Changes and Draft Postage Statements with Developers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Aug 11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21">
                <a:tc>
                  <a:txBody>
                    <a:bodyPr/>
                    <a:lstStyle/>
                    <a:p>
                      <a:pPr lvl="0"/>
                      <a:r>
                        <a:rPr lang="en-US" altLang="en-US" b="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Share Draft Mailing Standards with Industry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Aug 11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9">
                <a:tc>
                  <a:txBody>
                    <a:bodyPr/>
                    <a:lstStyle/>
                    <a:p>
                      <a:pPr lvl="0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File Market Dominant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Prices with PRC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Oct 12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338">
                <a:tc>
                  <a:txBody>
                    <a:bodyPr/>
                    <a:lstStyle/>
                    <a:p>
                      <a:pPr lvl="0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Expected PRC Approval of Market Dominant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Prices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Nov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15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03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Publish Final Prices and Standards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Dec 9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66">
                <a:tc>
                  <a:txBody>
                    <a:bodyPr/>
                    <a:lstStyle/>
                    <a:p>
                      <a:pPr lvl="0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Implementation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of New CPI Prices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Jan 22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4" marR="91454" marT="45713" marB="45713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2787" y="5663663"/>
            <a:ext cx="4730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*Note:  Move Update and Competitive filings are TBD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2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C11BC458-AD3B-4EC3-AF17-B5DA62780930}" type="slidenum">
              <a:rPr lang="en-US" sz="1000" smtClean="0">
                <a:solidFill>
                  <a:srgbClr val="989A99"/>
                </a:solidFill>
              </a:rPr>
              <a:pPr/>
              <a:t>5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41575" y="1155963"/>
            <a:ext cx="84320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Service IMb Incentives Remain in 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2364" y="2280487"/>
            <a:ext cx="8077200" cy="4041011"/>
          </a:xfrm>
        </p:spPr>
        <p:txBody>
          <a:bodyPr/>
          <a:lstStyle/>
          <a:p>
            <a:pPr marL="855663" lvl="2" indent="0" eaLnBrk="1" hangingPunct="1">
              <a:buSzPct val="90000"/>
              <a:buNone/>
            </a:pPr>
            <a:r>
              <a:rPr lang="en-US" sz="3200" dirty="0" smtClean="0"/>
              <a:t>First-Class Mail</a:t>
            </a:r>
            <a:r>
              <a:rPr lang="en-US" sz="3200" baseline="30000" dirty="0">
                <a:cs typeface="Arial" charset="0"/>
              </a:rPr>
              <a:t>	</a:t>
            </a:r>
            <a:r>
              <a:rPr lang="en-US" sz="3200" baseline="30000" dirty="0" smtClean="0">
                <a:cs typeface="Arial" charset="0"/>
              </a:rPr>
              <a:t> </a:t>
            </a:r>
            <a:r>
              <a:rPr lang="en-US" sz="3200" dirty="0" smtClean="0"/>
              <a:t>  </a:t>
            </a:r>
            <a:r>
              <a:rPr lang="en-US" sz="3200" b="0" dirty="0" smtClean="0"/>
              <a:t>	$0.003</a:t>
            </a:r>
          </a:p>
          <a:p>
            <a:pPr marL="855663" lvl="2" indent="0" eaLnBrk="1" hangingPunct="1">
              <a:buSzPct val="90000"/>
              <a:buNone/>
            </a:pPr>
            <a:endParaRPr lang="en-US" sz="1100" b="0" dirty="0" smtClean="0"/>
          </a:p>
          <a:p>
            <a:pPr marL="855663" lvl="2" indent="0" eaLnBrk="1" hangingPunct="1">
              <a:buSzPct val="90000"/>
              <a:buNone/>
            </a:pPr>
            <a:r>
              <a:rPr lang="en-US" sz="3200" dirty="0" smtClean="0"/>
              <a:t>Marketing Mail </a:t>
            </a:r>
            <a:r>
              <a:rPr lang="en-US" sz="3200" b="0" dirty="0" smtClean="0"/>
              <a:t>		$0.001</a:t>
            </a:r>
          </a:p>
          <a:p>
            <a:pPr marL="855663" lvl="2" indent="0" eaLnBrk="1" hangingPunct="1">
              <a:buSzPct val="90000"/>
              <a:buNone/>
            </a:pPr>
            <a:endParaRPr lang="en-US" sz="1100" b="0" dirty="0" smtClean="0"/>
          </a:p>
          <a:p>
            <a:pPr marL="855663" lvl="2" indent="0" eaLnBrk="1" hangingPunct="1">
              <a:buSzPct val="90000"/>
              <a:buNone/>
            </a:pPr>
            <a:r>
              <a:rPr lang="en-US" sz="3200" dirty="0" smtClean="0"/>
              <a:t>Periodicals</a:t>
            </a:r>
            <a:r>
              <a:rPr lang="en-US" sz="3200" b="0" dirty="0" smtClean="0"/>
              <a:t>			$0.001</a:t>
            </a:r>
          </a:p>
          <a:p>
            <a:pPr marL="855663" lvl="2" indent="0" eaLnBrk="1" hangingPunct="1">
              <a:buSzPct val="90000"/>
              <a:buNone/>
            </a:pPr>
            <a:endParaRPr lang="en-US" sz="1100" b="0" dirty="0" smtClean="0"/>
          </a:p>
          <a:p>
            <a:pPr marL="855663" lvl="2" indent="0" eaLnBrk="1" hangingPunct="1">
              <a:buSzPct val="90000"/>
              <a:buNone/>
            </a:pPr>
            <a:r>
              <a:rPr lang="en-US" sz="3200" dirty="0" smtClean="0"/>
              <a:t>BPM Flats		</a:t>
            </a:r>
            <a:r>
              <a:rPr lang="en-US" sz="3200" b="0" dirty="0" smtClean="0"/>
              <a:t>	$0.001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605537" y="2089364"/>
            <a:ext cx="5747379" cy="334387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49971B72-5A63-4653-BED7-1A8BA811E282}" type="slidenum">
              <a:rPr lang="en-US" sz="1000" smtClean="0">
                <a:solidFill>
                  <a:srgbClr val="989A99"/>
                </a:solidFill>
              </a:rPr>
              <a:pPr/>
              <a:t>6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12468" y="1114425"/>
            <a:ext cx="86360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First-Class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Mail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185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756616"/>
              </p:ext>
            </p:extLst>
          </p:nvPr>
        </p:nvGraphicFramePr>
        <p:xfrm>
          <a:off x="432310" y="2832100"/>
          <a:ext cx="6083300" cy="3322607"/>
        </p:xfrm>
        <a:graphic>
          <a:graphicData uri="http://schemas.openxmlformats.org/drawingml/2006/table">
            <a:tbl>
              <a:tblPr/>
              <a:tblGrid>
                <a:gridCol w="4114800"/>
                <a:gridCol w="1968500"/>
              </a:tblGrid>
              <a:tr h="3962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Product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CPI Percent Change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Single-piece Letters &amp; Cards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2.0%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Single-piece Metered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-1.1%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Flats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1.9%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Parcels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0.6%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Presort Letters &amp; Cards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-0.3%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First-Class Mail International*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(includes letters, cards, and flats)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0.0%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8" name="Rectangle 43"/>
          <p:cNvSpPr>
            <a:spLocks noChangeArrowheads="1"/>
          </p:cNvSpPr>
          <p:nvPr/>
        </p:nvSpPr>
        <p:spPr bwMode="auto">
          <a:xfrm>
            <a:off x="312468" y="1589088"/>
            <a:ext cx="8753475" cy="9255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346075" indent="-346075">
              <a:lnSpc>
                <a:spcPct val="95000"/>
              </a:lnSpc>
              <a:spcBef>
                <a:spcPct val="5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~0.8% overall increase</a:t>
            </a:r>
          </a:p>
          <a:p>
            <a:pPr marL="346075" indent="-346075">
              <a:lnSpc>
                <a:spcPct val="95000"/>
              </a:lnSpc>
              <a:spcBef>
                <a:spcPct val="5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First-Class stamp price moves to 49 cents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319" name="Picture 42" descr="flag stamps 2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771" y="2821222"/>
            <a:ext cx="2246312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5222" y="6307486"/>
            <a:ext cx="4131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* Does not include International Inbound</a:t>
            </a:r>
          </a:p>
        </p:txBody>
      </p:sp>
    </p:spTree>
    <p:extLst>
      <p:ext uri="{BB962C8B-B14F-4D97-AF65-F5344CB8AC3E}">
        <p14:creationId xmlns:p14="http://schemas.microsoft.com/office/powerpoint/2010/main" val="259749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9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BE141880-FABB-409B-A152-3FDE007A97FB}" type="slidenum">
              <a:rPr lang="en-US" sz="1000" smtClean="0">
                <a:solidFill>
                  <a:srgbClr val="989A99"/>
                </a:solidFill>
              </a:rPr>
              <a:pPr/>
              <a:t>7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5123" name="Rectangle 35"/>
          <p:cNvSpPr>
            <a:spLocks noChangeArrowheads="1"/>
          </p:cNvSpPr>
          <p:nvPr/>
        </p:nvSpPr>
        <p:spPr bwMode="auto">
          <a:xfrm>
            <a:off x="384626" y="1016000"/>
            <a:ext cx="771227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</a:t>
            </a:r>
            <a:r>
              <a:rPr lang="en-US" sz="24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First-Class </a:t>
            </a:r>
            <a:r>
              <a:rPr lang="en-US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Mail Single-Piece </a:t>
            </a:r>
            <a:r>
              <a:rPr lang="en-US" sz="24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Prices</a:t>
            </a:r>
            <a:endParaRPr lang="en-US" sz="24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19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637344"/>
              </p:ext>
            </p:extLst>
          </p:nvPr>
        </p:nvGraphicFramePr>
        <p:xfrm>
          <a:off x="482600" y="1469568"/>
          <a:ext cx="7784322" cy="4651314"/>
        </p:xfrm>
        <a:graphic>
          <a:graphicData uri="http://schemas.openxmlformats.org/drawingml/2006/table">
            <a:tbl>
              <a:tblPr/>
              <a:tblGrid>
                <a:gridCol w="3266096"/>
                <a:gridCol w="1350188"/>
                <a:gridCol w="1629277"/>
                <a:gridCol w="1538761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ヒラギノ角ゴ Pro W3" pitchFamily="1" charset="-128"/>
                        <a:cs typeface="Calibri" panose="020F0502020204030204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New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Percent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Change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Stamp Price 1 Oz.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0.47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0.49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4.3%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06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Single Piece Additional Ounce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0.21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0.0%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25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Meter Price 1 Oz.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0.465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0.46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-0.1%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3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Single-Piece Flats 1 Oz.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0.94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0.98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4.3%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15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Single-Piece Cards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0.34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0.34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0.0%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03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Retail Parcels 0-4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ozs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2.62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2.67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1.9%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6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9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7165346F-CAB3-418D-80CC-6970A2F04E1C}" type="slidenum">
              <a:rPr lang="en-US" sz="1000" smtClean="0">
                <a:solidFill>
                  <a:srgbClr val="989A99"/>
                </a:solidFill>
              </a:rPr>
              <a:pPr/>
              <a:t>8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6147" name="Rectangle 35"/>
          <p:cNvSpPr>
            <a:spLocks noChangeArrowheads="1"/>
          </p:cNvSpPr>
          <p:nvPr/>
        </p:nvSpPr>
        <p:spPr bwMode="auto">
          <a:xfrm>
            <a:off x="385115" y="1006928"/>
            <a:ext cx="835721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</a:t>
            </a:r>
            <a:r>
              <a:rPr lang="en-US" sz="24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First-Class Mail </a:t>
            </a:r>
            <a:r>
              <a:rPr lang="en-US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Bulk </a:t>
            </a:r>
            <a:r>
              <a:rPr lang="en-US" sz="24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Prices</a:t>
            </a:r>
            <a:endParaRPr lang="en-US" sz="24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09984"/>
              </p:ext>
            </p:extLst>
          </p:nvPr>
        </p:nvGraphicFramePr>
        <p:xfrm>
          <a:off x="482488" y="1482309"/>
          <a:ext cx="7785211" cy="4355176"/>
        </p:xfrm>
        <a:graphic>
          <a:graphicData uri="http://schemas.openxmlformats.org/drawingml/2006/table">
            <a:tbl>
              <a:tblPr/>
              <a:tblGrid>
                <a:gridCol w="4322122"/>
                <a:gridCol w="1025502"/>
                <a:gridCol w="991772"/>
                <a:gridCol w="1445815"/>
              </a:tblGrid>
              <a:tr h="869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ヒラギノ角ゴ Pro W3" pitchFamily="1" charset="-128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New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Price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Percent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Change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Mixed AADC Automation Letters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0.419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0.423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1.0%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AADC Automation Letters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0.399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0.403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1.0%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5-Digit Automation Letters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0.376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0.373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pitchFamily="1" charset="-128"/>
                          <a:cs typeface="Calibri" panose="020F0502020204030204" pitchFamily="34" charset="0"/>
                        </a:rPr>
                        <a:t>-0.8%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5115" y="6130488"/>
            <a:ext cx="7967337" cy="618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  <a:spcBef>
                <a:spcPct val="10000"/>
              </a:spcBef>
              <a:buClr>
                <a:schemeClr val="accent2"/>
              </a:buClr>
            </a:pP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Note: </a:t>
            </a:r>
            <a:r>
              <a:rPr lang="en-US" sz="1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AADC to 5D Discount expanded from 2.3 cents to 3.0 cents, now an 84% </a:t>
            </a:r>
            <a:r>
              <a:rPr lang="en-US" sz="1800" b="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passthrough</a:t>
            </a:r>
            <a:r>
              <a:rPr lang="en-US" sz="1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800" b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66"/>
                </a:solidFill>
                <a:latin typeface="Arial" charset="0"/>
              </a:defRPr>
            </a:lvl9pPr>
          </a:lstStyle>
          <a:p>
            <a:fld id="{FF407DBB-3095-4281-AD21-542920B2D8EE}" type="slidenum">
              <a:rPr lang="en-US" sz="1000" smtClean="0">
                <a:solidFill>
                  <a:srgbClr val="989A99"/>
                </a:solidFill>
              </a:rPr>
              <a:pPr/>
              <a:t>9</a:t>
            </a:fld>
            <a:endParaRPr lang="en-US" sz="1000" smtClean="0">
              <a:solidFill>
                <a:srgbClr val="989A99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6657" y="1114425"/>
            <a:ext cx="87503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First-Class Mail International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27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48041"/>
              </p:ext>
            </p:extLst>
          </p:nvPr>
        </p:nvGraphicFramePr>
        <p:xfrm>
          <a:off x="454000" y="2705221"/>
          <a:ext cx="7578725" cy="2249489"/>
        </p:xfrm>
        <a:graphic>
          <a:graphicData uri="http://schemas.openxmlformats.org/drawingml/2006/table">
            <a:tbl>
              <a:tblPr/>
              <a:tblGrid>
                <a:gridCol w="4530600"/>
                <a:gridCol w="3048125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Product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CPI Percent Change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Letters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0.0%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Flats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0.0%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Cards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anose="020F0502020204030204" pitchFamily="34" charset="0"/>
                        </a:rPr>
                        <a:t>0.0%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3" name="Rectangle 61"/>
          <p:cNvSpPr>
            <a:spLocks noChangeArrowheads="1"/>
          </p:cNvSpPr>
          <p:nvPr/>
        </p:nvSpPr>
        <p:spPr bwMode="auto">
          <a:xfrm>
            <a:off x="346260" y="1771251"/>
            <a:ext cx="84963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increase at this time</a:t>
            </a: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895" y="5271783"/>
            <a:ext cx="6967870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lnSpc>
                <a:spcPct val="95000"/>
              </a:lnSpc>
              <a:spcBef>
                <a:spcPct val="10000"/>
              </a:spcBef>
              <a:buClr>
                <a:schemeClr val="accent2"/>
              </a:buClr>
            </a:pPr>
            <a:r>
              <a:rPr lang="en-US" sz="1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Note: First-Class 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Mail International Global Forever Stamp </a:t>
            </a:r>
            <a:r>
              <a:rPr lang="en-US" sz="1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 $1.15</a:t>
            </a:r>
            <a:endParaRPr lang="en-US" sz="1800" b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63635</TotalTime>
  <Words>2133</Words>
  <Application>Microsoft Office PowerPoint</Application>
  <PresentationFormat>On-screen Show (4:3)</PresentationFormat>
  <Paragraphs>736</Paragraphs>
  <Slides>33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Postal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Thad Dilley</dc:creator>
  <cp:lastModifiedBy>Kennedy, Dale E - Washington, DC</cp:lastModifiedBy>
  <cp:revision>1048</cp:revision>
  <cp:lastPrinted>2016-10-17T20:34:03Z</cp:lastPrinted>
  <dcterms:created xsi:type="dcterms:W3CDTF">2005-10-12T18:13:39Z</dcterms:created>
  <dcterms:modified xsi:type="dcterms:W3CDTF">2016-10-31T14:56:15Z</dcterms:modified>
</cp:coreProperties>
</file>