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charts/chart15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616745537131073E-2"/>
          <c:y val="3.084568921778004E-2"/>
          <c:w val="0.97476650892573791"/>
          <c:h val="0.797723199528619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Digital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086501147199774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Sheet1!$B$2:$H$2</c:f>
              <c:numCache>
                <c:formatCode>_("$"* #,##0.0_);_("$"* \(#,##0.0\);_("$"* "-"??_);_(@_)</c:formatCode>
                <c:ptCount val="7"/>
                <c:pt idx="0">
                  <c:v>49.63</c:v>
                </c:pt>
                <c:pt idx="1">
                  <c:v>59.8</c:v>
                </c:pt>
                <c:pt idx="2">
                  <c:v>69.599999999999994</c:v>
                </c:pt>
                <c:pt idx="3">
                  <c:v>80.23</c:v>
                </c:pt>
                <c:pt idx="4">
                  <c:v>92.44</c:v>
                </c:pt>
                <c:pt idx="5">
                  <c:v>106.13</c:v>
                </c:pt>
                <c:pt idx="6">
                  <c:v>120.78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Sheet1!$B$3:$H$3</c:f>
              <c:numCache>
                <c:formatCode>_("$"* #,##0.0_);_("$"* \(#,##0.0\);_("$"* "-"??_);_(@_)</c:formatCode>
                <c:ptCount val="7"/>
                <c:pt idx="0">
                  <c:v>63.09</c:v>
                </c:pt>
                <c:pt idx="1">
                  <c:v>63.13</c:v>
                </c:pt>
                <c:pt idx="2">
                  <c:v>63.23</c:v>
                </c:pt>
                <c:pt idx="3">
                  <c:v>63.14</c:v>
                </c:pt>
                <c:pt idx="4">
                  <c:v>63.04</c:v>
                </c:pt>
                <c:pt idx="5">
                  <c:v>62.95</c:v>
                </c:pt>
                <c:pt idx="6">
                  <c:v>62.85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Direct mail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0000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Sheet1!$B$5:$H$5</c:f>
              <c:numCache>
                <c:formatCode>_("$"* #,##0.0_);_("$"* \(#,##0.0\);_("$"* "-"??_);_(@_)</c:formatCode>
                <c:ptCount val="7"/>
                <c:pt idx="0">
                  <c:v>20.59</c:v>
                </c:pt>
                <c:pt idx="1">
                  <c:v>20.16</c:v>
                </c:pt>
                <c:pt idx="2">
                  <c:v>19.41</c:v>
                </c:pt>
                <c:pt idx="3">
                  <c:v>18.71</c:v>
                </c:pt>
                <c:pt idx="4">
                  <c:v>17.79</c:v>
                </c:pt>
                <c:pt idx="5">
                  <c:v>16.670000000000002</c:v>
                </c:pt>
                <c:pt idx="6">
                  <c:v>15.46</c:v>
                </c:pt>
              </c:numCache>
            </c:numRef>
          </c:val>
        </c:ser>
        <c:ser>
          <c:idx val="2"/>
          <c:order val="3"/>
          <c:tx>
            <c:strRef>
              <c:f>Sheet1!$A$4</c:f>
              <c:strCache>
                <c:ptCount val="1"/>
                <c:pt idx="0">
                  <c:v>Print (newspapers/magazines)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Sheet1!$B$4:$H$4</c:f>
              <c:numCache>
                <c:formatCode>_("$"* #,##0.0_);_("$"* \(#,##0.0\);_("$"* "-"??_);_(@_)</c:formatCode>
                <c:ptCount val="7"/>
                <c:pt idx="0">
                  <c:v>26.74</c:v>
                </c:pt>
                <c:pt idx="1">
                  <c:v>23.24</c:v>
                </c:pt>
                <c:pt idx="2">
                  <c:v>20.98</c:v>
                </c:pt>
                <c:pt idx="3">
                  <c:v>18.46</c:v>
                </c:pt>
                <c:pt idx="4">
                  <c:v>15.87</c:v>
                </c:pt>
                <c:pt idx="5">
                  <c:v>13.31</c:v>
                </c:pt>
                <c:pt idx="6">
                  <c:v>10.56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Radio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Sheet1!$B$6:$H$6</c:f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Out-of-home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Sheet1!$B$7:$H$7</c:f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Sheet1!$B$8:$H$8</c:f>
              <c:numCache>
                <c:formatCode>_("$"* #,##0.0_);_("$"* \(#,##0.0\);_("$"* "-"??_);_(@_)</c:formatCode>
                <c:ptCount val="7"/>
                <c:pt idx="0">
                  <c:v>21.810000000000002</c:v>
                </c:pt>
                <c:pt idx="1">
                  <c:v>21.65</c:v>
                </c:pt>
                <c:pt idx="2">
                  <c:v>21.47</c:v>
                </c:pt>
                <c:pt idx="3">
                  <c:v>21.35</c:v>
                </c:pt>
                <c:pt idx="4">
                  <c:v>21.14</c:v>
                </c:pt>
                <c:pt idx="5">
                  <c:v>20.94</c:v>
                </c:pt>
                <c:pt idx="6">
                  <c:v>20.72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3948160"/>
        <c:axId val="93962240"/>
      </c:barChart>
      <c:catAx>
        <c:axId val="9394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962240"/>
        <c:crosses val="autoZero"/>
        <c:auto val="1"/>
        <c:lblAlgn val="ctr"/>
        <c:lblOffset val="100"/>
        <c:noMultiLvlLbl val="0"/>
      </c:catAx>
      <c:valAx>
        <c:axId val="93962240"/>
        <c:scaling>
          <c:orientation val="minMax"/>
        </c:scaling>
        <c:delete val="1"/>
        <c:axPos val="l"/>
        <c:numFmt formatCode="_(&quot;$&quot;* #,##0.0_);_(&quot;$&quot;* \(#,##0.0\);_(&quot;$&quot;* &quot;-&quot;??_);_(@_)" sourceLinked="1"/>
        <c:majorTickMark val="none"/>
        <c:minorTickMark val="none"/>
        <c:tickLblPos val="nextTo"/>
        <c:crossAx val="9394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447463671420849E-2"/>
          <c:y val="7.9034889037886094E-2"/>
          <c:w val="0.9865525363285792"/>
          <c:h val="0.62878910367759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Millenials</c:v>
                </c:pt>
              </c:strCache>
            </c:strRef>
          </c:tx>
          <c:spPr>
            <a:solidFill>
              <a:schemeClr val="accent1"/>
            </a:solidFill>
            <a:ln w="28557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 w="28557">
                <a:noFill/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 w="28557">
                <a:noFill/>
                <a:prstDash val="solid"/>
              </a:ln>
            </c:spPr>
          </c:dPt>
          <c:dLbls>
            <c:numFmt formatCode="#,##0.0" sourceLinked="0"/>
            <c:spPr>
              <a:noFill/>
              <a:ln w="25384">
                <a:noFill/>
              </a:ln>
            </c:spPr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All Mail (Pieces) </c:v>
                </c:pt>
                <c:pt idx="1">
                  <c:v>Direct Mail (Pieces)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13</c:v>
                </c:pt>
                <c:pt idx="1">
                  <c:v>5.9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Gen-X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#,##0.0" sourceLinked="0"/>
            <c:spPr>
              <a:noFill/>
              <a:ln w="25384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All Mail (Pieces) </c:v>
                </c:pt>
                <c:pt idx="1">
                  <c:v>Direct Mail (Pieces)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15.4</c:v>
                </c:pt>
                <c:pt idx="1">
                  <c:v>7.3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Boomers +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numFmt formatCode="#,##0.0" sourceLinked="0"/>
            <c:spPr>
              <a:noFill/>
              <a:ln w="25384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All Mail (Pieces) </c:v>
                </c:pt>
                <c:pt idx="1">
                  <c:v>Direct Mail (Pieces)</c:v>
                </c:pt>
              </c:strCache>
            </c:strRef>
          </c:cat>
          <c:val>
            <c:numRef>
              <c:f>Sheet1!$B$4:$C$4</c:f>
              <c:numCache>
                <c:formatCode>0.0</c:formatCode>
                <c:ptCount val="2"/>
                <c:pt idx="0">
                  <c:v>18.5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3"/>
        <c:axId val="100665600"/>
        <c:axId val="100671488"/>
      </c:barChart>
      <c:catAx>
        <c:axId val="10066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00671488"/>
        <c:crosses val="autoZero"/>
        <c:auto val="1"/>
        <c:lblAlgn val="ctr"/>
        <c:lblOffset val="100"/>
        <c:noMultiLvlLbl val="0"/>
      </c:catAx>
      <c:valAx>
        <c:axId val="100671488"/>
        <c:scaling>
          <c:orientation val="minMax"/>
          <c:max val="20"/>
          <c:min val="0"/>
        </c:scaling>
        <c:delete val="0"/>
        <c:axPos val="l"/>
        <c:numFmt formatCode="0.0" sourceLinked="1"/>
        <c:majorTickMark val="none"/>
        <c:minorTickMark val="none"/>
        <c:tickLblPos val="none"/>
        <c:spPr>
          <a:noFill/>
          <a:ln>
            <a:noFill/>
          </a:ln>
        </c:spPr>
        <c:crossAx val="100665600"/>
        <c:crosses val="autoZero"/>
        <c:crossBetween val="between"/>
        <c:majorUnit val="3"/>
        <c:minorUnit val="0.5"/>
      </c:valAx>
      <c:spPr>
        <a:noFill/>
        <a:ln w="25384">
          <a:noFill/>
        </a:ln>
      </c:spPr>
    </c:plotArea>
    <c:legend>
      <c:legendPos val="b"/>
      <c:layout>
        <c:manualLayout>
          <c:xMode val="edge"/>
          <c:yMode val="edge"/>
          <c:x val="0.20477698563068811"/>
          <c:y val="0.89800764710704362"/>
          <c:w val="0.6178422281439705"/>
          <c:h val="7.7781385769670461E-2"/>
        </c:manualLayout>
      </c:layout>
      <c:overlay val="0"/>
      <c:txPr>
        <a:bodyPr/>
        <a:lstStyle/>
        <a:p>
          <a:pPr>
            <a:defRPr sz="1400" b="1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9" b="1" i="0" u="none" strike="noStrike" baseline="0">
          <a:solidFill>
            <a:schemeClr val="bg1">
              <a:lumMod val="50000"/>
            </a:schemeClr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6631408244696E-3"/>
          <c:y val="0.1174150204936978"/>
          <c:w val="0.91288288734921708"/>
          <c:h val="0.53068199328176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Millennials</c:v>
                </c:pt>
                <c:pt idx="1">
                  <c:v>Gen X </c:v>
                </c:pt>
                <c:pt idx="2">
                  <c:v>Boomers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9.6999999999999993</c:v>
                </c:pt>
                <c:pt idx="1">
                  <c:v>7.9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1D-4204-8BA4-0620391BC1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90"/>
        <c:axId val="100722560"/>
        <c:axId val="100724096"/>
      </c:barChart>
      <c:catAx>
        <c:axId val="10072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096"/>
        <c:crosses val="autoZero"/>
        <c:auto val="1"/>
        <c:lblAlgn val="ctr"/>
        <c:lblOffset val="100"/>
        <c:noMultiLvlLbl val="0"/>
      </c:catAx>
      <c:valAx>
        <c:axId val="10072409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27377026089247"/>
          <c:y val="2.2232976803690886E-2"/>
          <c:w val="0.81458220131841319"/>
          <c:h val="0.87245938279558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Marketing Mail</c:v>
                </c:pt>
              </c:strCache>
            </c:strRef>
          </c:tx>
          <c:spPr>
            <a:solidFill>
              <a:srgbClr val="000066"/>
            </a:solidFill>
            <a:ln>
              <a:solidFill>
                <a:srgbClr val="FFFFFF"/>
              </a:solidFill>
            </a:ln>
            <a:effectLst/>
          </c:spPr>
          <c:invertIfNegative val="0"/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ACA-4DFF-B142-6B962FC8B55E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ACA-4DFF-B142-6B962FC8B5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Micro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</c:v>
                </c:pt>
                <c:pt idx="1">
                  <c:v>59</c:v>
                </c:pt>
                <c:pt idx="2">
                  <c:v>67</c:v>
                </c:pt>
                <c:pt idx="3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ACA-4DFF-B142-6B962FC8B5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Micro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ACA-4DFF-B142-6B962FC8B5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Internet / Web</c:v>
                </c:pt>
              </c:strCache>
            </c:strRef>
          </c:tx>
          <c:spPr>
            <a:solidFill>
              <a:srgbClr val="0066FF">
                <a:lumMod val="75000"/>
              </a:srgbClr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Micro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43</c:v>
                </c:pt>
                <c:pt idx="1">
                  <c:v>58</c:v>
                </c:pt>
                <c:pt idx="2">
                  <c:v>66</c:v>
                </c:pt>
                <c:pt idx="3">
                  <c:v>70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Social Media</c:v>
                </c:pt>
              </c:strCache>
            </c:strRef>
          </c:tx>
          <c:spPr>
            <a:solidFill>
              <a:srgbClr val="0066FF">
                <a:lumMod val="60000"/>
                <a:lumOff val="40000"/>
              </a:srgb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Micro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68</c:v>
                </c:pt>
                <c:pt idx="1">
                  <c:v>64</c:v>
                </c:pt>
                <c:pt idx="2">
                  <c:v>64</c:v>
                </c:pt>
                <c:pt idx="3">
                  <c:v>71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Email</c:v>
                </c:pt>
              </c:strCache>
            </c:strRef>
          </c:tx>
          <c:spPr>
            <a:solidFill>
              <a:srgbClr val="0066FF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Micro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61</c:v>
                </c:pt>
                <c:pt idx="1">
                  <c:v>61</c:v>
                </c:pt>
                <c:pt idx="2">
                  <c:v>74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00855168"/>
        <c:axId val="100869248"/>
      </c:barChart>
      <c:catAx>
        <c:axId val="100855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869248"/>
        <c:crosses val="autoZero"/>
        <c:auto val="1"/>
        <c:lblAlgn val="ctr"/>
        <c:lblOffset val="100"/>
        <c:noMultiLvlLbl val="0"/>
      </c:catAx>
      <c:valAx>
        <c:axId val="100869248"/>
        <c:scaling>
          <c:orientation val="minMax"/>
          <c:max val="100"/>
          <c:min val="0"/>
        </c:scaling>
        <c:delete val="1"/>
        <c:axPos val="l"/>
        <c:numFmt formatCode="0\%" sourceLinked="0"/>
        <c:majorTickMark val="none"/>
        <c:minorTickMark val="none"/>
        <c:tickLblPos val="nextTo"/>
        <c:crossAx val="100855168"/>
        <c:crossesAt val="1"/>
        <c:crossBetween val="between"/>
        <c:majorUnit val="100"/>
      </c:valAx>
      <c:spPr>
        <a:ln>
          <a:noFill/>
        </a:ln>
      </c:spPr>
    </c:plotArea>
    <c:legend>
      <c:legendPos val="l"/>
      <c:legendEntry>
        <c:idx val="1"/>
        <c:delete val="1"/>
      </c:legendEntry>
      <c:layout/>
      <c:overlay val="0"/>
      <c:txPr>
        <a:bodyPr/>
        <a:lstStyle/>
        <a:p>
          <a:pPr>
            <a:defRPr sz="110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726527587350352E-2"/>
          <c:y val="2.2232976803690886E-2"/>
          <c:w val="0.95459337354368401"/>
          <c:h val="0.8724593827955873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0000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ACA-4DFF-B142-6B962FC8B55E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ACA-4DFF-B142-6B962FC8B55E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ACA-4DFF-B142-6B962FC8B5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Sheet1!$B$2:$B$8</c:f>
              <c:numCache>
                <c:formatCode>General</c:formatCode>
                <c:ptCount val="7"/>
                <c:pt idx="0">
                  <c:v>55</c:v>
                </c:pt>
                <c:pt idx="1">
                  <c:v>59</c:v>
                </c:pt>
                <c:pt idx="2">
                  <c:v>59</c:v>
                </c:pt>
                <c:pt idx="3">
                  <c:v>77</c:v>
                </c:pt>
                <c:pt idx="4">
                  <c:v>54</c:v>
                </c:pt>
                <c:pt idx="5">
                  <c:v>40</c:v>
                </c:pt>
                <c:pt idx="6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ACA-4DFF-B142-6B962FC8B55E}"/>
            </c:ext>
          </c:extLst>
        </c:ser>
        <c:ser>
          <c:idx val="1"/>
          <c:order val="1"/>
          <c:spPr>
            <a:solidFill>
              <a:srgbClr val="0000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Sheet1!$C$2:$C$8</c:f>
              <c:numCache>
                <c:formatCode>General</c:formatCode>
                <c:ptCount val="7"/>
                <c:pt idx="0">
                  <c:v>45</c:v>
                </c:pt>
                <c:pt idx="1">
                  <c:v>41</c:v>
                </c:pt>
                <c:pt idx="2">
                  <c:v>41</c:v>
                </c:pt>
                <c:pt idx="3">
                  <c:v>23</c:v>
                </c:pt>
                <c:pt idx="4">
                  <c:v>46</c:v>
                </c:pt>
                <c:pt idx="5">
                  <c:v>60</c:v>
                </c:pt>
                <c:pt idx="6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ACA-4DFF-B142-6B962FC8B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00943360"/>
        <c:axId val="100944896"/>
      </c:barChart>
      <c:catAx>
        <c:axId val="100943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944896"/>
        <c:crosses val="autoZero"/>
        <c:auto val="1"/>
        <c:lblAlgn val="ctr"/>
        <c:lblOffset val="100"/>
        <c:noMultiLvlLbl val="0"/>
      </c:catAx>
      <c:valAx>
        <c:axId val="100944896"/>
        <c:scaling>
          <c:orientation val="minMax"/>
          <c:max val="100"/>
          <c:min val="0"/>
        </c:scaling>
        <c:delete val="1"/>
        <c:axPos val="l"/>
        <c:numFmt formatCode="0\%" sourceLinked="0"/>
        <c:majorTickMark val="none"/>
        <c:minorTickMark val="none"/>
        <c:tickLblPos val="nextTo"/>
        <c:crossAx val="100943360"/>
        <c:crossesAt val="1"/>
        <c:crossBetween val="between"/>
        <c:majorUnit val="1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000"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804957440538795E-2"/>
          <c:y val="4.8817307345523482E-2"/>
          <c:w val="0.94700146646427741"/>
          <c:h val="0.908745240823875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Not at all Satisfied (Bottom 2 Box</c:v>
                </c:pt>
              </c:strCache>
            </c:strRef>
          </c:tx>
          <c:spPr>
            <a:solidFill>
              <a:schemeClr val="accent5"/>
            </a:solidFill>
            <a:ln w="28575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Sheet1!$B$2:$D$2</c:f>
              <c:numCache>
                <c:formatCode>0</c:formatCode>
                <c:ptCount val="3"/>
                <c:pt idx="0">
                  <c:v>11</c:v>
                </c:pt>
                <c:pt idx="1">
                  <c:v>13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1F-4AD9-8026-E9B7D7F126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0066FF">
                <a:lumMod val="60000"/>
                <a:lumOff val="40000"/>
              </a:srgbClr>
            </a:solidFill>
            <a:ln w="28575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C1F-4AD9-8026-E9B7D7F12616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Sheet1!$B$3:$D$3</c:f>
              <c:numCache>
                <c:formatCode>0</c:formatCode>
                <c:ptCount val="3"/>
                <c:pt idx="0">
                  <c:v>61</c:v>
                </c:pt>
                <c:pt idx="1">
                  <c:v>53</c:v>
                </c:pt>
                <c:pt idx="2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1F-4AD9-8026-E9B7D7F1261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Extremely Satisfied (Top 2 box)</c:v>
                </c:pt>
              </c:strCache>
            </c:strRef>
          </c:tx>
          <c:spPr>
            <a:solidFill>
              <a:srgbClr val="000066"/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Sheet1!$B$4:$D$4</c:f>
              <c:numCache>
                <c:formatCode>0</c:formatCode>
                <c:ptCount val="3"/>
                <c:pt idx="0">
                  <c:v>28</c:v>
                </c:pt>
                <c:pt idx="1">
                  <c:v>34</c:v>
                </c:pt>
                <c:pt idx="2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C1F-4AD9-8026-E9B7D7F12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00228096"/>
        <c:axId val="100246272"/>
      </c:barChart>
      <c:catAx>
        <c:axId val="100228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246272"/>
        <c:crosses val="autoZero"/>
        <c:auto val="1"/>
        <c:lblAlgn val="ctr"/>
        <c:lblOffset val="100"/>
        <c:noMultiLvlLbl val="0"/>
      </c:catAx>
      <c:valAx>
        <c:axId val="100246272"/>
        <c:scaling>
          <c:orientation val="minMax"/>
          <c:max val="100"/>
          <c:min val="0"/>
        </c:scaling>
        <c:delete val="1"/>
        <c:axPos val="l"/>
        <c:numFmt formatCode="0\%" sourceLinked="0"/>
        <c:majorTickMark val="none"/>
        <c:minorTickMark val="none"/>
        <c:tickLblPos val="nextTo"/>
        <c:crossAx val="100228096"/>
        <c:crosses val="autoZero"/>
        <c:crossBetween val="between"/>
        <c:majorUnit val="100"/>
        <c:minorUnit val="0.5"/>
      </c:valAx>
      <c:spPr>
        <a:noFill/>
        <a:ln w="253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chemeClr val="bg1">
              <a:lumMod val="50000"/>
            </a:schemeClr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804957440538795E-2"/>
          <c:y val="4.8817307345523482E-2"/>
          <c:w val="0.94700146646427741"/>
          <c:h val="0.908745240823875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Not at all Satisfied (Bottom 2 Box</c:v>
                </c:pt>
              </c:strCache>
            </c:strRef>
          </c:tx>
          <c:spPr>
            <a:solidFill>
              <a:schemeClr val="accent5"/>
            </a:solidFill>
            <a:ln w="28575">
              <a:noFill/>
              <a:prstDash val="solid"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Sheet1!$B$2:$E$2</c:f>
              <c:numCache>
                <c:formatCode>0</c:formatCode>
                <c:ptCount val="4"/>
                <c:pt idx="0">
                  <c:v>19</c:v>
                </c:pt>
                <c:pt idx="1">
                  <c:v>14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EE-4181-B99D-192EE880158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0066FF">
                <a:lumMod val="60000"/>
                <a:lumOff val="40000"/>
              </a:srgbClr>
            </a:solidFill>
            <a:ln w="28575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CEE-4181-B99D-192EE880158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Sheet1!$B$3:$E$3</c:f>
              <c:numCache>
                <c:formatCode>0</c:formatCode>
                <c:ptCount val="4"/>
                <c:pt idx="0">
                  <c:v>53</c:v>
                </c:pt>
                <c:pt idx="1">
                  <c:v>54</c:v>
                </c:pt>
                <c:pt idx="2">
                  <c:v>55</c:v>
                </c:pt>
                <c:pt idx="3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EE-4181-B99D-192EE880158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Extremely Satisfied (Top 2 box)</c:v>
                </c:pt>
              </c:strCache>
            </c:strRef>
          </c:tx>
          <c:spPr>
            <a:solidFill>
              <a:srgbClr val="000066"/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Sheet1!$B$4:$E$4</c:f>
              <c:numCache>
                <c:formatCode>0</c:formatCode>
                <c:ptCount val="4"/>
                <c:pt idx="0">
                  <c:v>28</c:v>
                </c:pt>
                <c:pt idx="1">
                  <c:v>32</c:v>
                </c:pt>
                <c:pt idx="2">
                  <c:v>33</c:v>
                </c:pt>
                <c:pt idx="3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EE-4181-B99D-192EE8801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00989184"/>
        <c:axId val="101019648"/>
      </c:barChart>
      <c:catAx>
        <c:axId val="100989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1019648"/>
        <c:crosses val="autoZero"/>
        <c:auto val="1"/>
        <c:lblAlgn val="ctr"/>
        <c:lblOffset val="100"/>
        <c:noMultiLvlLbl val="0"/>
      </c:catAx>
      <c:valAx>
        <c:axId val="101019648"/>
        <c:scaling>
          <c:orientation val="minMax"/>
          <c:max val="100"/>
          <c:min val="0"/>
        </c:scaling>
        <c:delete val="1"/>
        <c:axPos val="l"/>
        <c:numFmt formatCode="0\%" sourceLinked="0"/>
        <c:majorTickMark val="none"/>
        <c:minorTickMark val="none"/>
        <c:tickLblPos val="nextTo"/>
        <c:crossAx val="100989184"/>
        <c:crosses val="autoZero"/>
        <c:crossBetween val="between"/>
        <c:majorUnit val="100"/>
        <c:minorUnit val="0.5"/>
      </c:valAx>
      <c:spPr>
        <a:noFill/>
        <a:ln w="253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chemeClr val="bg1">
              <a:lumMod val="50000"/>
            </a:schemeClr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0.37</c:v>
                </c:pt>
                <c:pt idx="1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0.39</c:v>
                </c:pt>
                <c:pt idx="1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0.21</c:v>
                </c:pt>
                <c:pt idx="1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0.05</c:v>
                </c:pt>
                <c:pt idx="1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0.12</c:v>
                </c:pt>
                <c:pt idx="1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</c:v>
                </c:pt>
                <c:pt idx="1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2ACFF-BFAF-4A80-AC71-8D30366A00E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4E47C-EC10-4E5C-8D0E-0F163C9D1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9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E0C9A-D878-4AD4-9937-2CFA0C77688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91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3AE86-FAFE-480C-9202-E5169AC69A34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2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1123950"/>
            <a:ext cx="4044950" cy="3035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Total US</a:t>
            </a:r>
            <a:r>
              <a:rPr lang="en-US" baseline="0" dirty="0" smtClean="0"/>
              <a:t> media advertising spend for 2015 was $187 billion, with digital spending accounting for almost 24% of the total. Of the almost $60 Billion being spent on digital advertising, Search and Display are by far the highest formats with the biggest spending. 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This year (2016) Digital advertising spend is projected to overtake TV as the single largest marketing channel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amount of dollars being spent on search and display ads are what fueled the rise of tech giants, such as Facebook and Google, who generates 90% of revenue from advertising dollars.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62C79-BE28-4185-BB3C-669632F1A7C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3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3AE86-FAFE-480C-9202-E5169AC69A34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23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3AE86-FAFE-480C-9202-E5169AC69A34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51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1123950"/>
            <a:ext cx="4044950" cy="3035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E0BCA-37AB-4170-9238-25281A36A45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09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1123950"/>
            <a:ext cx="4044950" cy="3035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69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1123950"/>
            <a:ext cx="4044950" cy="3035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65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1123950"/>
            <a:ext cx="4044950" cy="3035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62C79-BE28-4185-BB3C-669632F1A7C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60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1123950"/>
            <a:ext cx="4044950" cy="3035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62C79-BE28-4185-BB3C-669632F1A7C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6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476C3-D8B2-403A-935E-9E72FA8386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1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2EB2B-8343-46DF-B749-C11F472D76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1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811213"/>
            <a:ext cx="2155825" cy="4903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811213"/>
            <a:ext cx="6319838" cy="4903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1D6AF-3529-4E18-8EDB-E7BCB161A2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863306"/>
            <a:ext cx="8412480" cy="757255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C65A0B3-20A9-4DB3-91AA-6DCA00659B7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65760" y="373658"/>
            <a:ext cx="8345487" cy="391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4996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9180B-4848-4F3E-8E2C-1228212223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9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0FD8D-FB11-4515-96BD-24853ED723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2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163" y="1952625"/>
            <a:ext cx="4233862" cy="376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952625"/>
            <a:ext cx="4233863" cy="376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2836F-0B05-4F97-848A-4CA5E9DDC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5C399-8242-4ADC-A313-56E4DF78B1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4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F666A-83BD-489D-AEBF-F0C5BCCCDC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01212-C27C-4249-B6BF-2141EC81B6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0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F356-9F51-4DFE-90E6-ACB82EDB58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7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0241B-DBF9-4F0B-8653-DCFF7A75A4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4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5" y="811213"/>
            <a:ext cx="86090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163" y="1952625"/>
            <a:ext cx="862012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39025" y="6330950"/>
            <a:ext cx="100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225" y="6296025"/>
            <a:ext cx="69802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buFontTx/>
              <a:buNone/>
              <a:defRPr sz="16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39150" y="6318250"/>
            <a:ext cx="457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0E51A40-C915-486B-BB71-C6EEDFFB983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8331200" y="6311900"/>
            <a:ext cx="20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95043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over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■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Ø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■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■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■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■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■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■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■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6306" y="2499359"/>
            <a:ext cx="5831387" cy="444569"/>
          </a:xfrm>
        </p:spPr>
        <p:txBody>
          <a:bodyPr/>
          <a:lstStyle/>
          <a:p>
            <a:pPr algn="ctr"/>
            <a:r>
              <a:rPr lang="en-US" sz="4000" dirty="0" smtClean="0"/>
              <a:t>Mail Engagement Trends 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445342" y="3981141"/>
            <a:ext cx="6390968" cy="137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8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457200"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914400"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1371600"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1828800"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 b="1" dirty="0" smtClean="0">
                <a:solidFill>
                  <a:srgbClr val="000000"/>
                </a:solidFill>
              </a:rPr>
              <a:t>Dan Barrett</a:t>
            </a:r>
          </a:p>
          <a:p>
            <a:pPr algn="ctr"/>
            <a:r>
              <a:rPr lang="en-US" b="1" i="1" dirty="0" smtClean="0">
                <a:solidFill>
                  <a:srgbClr val="000000"/>
                </a:solidFill>
              </a:rPr>
              <a:t>Director, Customer &amp; Market Insights</a:t>
            </a:r>
          </a:p>
          <a:p>
            <a:pPr algn="ctr"/>
            <a:r>
              <a:rPr lang="en-US" b="1" i="1" dirty="0" smtClean="0">
                <a:solidFill>
                  <a:srgbClr val="000000"/>
                </a:solidFill>
              </a:rPr>
              <a:t>November 1,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476C3-D8B2-403A-935E-9E72FA8386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4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gray">
          <a:xfrm>
            <a:off x="2953512" y="325473"/>
            <a:ext cx="60899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/>
            <a:r>
              <a:rPr lang="en-US" dirty="0" smtClean="0">
                <a:solidFill>
                  <a:srgbClr val="FFFFFF"/>
                </a:solidFill>
              </a:rPr>
              <a:t>Holistic CX 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949" y="6414802"/>
            <a:ext cx="3540475" cy="443198"/>
          </a:xfrm>
          <a:prstGeom prst="rect">
            <a:avLst/>
          </a:prstGeom>
        </p:spPr>
        <p:txBody>
          <a:bodyPr wrap="square" lIns="0" tIns="0" rIns="0" bIns="73152">
            <a:spAutoFit/>
          </a:bodyPr>
          <a:lstStyle/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Forbes / Tech, 2013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Harvard Business Review, 2014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Forrester Research –The US Customer Experience Index, 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368" y="865177"/>
            <a:ext cx="8412480" cy="757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800" b="1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cs typeface="Arial" charset="0"/>
              </a:rPr>
              <a:t>Improving </a:t>
            </a:r>
            <a:r>
              <a:rPr lang="en-US" dirty="0" smtClean="0">
                <a:cs typeface="Arial" charset="0"/>
              </a:rPr>
              <a:t>the customer </a:t>
            </a:r>
            <a:r>
              <a:rPr lang="en-US" dirty="0">
                <a:cs typeface="Arial" charset="0"/>
              </a:rPr>
              <a:t>experience translates directly into revenue growth and enhanced profitability.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56238"/>
              </p:ext>
            </p:extLst>
          </p:nvPr>
        </p:nvGraphicFramePr>
        <p:xfrm>
          <a:off x="299584" y="2352665"/>
          <a:ext cx="8232921" cy="2551814"/>
        </p:xfrm>
        <a:graphic>
          <a:graphicData uri="http://schemas.openxmlformats.org/drawingml/2006/table">
            <a:tbl>
              <a:tblPr firstRow="1" bandRow="1"/>
              <a:tblGrid>
                <a:gridCol w="2744307"/>
                <a:gridCol w="2744307"/>
                <a:gridCol w="2744307"/>
              </a:tblGrid>
              <a:tr h="456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…spend more</a:t>
                      </a:r>
                    </a:p>
                  </a:txBody>
                  <a:tcPr marL="58150" marR="58150" marT="36344" marB="36344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…cost less to serve</a:t>
                      </a:r>
                      <a:endParaRPr lang="en-US" sz="1600" b="1" i="1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50" marR="58150" marT="36344" marB="363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…are less likely</a:t>
                      </a:r>
                      <a:r>
                        <a:rPr lang="en-US" altLang="ja-JP" sz="1600" b="1" i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to leave</a:t>
                      </a:r>
                      <a:endParaRPr lang="en-US" sz="1600" b="1" i="1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50" marR="58150" marT="36344" marB="363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94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3800" b="1" dirty="0" smtClean="0">
                          <a:solidFill>
                            <a:srgbClr val="002060"/>
                          </a:solidFill>
                          <a:cs typeface="Arial" pitchFamily="34" charset="0"/>
                        </a:rPr>
                        <a:t>2.5x</a:t>
                      </a:r>
                      <a:endParaRPr lang="en-US" sz="1400" b="1" dirty="0" smtClean="0">
                        <a:solidFill>
                          <a:srgbClr val="002060"/>
                        </a:solidFill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more revenue compared to least satisfied customers.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1</a:t>
                      </a:r>
                    </a:p>
                  </a:txBody>
                  <a:tcPr marL="145375" marR="58150" marT="72687" marB="363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3800" b="1" dirty="0" smtClean="0">
                          <a:solidFill>
                            <a:schemeClr val="accent1"/>
                          </a:solidFill>
                          <a:cs typeface="Arial" pitchFamily="34" charset="0"/>
                        </a:rPr>
                        <a:t>33%</a:t>
                      </a:r>
                      <a:endParaRPr lang="en-US" sz="1400" b="1" dirty="0" smtClean="0">
                        <a:solidFill>
                          <a:schemeClr val="accent1"/>
                        </a:solidFill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lower cost-to-serve driven by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 improved customer experience.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1</a:t>
                      </a:r>
                    </a:p>
                  </a:txBody>
                  <a:tcPr marL="145375" marR="58150" marT="72687" marB="36344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2900" b="1" dirty="0" smtClean="0">
                          <a:solidFill>
                            <a:srgbClr val="0000FF"/>
                          </a:solidFill>
                          <a:cs typeface="Arial" pitchFamily="34" charset="0"/>
                        </a:rPr>
                        <a:t>up</a:t>
                      </a:r>
                      <a:r>
                        <a:rPr lang="en-US" sz="2900" b="1" baseline="0" dirty="0" smtClean="0">
                          <a:solidFill>
                            <a:srgbClr val="0000FF"/>
                          </a:solidFill>
                          <a:cs typeface="Arial" pitchFamily="34" charset="0"/>
                        </a:rPr>
                        <a:t> </a:t>
                      </a:r>
                      <a:r>
                        <a:rPr lang="en-US" sz="2900" b="1" dirty="0" smtClean="0">
                          <a:solidFill>
                            <a:srgbClr val="0000FF"/>
                          </a:solidFill>
                          <a:cs typeface="Arial" pitchFamily="34" charset="0"/>
                        </a:rPr>
                        <a:t>to </a:t>
                      </a:r>
                      <a:r>
                        <a:rPr lang="en-US" sz="3800" b="1" dirty="0" smtClean="0">
                          <a:solidFill>
                            <a:srgbClr val="0000FF"/>
                          </a:solidFill>
                          <a:cs typeface="Arial" pitchFamily="34" charset="0"/>
                        </a:rPr>
                        <a:t>76%</a:t>
                      </a:r>
                      <a:endParaRPr lang="en-US" sz="1400" b="1" dirty="0" smtClean="0">
                        <a:solidFill>
                          <a:srgbClr val="0000FF"/>
                        </a:solidFill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of variation in customer loyalty can be explained by customer experience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.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2</a:t>
                      </a:r>
                    </a:p>
                  </a:txBody>
                  <a:tcPr marL="145375" marR="58150" marT="72687" marB="36344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82233" y="5426988"/>
            <a:ext cx="7606562" cy="64008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vert="horz" wrap="square" lIns="88900" tIns="88900" rIns="88900" bIns="88900" rtlCol="0" anchor="ctr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214B7C"/>
                </a:solidFill>
                <a:cs typeface="Arial" charset="0"/>
              </a:rPr>
              <a:t>Leaders in CX can realize five to six times more annual revenue growth than competitors rated poorly on CX.</a:t>
            </a:r>
            <a:r>
              <a:rPr lang="en-US" sz="1400" b="1" baseline="30000" dirty="0" smtClean="0">
                <a:solidFill>
                  <a:srgbClr val="214B7C"/>
                </a:solidFill>
                <a:cs typeface="Arial" charset="0"/>
              </a:rPr>
              <a:t>3</a:t>
            </a:r>
            <a:endParaRPr lang="en-US" sz="1400" b="1" baseline="30000" dirty="0">
              <a:solidFill>
                <a:srgbClr val="214B7C"/>
              </a:solidFill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368" y="1725691"/>
            <a:ext cx="4930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>
                    <a:lumMod val="75000"/>
                    <a:lumOff val="25000"/>
                  </a:srgbClr>
                </a:solidFill>
                <a:cs typeface="Arial" charset="0"/>
              </a:rPr>
              <a:t>The most satisfied customers…</a:t>
            </a:r>
            <a:endParaRPr lang="en-US" sz="1600" b="1" dirty="0">
              <a:solidFill>
                <a:srgbClr val="000000">
                  <a:lumMod val="75000"/>
                  <a:lumOff val="25000"/>
                </a:srgbClr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9180B-4848-4F3E-8E2C-1228212223C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39150" y="6318249"/>
            <a:ext cx="457200" cy="26193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fld id="{D47EB18C-F9FD-4A86-86C5-A84C8131EB20}" type="slidenum">
              <a:rPr lang="en-US">
                <a:solidFill>
                  <a:srgbClr val="000000"/>
                </a:solidFill>
              </a:rPr>
              <a:pPr algn="r"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8687" y="2509568"/>
            <a:ext cx="7066626" cy="20005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2060"/>
                </a:solidFill>
                <a:cs typeface="Arial" charset="0"/>
              </a:rPr>
              <a:t>“It’s our job every day to make every important aspect of the customer experience a little bit better.”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2060"/>
                </a:solidFill>
                <a:cs typeface="Arial" charset="0"/>
              </a:rPr>
              <a:t>- Jeff Bezos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2060"/>
                </a:solidFill>
                <a:cs typeface="Arial" charset="0"/>
              </a:rPr>
              <a:t>Founder &amp; CEO of Amazon</a:t>
            </a:r>
            <a:endParaRPr lang="en-US" sz="2000" b="1" i="1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8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61190191"/>
              </p:ext>
            </p:extLst>
          </p:nvPr>
        </p:nvGraphicFramePr>
        <p:xfrm>
          <a:off x="370169" y="2284671"/>
          <a:ext cx="8304440" cy="3787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368" y="1718983"/>
            <a:ext cx="71407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200" b="1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cs typeface="Arial" charset="0"/>
              </a:rPr>
              <a:t>US Total Advertising Spend (2014 – 2020</a:t>
            </a:r>
            <a:r>
              <a:rPr lang="en-US" sz="1400" dirty="0" smtClean="0">
                <a:cs typeface="Arial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cs typeface="Arial" charset="0"/>
              </a:rPr>
              <a:t>$Billions</a:t>
            </a:r>
            <a:endParaRPr lang="en-US" b="0" dirty="0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77368" y="865177"/>
            <a:ext cx="8412480" cy="757255"/>
          </a:xfrm>
        </p:spPr>
        <p:txBody>
          <a:bodyPr/>
          <a:lstStyle/>
          <a:p>
            <a:r>
              <a:rPr lang="en-US" dirty="0"/>
              <a:t>Digital advertising </a:t>
            </a:r>
            <a:r>
              <a:rPr lang="en-US" dirty="0" smtClean="0"/>
              <a:t>delivers clear benefits to marketers, and represents an increasing portion of the media mix.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C65A0B3-20A9-4DB3-91AA-6DCA00659B7E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53512" y="325473"/>
            <a:ext cx="6089904" cy="369332"/>
          </a:xfrm>
        </p:spPr>
        <p:txBody>
          <a:bodyPr/>
          <a:lstStyle/>
          <a:p>
            <a:pPr algn="r"/>
            <a:r>
              <a:rPr lang="en-US" sz="2400" b="0" dirty="0" smtClean="0">
                <a:solidFill>
                  <a:schemeClr val="bg1"/>
                </a:solidFill>
              </a:rPr>
              <a:t>Rise of Digital</a:t>
            </a:r>
            <a:endParaRPr lang="en-US" sz="2400" b="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38366" y="2400086"/>
            <a:ext cx="2001203" cy="0"/>
          </a:xfrm>
          <a:prstGeom prst="line">
            <a:avLst/>
          </a:prstGeom>
          <a:solidFill>
            <a:schemeClr val="accent2"/>
          </a:solidFill>
          <a:ln w="12700" cap="sq" cmpd="sng" algn="ctr">
            <a:solidFill>
              <a:srgbClr val="AFAFA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1311795" y="2284671"/>
            <a:ext cx="654346" cy="28809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>
                    <a:lumMod val="75000"/>
                    <a:lumOff val="25000"/>
                  </a:srgbClr>
                </a:solidFill>
                <a:cs typeface="Arial" charset="0"/>
              </a:rPr>
              <a:t>Actual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901098" y="2400086"/>
            <a:ext cx="5491571" cy="0"/>
          </a:xfrm>
          <a:prstGeom prst="line">
            <a:avLst/>
          </a:prstGeom>
          <a:solidFill>
            <a:schemeClr val="accent2"/>
          </a:solidFill>
          <a:ln w="12700" cap="sq" cmpd="sng" algn="ctr">
            <a:solidFill>
              <a:srgbClr val="AFAFA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5204297" y="2284671"/>
            <a:ext cx="885179" cy="28809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>
                    <a:lumMod val="75000"/>
                    <a:lumOff val="25000"/>
                  </a:srgbClr>
                </a:solidFill>
                <a:cs typeface="Arial" charset="0"/>
              </a:rPr>
              <a:t>Projected</a:t>
            </a:r>
          </a:p>
        </p:txBody>
      </p:sp>
      <p:sp>
        <p:nvSpPr>
          <p:cNvPr id="15" name="McK 5. Source"/>
          <p:cNvSpPr>
            <a:spLocks noChangeArrowheads="1"/>
          </p:cNvSpPr>
          <p:nvPr/>
        </p:nvSpPr>
        <p:spPr bwMode="gray">
          <a:xfrm>
            <a:off x="42949" y="6661023"/>
            <a:ext cx="3934247" cy="19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73152" rtlCol="0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Source: Emarketer.com, “US Total Media Ad Spending, by Media, 2014-2020,” 2016. </a:t>
            </a:r>
          </a:p>
        </p:txBody>
      </p:sp>
    </p:spTree>
    <p:extLst>
      <p:ext uri="{BB962C8B-B14F-4D97-AF65-F5344CB8AC3E}">
        <p14:creationId xmlns:p14="http://schemas.microsoft.com/office/powerpoint/2010/main" val="403395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39150" y="6318250"/>
            <a:ext cx="457200" cy="261938"/>
          </a:xfrm>
        </p:spPr>
        <p:txBody>
          <a:bodyPr/>
          <a:lstStyle/>
          <a:p>
            <a:pPr algn="r"/>
            <a:fld id="{D47EB18C-F9FD-4A86-86C5-A84C8131EB20}" type="slidenum">
              <a:rPr lang="en-US" smtClean="0">
                <a:solidFill>
                  <a:srgbClr val="000000"/>
                </a:solidFill>
              </a:rPr>
              <a:pPr algn="r"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gray">
          <a:xfrm>
            <a:off x="2953512" y="325473"/>
            <a:ext cx="60899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/>
            <a:r>
              <a:rPr lang="en-US" dirty="0" smtClean="0">
                <a:solidFill>
                  <a:srgbClr val="FFFFFF"/>
                </a:solidFill>
              </a:rPr>
              <a:t>Rise of Digital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948" y="6168581"/>
            <a:ext cx="4502419" cy="689420"/>
          </a:xfrm>
          <a:prstGeom prst="rect">
            <a:avLst/>
          </a:prstGeom>
        </p:spPr>
        <p:txBody>
          <a:bodyPr wrap="square" lIns="0" tIns="0" rIns="0" bIns="73152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Sources: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Read Path, “The Hidden Metrics of Email Deliverability”, 2016 Benchmark.com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800" b="1" dirty="0" err="1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Infolinks</a:t>
            </a: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, “The Banner Blindness,” 2013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800" b="1" dirty="0" err="1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Arstechnica</a:t>
            </a: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, “In the name of free speech, </a:t>
            </a:r>
            <a:r>
              <a:rPr lang="en-US" sz="800" b="1" dirty="0" err="1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Adblock</a:t>
            </a: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 serves up ads, just for a day,” 2016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Distil Networks, Digital Publisher’s Guide to Measuring &amp; Mitigating Non-Human Traffic,” 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368" y="874321"/>
            <a:ext cx="8412480" cy="757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800" b="1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cs typeface="Arial" charset="0"/>
              </a:rPr>
              <a:t>However, as Digital matures as a marketing channel, challenges with digital advertising are becoming more apparent to marketers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03478"/>
              </p:ext>
            </p:extLst>
          </p:nvPr>
        </p:nvGraphicFramePr>
        <p:xfrm>
          <a:off x="356615" y="2643045"/>
          <a:ext cx="8359216" cy="2551814"/>
        </p:xfrm>
        <a:graphic>
          <a:graphicData uri="http://schemas.openxmlformats.org/drawingml/2006/table">
            <a:tbl>
              <a:tblPr firstRow="1" bandRow="1"/>
              <a:tblGrid>
                <a:gridCol w="2089804"/>
                <a:gridCol w="2089804"/>
                <a:gridCol w="2089804"/>
                <a:gridCol w="2089804"/>
              </a:tblGrid>
              <a:tr h="456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Low Response Rates</a:t>
                      </a:r>
                    </a:p>
                  </a:txBody>
                  <a:tcPr marL="58150" marR="58150" marT="36344" marB="36344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Oversaturation</a:t>
                      </a:r>
                      <a:endParaRPr lang="en-US" sz="1400" b="1" i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50" marR="58150" marT="36344" marB="36344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Ad Blocking</a:t>
                      </a:r>
                    </a:p>
                  </a:txBody>
                  <a:tcPr marL="58150" marR="58150" marT="36344" marB="36344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Non-Human Traffic</a:t>
                      </a:r>
                    </a:p>
                  </a:txBody>
                  <a:tcPr marL="58150" marR="58150" marT="36344" marB="36344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94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3800" b="1" dirty="0" smtClean="0">
                          <a:solidFill>
                            <a:srgbClr val="002060"/>
                          </a:solidFill>
                          <a:cs typeface="Arial" pitchFamily="34" charset="0"/>
                        </a:rPr>
                        <a:t>1.7%</a:t>
                      </a:r>
                      <a:endParaRPr lang="en-US" sz="1400" b="1" dirty="0" smtClean="0">
                        <a:solidFill>
                          <a:srgbClr val="002060"/>
                        </a:solidFill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of email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 ads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are responded to.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1</a:t>
                      </a:r>
                    </a:p>
                  </a:txBody>
                  <a:tcPr marL="145375" marR="58150" marT="72687" marB="36344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cs typeface="Arial" pitchFamily="34" charset="0"/>
                        </a:rPr>
                        <a:t>2,400</a:t>
                      </a:r>
                      <a:endParaRPr lang="en-US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email and web ads seen per month by the typical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 internet user.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1,2</a:t>
                      </a:r>
                    </a:p>
                  </a:txBody>
                  <a:tcPr marL="145375" marR="58150" marT="72687" marB="36344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3800" b="1" dirty="0" smtClean="0">
                          <a:solidFill>
                            <a:srgbClr val="7030A0"/>
                          </a:solidFill>
                          <a:cs typeface="Arial" pitchFamily="34" charset="0"/>
                        </a:rPr>
                        <a:t>26-28%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of online ads are blocked in the U.S.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 3</a:t>
                      </a:r>
                    </a:p>
                  </a:txBody>
                  <a:tcPr marL="145375" marR="58150" marT="72687" marB="36344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3800" b="1" dirty="0" smtClean="0">
                          <a:solidFill>
                            <a:srgbClr val="0000FF"/>
                          </a:solidFill>
                          <a:cs typeface="Arial" pitchFamily="34" charset="0"/>
                        </a:rPr>
                        <a:t>$1 in $3</a:t>
                      </a:r>
                    </a:p>
                    <a:p>
                      <a:pPr algn="l">
                        <a:spcBef>
                          <a:spcPts val="400"/>
                        </a:spcBef>
                        <a:buSzPct val="25000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spent on online advertising is lost to non-human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 traffic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.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4</a:t>
                      </a:r>
                    </a:p>
                  </a:txBody>
                  <a:tcPr marL="145375" marR="58150" marT="72687" marB="36344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368" y="1718983"/>
            <a:ext cx="5360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Common Challenges with Digital Advertising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7368" y="865177"/>
            <a:ext cx="8412480" cy="757255"/>
          </a:xfrm>
        </p:spPr>
        <p:txBody>
          <a:bodyPr/>
          <a:lstStyle/>
          <a:p>
            <a:r>
              <a:rPr lang="en-US" dirty="0" smtClean="0"/>
              <a:t>Mail </a:t>
            </a:r>
            <a:r>
              <a:rPr lang="en-US" dirty="0"/>
              <a:t>engagement has improved since 2012, with </a:t>
            </a:r>
            <a:r>
              <a:rPr lang="en-US" dirty="0" smtClean="0"/>
              <a:t>more </a:t>
            </a:r>
            <a:r>
              <a:rPr lang="en-US" dirty="0"/>
              <a:t>households </a:t>
            </a:r>
            <a:r>
              <a:rPr lang="en-US" dirty="0" smtClean="0"/>
              <a:t>categorized in segments showing favorable attitudes toward </a:t>
            </a:r>
            <a:r>
              <a:rPr lang="en-US" dirty="0"/>
              <a:t>mail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2953512" y="325473"/>
            <a:ext cx="6089904" cy="369332"/>
          </a:xfrm>
        </p:spPr>
        <p:txBody>
          <a:bodyPr/>
          <a:lstStyle/>
          <a:p>
            <a:pPr algn="r"/>
            <a:r>
              <a:rPr lang="en-US" sz="2400" b="0" dirty="0" smtClean="0">
                <a:solidFill>
                  <a:schemeClr val="bg1"/>
                </a:solidFill>
              </a:rPr>
              <a:t>Mail Engagement – Overall 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8439150" y="6318250"/>
            <a:ext cx="457200" cy="261938"/>
          </a:xfrm>
        </p:spPr>
        <p:txBody>
          <a:bodyPr/>
          <a:lstStyle/>
          <a:p>
            <a:fld id="{5582A480-E846-41EC-A368-1E464D80F066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6477" y="1693215"/>
            <a:ext cx="1028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% in 2012 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750619" y="1693215"/>
            <a:ext cx="102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% in 2016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472887" y="1989152"/>
            <a:ext cx="2330488" cy="1027364"/>
            <a:chOff x="5162432" y="1939406"/>
            <a:chExt cx="2330488" cy="1027364"/>
          </a:xfrm>
        </p:grpSpPr>
        <p:grpSp>
          <p:nvGrpSpPr>
            <p:cNvPr id="10" name="Group 9"/>
            <p:cNvGrpSpPr/>
            <p:nvPr/>
          </p:nvGrpSpPr>
          <p:grpSpPr>
            <a:xfrm>
              <a:off x="5162432" y="1939406"/>
              <a:ext cx="1183305" cy="1027364"/>
              <a:chOff x="5162432" y="1988174"/>
              <a:chExt cx="1183305" cy="1027364"/>
            </a:xfrm>
          </p:grpSpPr>
          <p:graphicFrame>
            <p:nvGraphicFramePr>
              <p:cNvPr id="63" name="Chart 62"/>
              <p:cNvGraphicFramePr/>
              <p:nvPr>
                <p:extLst>
                  <p:ext uri="{D42A27DB-BD31-4B8C-83A1-F6EECF244321}">
                    <p14:modId xmlns:p14="http://schemas.microsoft.com/office/powerpoint/2010/main" val="1867813462"/>
                  </p:ext>
                </p:extLst>
              </p:nvPr>
            </p:nvGraphicFramePr>
            <p:xfrm>
              <a:off x="5162432" y="1988174"/>
              <a:ext cx="1183305" cy="10273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71" name="Textfeld 310"/>
              <p:cNvSpPr txBox="1"/>
              <p:nvPr/>
            </p:nvSpPr>
            <p:spPr bwMode="gray">
              <a:xfrm>
                <a:off x="5476281" y="2329905"/>
                <a:ext cx="548640" cy="367880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de-DE" sz="1400" b="1" dirty="0" smtClean="0">
                    <a:solidFill>
                      <a:srgbClr val="000000"/>
                    </a:solidFill>
                    <a:cs typeface="Arial" charset="0"/>
                  </a:rPr>
                  <a:t>37%</a:t>
                </a:r>
                <a:endParaRPr lang="de-DE" sz="14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309615" y="1939406"/>
              <a:ext cx="1183305" cy="1027364"/>
              <a:chOff x="6309615" y="1939406"/>
              <a:chExt cx="1183305" cy="1027364"/>
            </a:xfrm>
          </p:grpSpPr>
          <p:graphicFrame>
            <p:nvGraphicFramePr>
              <p:cNvPr id="95" name="Chart 94"/>
              <p:cNvGraphicFramePr/>
              <p:nvPr>
                <p:extLst>
                  <p:ext uri="{D42A27DB-BD31-4B8C-83A1-F6EECF244321}">
                    <p14:modId xmlns:p14="http://schemas.microsoft.com/office/powerpoint/2010/main" val="1340848758"/>
                  </p:ext>
                </p:extLst>
              </p:nvPr>
            </p:nvGraphicFramePr>
            <p:xfrm>
              <a:off x="6309615" y="1939406"/>
              <a:ext cx="1183305" cy="10273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99" name="Textfeld 310"/>
              <p:cNvSpPr txBox="1"/>
              <p:nvPr/>
            </p:nvSpPr>
            <p:spPr bwMode="gray">
              <a:xfrm>
                <a:off x="6626947" y="2281137"/>
                <a:ext cx="548640" cy="367880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de-DE" sz="1400" b="1" dirty="0" smtClean="0">
                    <a:solidFill>
                      <a:srgbClr val="000000"/>
                    </a:solidFill>
                    <a:cs typeface="Arial" charset="0"/>
                  </a:rPr>
                  <a:t>39%</a:t>
                </a:r>
                <a:endParaRPr lang="de-DE" sz="14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500319" y="5142229"/>
            <a:ext cx="2303056" cy="1027364"/>
            <a:chOff x="5189864" y="4827692"/>
            <a:chExt cx="2303056" cy="1027364"/>
          </a:xfrm>
        </p:grpSpPr>
        <p:grpSp>
          <p:nvGrpSpPr>
            <p:cNvPr id="17" name="Group 16"/>
            <p:cNvGrpSpPr/>
            <p:nvPr/>
          </p:nvGrpSpPr>
          <p:grpSpPr>
            <a:xfrm>
              <a:off x="5189864" y="4827692"/>
              <a:ext cx="1183305" cy="1027364"/>
              <a:chOff x="5189864" y="4876460"/>
              <a:chExt cx="1183305" cy="1027364"/>
            </a:xfrm>
          </p:grpSpPr>
          <p:graphicFrame>
            <p:nvGraphicFramePr>
              <p:cNvPr id="70" name="Chart 69"/>
              <p:cNvGraphicFramePr/>
              <p:nvPr>
                <p:extLst>
                  <p:ext uri="{D42A27DB-BD31-4B8C-83A1-F6EECF244321}">
                    <p14:modId xmlns:p14="http://schemas.microsoft.com/office/powerpoint/2010/main" val="3349886017"/>
                  </p:ext>
                </p:extLst>
              </p:nvPr>
            </p:nvGraphicFramePr>
            <p:xfrm>
              <a:off x="5189864" y="4876460"/>
              <a:ext cx="1183305" cy="10273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73" name="Textfeld 310"/>
              <p:cNvSpPr txBox="1"/>
              <p:nvPr/>
            </p:nvSpPr>
            <p:spPr bwMode="gray">
              <a:xfrm>
                <a:off x="5476281" y="5214648"/>
                <a:ext cx="548640" cy="367880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de-DE" sz="1400" b="1" dirty="0" smtClean="0">
                    <a:solidFill>
                      <a:srgbClr val="000000"/>
                    </a:solidFill>
                    <a:cs typeface="Arial" charset="0"/>
                  </a:rPr>
                  <a:t>21%</a:t>
                </a:r>
                <a:endParaRPr lang="de-DE" sz="14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309615" y="4827692"/>
              <a:ext cx="1183305" cy="1027364"/>
              <a:chOff x="6309615" y="4827692"/>
              <a:chExt cx="1183305" cy="1027364"/>
            </a:xfrm>
          </p:grpSpPr>
          <p:graphicFrame>
            <p:nvGraphicFramePr>
              <p:cNvPr id="98" name="Chart 97"/>
              <p:cNvGraphicFramePr/>
              <p:nvPr>
                <p:extLst>
                  <p:ext uri="{D42A27DB-BD31-4B8C-83A1-F6EECF244321}">
                    <p14:modId xmlns:p14="http://schemas.microsoft.com/office/powerpoint/2010/main" val="2977761813"/>
                  </p:ext>
                </p:extLst>
              </p:nvPr>
            </p:nvGraphicFramePr>
            <p:xfrm>
              <a:off x="6309615" y="4827692"/>
              <a:ext cx="1183305" cy="10273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101" name="Textfeld 310"/>
              <p:cNvSpPr txBox="1"/>
              <p:nvPr/>
            </p:nvSpPr>
            <p:spPr bwMode="gray">
              <a:xfrm>
                <a:off x="6626947" y="5165880"/>
                <a:ext cx="548640" cy="367880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de-DE" sz="1400" b="1" dirty="0">
                    <a:solidFill>
                      <a:srgbClr val="000000"/>
                    </a:solidFill>
                    <a:cs typeface="Arial" charset="0"/>
                  </a:rPr>
                  <a:t>5</a:t>
                </a:r>
                <a:r>
                  <a:rPr lang="de-DE" sz="1400" b="1" dirty="0" smtClean="0">
                    <a:solidFill>
                      <a:srgbClr val="000000"/>
                    </a:solidFill>
                    <a:cs typeface="Arial" charset="0"/>
                  </a:rPr>
                  <a:t>%</a:t>
                </a:r>
                <a:endParaRPr lang="de-DE" sz="14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5500319" y="4091204"/>
            <a:ext cx="2303056" cy="1027364"/>
            <a:chOff x="5189864" y="3884578"/>
            <a:chExt cx="2303056" cy="1027364"/>
          </a:xfrm>
        </p:grpSpPr>
        <p:grpSp>
          <p:nvGrpSpPr>
            <p:cNvPr id="14" name="Group 13"/>
            <p:cNvGrpSpPr/>
            <p:nvPr/>
          </p:nvGrpSpPr>
          <p:grpSpPr>
            <a:xfrm>
              <a:off x="5189864" y="3884578"/>
              <a:ext cx="1183305" cy="1027364"/>
              <a:chOff x="5189864" y="3933346"/>
              <a:chExt cx="1183305" cy="1027364"/>
            </a:xfrm>
          </p:grpSpPr>
          <p:graphicFrame>
            <p:nvGraphicFramePr>
              <p:cNvPr id="68" name="Chart 67"/>
              <p:cNvGraphicFramePr/>
              <p:nvPr>
                <p:extLst/>
              </p:nvPr>
            </p:nvGraphicFramePr>
            <p:xfrm>
              <a:off x="5189864" y="3933346"/>
              <a:ext cx="1183305" cy="10273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86" name="Textfeld 310"/>
              <p:cNvSpPr txBox="1"/>
              <p:nvPr/>
            </p:nvSpPr>
            <p:spPr bwMode="gray">
              <a:xfrm>
                <a:off x="5476281" y="4273890"/>
                <a:ext cx="548640" cy="367880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de-DE" sz="1400" b="1" dirty="0" smtClean="0">
                    <a:solidFill>
                      <a:srgbClr val="000000"/>
                    </a:solidFill>
                    <a:cs typeface="Arial" charset="0"/>
                  </a:rPr>
                  <a:t>12%</a:t>
                </a:r>
                <a:endParaRPr lang="de-DE" sz="14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309615" y="3884578"/>
              <a:ext cx="1183305" cy="1027364"/>
              <a:chOff x="6309615" y="3884578"/>
              <a:chExt cx="1183305" cy="1027364"/>
            </a:xfrm>
          </p:grpSpPr>
          <p:graphicFrame>
            <p:nvGraphicFramePr>
              <p:cNvPr id="97" name="Chart 96"/>
              <p:cNvGraphicFramePr/>
              <p:nvPr>
                <p:extLst/>
              </p:nvPr>
            </p:nvGraphicFramePr>
            <p:xfrm>
              <a:off x="6309615" y="3884578"/>
              <a:ext cx="1183305" cy="10273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sp>
            <p:nvSpPr>
              <p:cNvPr id="102" name="Textfeld 310"/>
              <p:cNvSpPr txBox="1"/>
              <p:nvPr/>
            </p:nvSpPr>
            <p:spPr bwMode="gray">
              <a:xfrm>
                <a:off x="6626947" y="4225122"/>
                <a:ext cx="548640" cy="367880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de-DE" sz="1400" b="1" dirty="0" smtClean="0">
                    <a:solidFill>
                      <a:srgbClr val="000000"/>
                    </a:solidFill>
                    <a:cs typeface="Arial" charset="0"/>
                  </a:rPr>
                  <a:t>2%</a:t>
                </a:r>
                <a:endParaRPr lang="de-DE" sz="14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5500319" y="3040178"/>
            <a:ext cx="2303056" cy="1027364"/>
            <a:chOff x="5189864" y="2926462"/>
            <a:chExt cx="2303056" cy="1027364"/>
          </a:xfrm>
        </p:grpSpPr>
        <p:grpSp>
          <p:nvGrpSpPr>
            <p:cNvPr id="13" name="Group 12"/>
            <p:cNvGrpSpPr/>
            <p:nvPr/>
          </p:nvGrpSpPr>
          <p:grpSpPr>
            <a:xfrm>
              <a:off x="5189864" y="2926462"/>
              <a:ext cx="1183305" cy="1027364"/>
              <a:chOff x="5189864" y="2965823"/>
              <a:chExt cx="1183305" cy="1027364"/>
            </a:xfrm>
          </p:grpSpPr>
          <p:graphicFrame>
            <p:nvGraphicFramePr>
              <p:cNvPr id="64" name="Chart 63"/>
              <p:cNvGraphicFramePr/>
              <p:nvPr>
                <p:extLst>
                  <p:ext uri="{D42A27DB-BD31-4B8C-83A1-F6EECF244321}">
                    <p14:modId xmlns:p14="http://schemas.microsoft.com/office/powerpoint/2010/main" val="1950006583"/>
                  </p:ext>
                </p:extLst>
              </p:nvPr>
            </p:nvGraphicFramePr>
            <p:xfrm>
              <a:off x="5189864" y="2965823"/>
              <a:ext cx="1183305" cy="10273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sp>
            <p:nvSpPr>
              <p:cNvPr id="72" name="Textfeld 310"/>
              <p:cNvSpPr txBox="1"/>
              <p:nvPr/>
            </p:nvSpPr>
            <p:spPr bwMode="gray">
              <a:xfrm>
                <a:off x="5476281" y="3299441"/>
                <a:ext cx="548640" cy="367880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de-DE" sz="1400" b="1" dirty="0" smtClean="0">
                    <a:solidFill>
                      <a:srgbClr val="000000"/>
                    </a:solidFill>
                    <a:cs typeface="Arial" charset="0"/>
                  </a:rPr>
                  <a:t>30%</a:t>
                </a:r>
                <a:endParaRPr lang="de-DE" sz="14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309615" y="2926462"/>
              <a:ext cx="1183305" cy="1027364"/>
              <a:chOff x="6309615" y="2926462"/>
              <a:chExt cx="1183305" cy="1027364"/>
            </a:xfrm>
          </p:grpSpPr>
          <p:sp>
            <p:nvSpPr>
              <p:cNvPr id="100" name="Textfeld 310"/>
              <p:cNvSpPr txBox="1"/>
              <p:nvPr/>
            </p:nvSpPr>
            <p:spPr bwMode="gray">
              <a:xfrm>
                <a:off x="6626947" y="3250673"/>
                <a:ext cx="548640" cy="367880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de-DE" sz="1400" b="1" dirty="0" smtClean="0">
                    <a:solidFill>
                      <a:srgbClr val="000000"/>
                    </a:solidFill>
                    <a:cs typeface="Arial" charset="0"/>
                  </a:rPr>
                  <a:t>53%</a:t>
                </a:r>
                <a:endParaRPr lang="de-DE" sz="14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graphicFrame>
            <p:nvGraphicFramePr>
              <p:cNvPr id="125" name="Chart 124"/>
              <p:cNvGraphicFramePr/>
              <p:nvPr>
                <p:extLst>
                  <p:ext uri="{D42A27DB-BD31-4B8C-83A1-F6EECF244321}">
                    <p14:modId xmlns:p14="http://schemas.microsoft.com/office/powerpoint/2010/main" val="3876370485"/>
                  </p:ext>
                </p:extLst>
              </p:nvPr>
            </p:nvGraphicFramePr>
            <p:xfrm>
              <a:off x="6309615" y="2926462"/>
              <a:ext cx="1183305" cy="10273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</p:grp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1295"/>
              </p:ext>
            </p:extLst>
          </p:nvPr>
        </p:nvGraphicFramePr>
        <p:xfrm>
          <a:off x="7678184" y="2009473"/>
          <a:ext cx="1068126" cy="41493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68126"/>
              </a:tblGrid>
              <a:tr h="10373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+2%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10373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+23%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10373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-10%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10373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-16%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6" name="TextBox 125"/>
          <p:cNvSpPr txBox="1"/>
          <p:nvPr/>
        </p:nvSpPr>
        <p:spPr>
          <a:xfrm>
            <a:off x="7678184" y="1693215"/>
            <a:ext cx="1161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% Change 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06089" y="1693215"/>
            <a:ext cx="1949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Mail Moment Group 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6945" y="3278830"/>
            <a:ext cx="1040670" cy="670777"/>
            <a:chOff x="571499" y="2995930"/>
            <a:chExt cx="1040670" cy="670777"/>
          </a:xfrm>
        </p:grpSpPr>
        <p:sp>
          <p:nvSpPr>
            <p:cNvPr id="117" name="TextBox 116"/>
            <p:cNvSpPr txBox="1"/>
            <p:nvPr/>
          </p:nvSpPr>
          <p:spPr>
            <a:xfrm>
              <a:off x="571499" y="3358930"/>
              <a:ext cx="1040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FF"/>
                  </a:solidFill>
                  <a:cs typeface="Arial" charset="0"/>
                </a:rPr>
                <a:t>Scanners</a:t>
              </a:r>
              <a:r>
                <a:rPr lang="en-US" sz="1400" b="1" dirty="0" smtClean="0">
                  <a:solidFill>
                    <a:srgbClr val="AABCDF">
                      <a:lumMod val="75000"/>
                    </a:srgbClr>
                  </a:solidFill>
                  <a:cs typeface="Arial" charset="0"/>
                </a:rPr>
                <a:t> </a:t>
              </a:r>
              <a:endParaRPr lang="en-US" sz="1400" b="1" dirty="0">
                <a:solidFill>
                  <a:srgbClr val="AABCDF">
                    <a:lumMod val="75000"/>
                  </a:srgbClr>
                </a:solidFill>
                <a:cs typeface="Arial" charset="0"/>
              </a:endParaRPr>
            </a:p>
          </p:txBody>
        </p:sp>
        <p:sp>
          <p:nvSpPr>
            <p:cNvPr id="128" name="Freeform 59"/>
            <p:cNvSpPr>
              <a:spLocks noEditPoints="1"/>
            </p:cNvSpPr>
            <p:nvPr/>
          </p:nvSpPr>
          <p:spPr bwMode="auto">
            <a:xfrm>
              <a:off x="842002" y="2995930"/>
              <a:ext cx="499665" cy="287553"/>
            </a:xfrm>
            <a:custGeom>
              <a:avLst/>
              <a:gdLst>
                <a:gd name="T0" fmla="*/ 523 w 588"/>
                <a:gd name="T1" fmla="*/ 134 h 317"/>
                <a:gd name="T2" fmla="*/ 371 w 588"/>
                <a:gd name="T3" fmla="*/ 4 h 317"/>
                <a:gd name="T4" fmla="*/ 354 w 588"/>
                <a:gd name="T5" fmla="*/ 5 h 317"/>
                <a:gd name="T6" fmla="*/ 356 w 588"/>
                <a:gd name="T7" fmla="*/ 21 h 317"/>
                <a:gd name="T8" fmla="*/ 488 w 588"/>
                <a:gd name="T9" fmla="*/ 134 h 317"/>
                <a:gd name="T10" fmla="*/ 379 w 588"/>
                <a:gd name="T11" fmla="*/ 134 h 317"/>
                <a:gd name="T12" fmla="*/ 311 w 588"/>
                <a:gd name="T13" fmla="*/ 202 h 317"/>
                <a:gd name="T14" fmla="*/ 311 w 588"/>
                <a:gd name="T15" fmla="*/ 203 h 317"/>
                <a:gd name="T16" fmla="*/ 277 w 588"/>
                <a:gd name="T17" fmla="*/ 203 h 317"/>
                <a:gd name="T18" fmla="*/ 277 w 588"/>
                <a:gd name="T19" fmla="*/ 202 h 317"/>
                <a:gd name="T20" fmla="*/ 209 w 588"/>
                <a:gd name="T21" fmla="*/ 134 h 317"/>
                <a:gd name="T22" fmla="*/ 99 w 588"/>
                <a:gd name="T23" fmla="*/ 134 h 317"/>
                <a:gd name="T24" fmla="*/ 231 w 588"/>
                <a:gd name="T25" fmla="*/ 21 h 317"/>
                <a:gd name="T26" fmla="*/ 233 w 588"/>
                <a:gd name="T27" fmla="*/ 5 h 317"/>
                <a:gd name="T28" fmla="*/ 216 w 588"/>
                <a:gd name="T29" fmla="*/ 4 h 317"/>
                <a:gd name="T30" fmla="*/ 64 w 588"/>
                <a:gd name="T31" fmla="*/ 134 h 317"/>
                <a:gd name="T32" fmla="*/ 1 w 588"/>
                <a:gd name="T33" fmla="*/ 189 h 317"/>
                <a:gd name="T34" fmla="*/ 0 w 588"/>
                <a:gd name="T35" fmla="*/ 197 h 317"/>
                <a:gd name="T36" fmla="*/ 0 w 588"/>
                <a:gd name="T37" fmla="*/ 202 h 317"/>
                <a:gd name="T38" fmla="*/ 0 w 588"/>
                <a:gd name="T39" fmla="*/ 249 h 317"/>
                <a:gd name="T40" fmla="*/ 68 w 588"/>
                <a:gd name="T41" fmla="*/ 317 h 317"/>
                <a:gd name="T42" fmla="*/ 209 w 588"/>
                <a:gd name="T43" fmla="*/ 317 h 317"/>
                <a:gd name="T44" fmla="*/ 277 w 588"/>
                <a:gd name="T45" fmla="*/ 249 h 317"/>
                <a:gd name="T46" fmla="*/ 277 w 588"/>
                <a:gd name="T47" fmla="*/ 249 h 317"/>
                <a:gd name="T48" fmla="*/ 311 w 588"/>
                <a:gd name="T49" fmla="*/ 249 h 317"/>
                <a:gd name="T50" fmla="*/ 311 w 588"/>
                <a:gd name="T51" fmla="*/ 249 h 317"/>
                <a:gd name="T52" fmla="*/ 379 w 588"/>
                <a:gd name="T53" fmla="*/ 317 h 317"/>
                <a:gd name="T54" fmla="*/ 520 w 588"/>
                <a:gd name="T55" fmla="*/ 317 h 317"/>
                <a:gd name="T56" fmla="*/ 588 w 588"/>
                <a:gd name="T57" fmla="*/ 249 h 317"/>
                <a:gd name="T58" fmla="*/ 588 w 588"/>
                <a:gd name="T59" fmla="*/ 202 h 317"/>
                <a:gd name="T60" fmla="*/ 523 w 588"/>
                <a:gd name="T61" fmla="*/ 134 h 317"/>
                <a:gd name="T62" fmla="*/ 254 w 588"/>
                <a:gd name="T63" fmla="*/ 249 h 317"/>
                <a:gd name="T64" fmla="*/ 209 w 588"/>
                <a:gd name="T65" fmla="*/ 294 h 317"/>
                <a:gd name="T66" fmla="*/ 68 w 588"/>
                <a:gd name="T67" fmla="*/ 294 h 317"/>
                <a:gd name="T68" fmla="*/ 23 w 588"/>
                <a:gd name="T69" fmla="*/ 249 h 317"/>
                <a:gd name="T70" fmla="*/ 23 w 588"/>
                <a:gd name="T71" fmla="*/ 202 h 317"/>
                <a:gd name="T72" fmla="*/ 23 w 588"/>
                <a:gd name="T73" fmla="*/ 199 h 317"/>
                <a:gd name="T74" fmla="*/ 29 w 588"/>
                <a:gd name="T75" fmla="*/ 179 h 317"/>
                <a:gd name="T76" fmla="*/ 51 w 588"/>
                <a:gd name="T77" fmla="*/ 160 h 317"/>
                <a:gd name="T78" fmla="*/ 68 w 588"/>
                <a:gd name="T79" fmla="*/ 157 h 317"/>
                <a:gd name="T80" fmla="*/ 72 w 588"/>
                <a:gd name="T81" fmla="*/ 157 h 317"/>
                <a:gd name="T82" fmla="*/ 209 w 588"/>
                <a:gd name="T83" fmla="*/ 157 h 317"/>
                <a:gd name="T84" fmla="*/ 254 w 588"/>
                <a:gd name="T85" fmla="*/ 202 h 317"/>
                <a:gd name="T86" fmla="*/ 254 w 588"/>
                <a:gd name="T87" fmla="*/ 214 h 317"/>
                <a:gd name="T88" fmla="*/ 254 w 588"/>
                <a:gd name="T89" fmla="*/ 237 h 317"/>
                <a:gd name="T90" fmla="*/ 254 w 588"/>
                <a:gd name="T91" fmla="*/ 249 h 317"/>
                <a:gd name="T92" fmla="*/ 565 w 588"/>
                <a:gd name="T93" fmla="*/ 249 h 317"/>
                <a:gd name="T94" fmla="*/ 520 w 588"/>
                <a:gd name="T95" fmla="*/ 294 h 317"/>
                <a:gd name="T96" fmla="*/ 379 w 588"/>
                <a:gd name="T97" fmla="*/ 294 h 317"/>
                <a:gd name="T98" fmla="*/ 333 w 588"/>
                <a:gd name="T99" fmla="*/ 249 h 317"/>
                <a:gd name="T100" fmla="*/ 333 w 588"/>
                <a:gd name="T101" fmla="*/ 237 h 317"/>
                <a:gd name="T102" fmla="*/ 333 w 588"/>
                <a:gd name="T103" fmla="*/ 214 h 317"/>
                <a:gd name="T104" fmla="*/ 333 w 588"/>
                <a:gd name="T105" fmla="*/ 202 h 317"/>
                <a:gd name="T106" fmla="*/ 379 w 588"/>
                <a:gd name="T107" fmla="*/ 157 h 317"/>
                <a:gd name="T108" fmla="*/ 515 w 588"/>
                <a:gd name="T109" fmla="*/ 157 h 317"/>
                <a:gd name="T110" fmla="*/ 520 w 588"/>
                <a:gd name="T111" fmla="*/ 157 h 317"/>
                <a:gd name="T112" fmla="*/ 536 w 588"/>
                <a:gd name="T113" fmla="*/ 160 h 317"/>
                <a:gd name="T114" fmla="*/ 559 w 588"/>
                <a:gd name="T115" fmla="*/ 180 h 317"/>
                <a:gd name="T116" fmla="*/ 565 w 588"/>
                <a:gd name="T117" fmla="*/ 200 h 317"/>
                <a:gd name="T118" fmla="*/ 565 w 588"/>
                <a:gd name="T119" fmla="*/ 202 h 317"/>
                <a:gd name="T120" fmla="*/ 565 w 588"/>
                <a:gd name="T121" fmla="*/ 249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8" h="317">
                  <a:moveTo>
                    <a:pt x="523" y="134"/>
                  </a:moveTo>
                  <a:cubicBezTo>
                    <a:pt x="371" y="4"/>
                    <a:pt x="371" y="4"/>
                    <a:pt x="371" y="4"/>
                  </a:cubicBezTo>
                  <a:cubicBezTo>
                    <a:pt x="366" y="0"/>
                    <a:pt x="358" y="0"/>
                    <a:pt x="354" y="5"/>
                  </a:cubicBezTo>
                  <a:cubicBezTo>
                    <a:pt x="350" y="10"/>
                    <a:pt x="351" y="17"/>
                    <a:pt x="356" y="21"/>
                  </a:cubicBezTo>
                  <a:cubicBezTo>
                    <a:pt x="488" y="134"/>
                    <a:pt x="488" y="134"/>
                    <a:pt x="488" y="134"/>
                  </a:cubicBezTo>
                  <a:cubicBezTo>
                    <a:pt x="379" y="134"/>
                    <a:pt x="379" y="134"/>
                    <a:pt x="379" y="134"/>
                  </a:cubicBezTo>
                  <a:cubicBezTo>
                    <a:pt x="341" y="134"/>
                    <a:pt x="311" y="165"/>
                    <a:pt x="311" y="202"/>
                  </a:cubicBezTo>
                  <a:cubicBezTo>
                    <a:pt x="311" y="203"/>
                    <a:pt x="311" y="203"/>
                    <a:pt x="311" y="203"/>
                  </a:cubicBezTo>
                  <a:cubicBezTo>
                    <a:pt x="277" y="203"/>
                    <a:pt x="277" y="203"/>
                    <a:pt x="277" y="203"/>
                  </a:cubicBezTo>
                  <a:cubicBezTo>
                    <a:pt x="277" y="202"/>
                    <a:pt x="277" y="202"/>
                    <a:pt x="277" y="202"/>
                  </a:cubicBezTo>
                  <a:cubicBezTo>
                    <a:pt x="277" y="165"/>
                    <a:pt x="247" y="134"/>
                    <a:pt x="209" y="134"/>
                  </a:cubicBezTo>
                  <a:cubicBezTo>
                    <a:pt x="99" y="134"/>
                    <a:pt x="99" y="134"/>
                    <a:pt x="99" y="134"/>
                  </a:cubicBezTo>
                  <a:cubicBezTo>
                    <a:pt x="231" y="21"/>
                    <a:pt x="231" y="21"/>
                    <a:pt x="231" y="21"/>
                  </a:cubicBezTo>
                  <a:cubicBezTo>
                    <a:pt x="236" y="17"/>
                    <a:pt x="237" y="10"/>
                    <a:pt x="233" y="5"/>
                  </a:cubicBezTo>
                  <a:cubicBezTo>
                    <a:pt x="228" y="0"/>
                    <a:pt x="221" y="0"/>
                    <a:pt x="216" y="4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32" y="136"/>
                    <a:pt x="7" y="159"/>
                    <a:pt x="1" y="189"/>
                  </a:cubicBezTo>
                  <a:cubicBezTo>
                    <a:pt x="1" y="191"/>
                    <a:pt x="0" y="194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0" y="287"/>
                    <a:pt x="30" y="317"/>
                    <a:pt x="68" y="317"/>
                  </a:cubicBezTo>
                  <a:cubicBezTo>
                    <a:pt x="209" y="317"/>
                    <a:pt x="209" y="317"/>
                    <a:pt x="209" y="317"/>
                  </a:cubicBezTo>
                  <a:cubicBezTo>
                    <a:pt x="247" y="317"/>
                    <a:pt x="277" y="287"/>
                    <a:pt x="277" y="249"/>
                  </a:cubicBezTo>
                  <a:cubicBezTo>
                    <a:pt x="277" y="249"/>
                    <a:pt x="277" y="249"/>
                    <a:pt x="277" y="249"/>
                  </a:cubicBezTo>
                  <a:cubicBezTo>
                    <a:pt x="311" y="249"/>
                    <a:pt x="311" y="249"/>
                    <a:pt x="311" y="249"/>
                  </a:cubicBezTo>
                  <a:cubicBezTo>
                    <a:pt x="311" y="249"/>
                    <a:pt x="311" y="249"/>
                    <a:pt x="311" y="249"/>
                  </a:cubicBezTo>
                  <a:cubicBezTo>
                    <a:pt x="311" y="287"/>
                    <a:pt x="341" y="317"/>
                    <a:pt x="379" y="317"/>
                  </a:cubicBezTo>
                  <a:cubicBezTo>
                    <a:pt x="520" y="317"/>
                    <a:pt x="520" y="317"/>
                    <a:pt x="520" y="317"/>
                  </a:cubicBezTo>
                  <a:cubicBezTo>
                    <a:pt x="557" y="317"/>
                    <a:pt x="588" y="287"/>
                    <a:pt x="588" y="249"/>
                  </a:cubicBezTo>
                  <a:cubicBezTo>
                    <a:pt x="588" y="202"/>
                    <a:pt x="588" y="202"/>
                    <a:pt x="588" y="202"/>
                  </a:cubicBezTo>
                  <a:cubicBezTo>
                    <a:pt x="588" y="166"/>
                    <a:pt x="559" y="136"/>
                    <a:pt x="523" y="134"/>
                  </a:cubicBezTo>
                  <a:close/>
                  <a:moveTo>
                    <a:pt x="254" y="249"/>
                  </a:moveTo>
                  <a:cubicBezTo>
                    <a:pt x="254" y="274"/>
                    <a:pt x="234" y="294"/>
                    <a:pt x="209" y="294"/>
                  </a:cubicBezTo>
                  <a:cubicBezTo>
                    <a:pt x="68" y="294"/>
                    <a:pt x="68" y="294"/>
                    <a:pt x="68" y="294"/>
                  </a:cubicBezTo>
                  <a:cubicBezTo>
                    <a:pt x="43" y="294"/>
                    <a:pt x="23" y="274"/>
                    <a:pt x="23" y="249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199"/>
                    <a:pt x="23" y="199"/>
                    <a:pt x="23" y="199"/>
                  </a:cubicBezTo>
                  <a:cubicBezTo>
                    <a:pt x="23" y="192"/>
                    <a:pt x="26" y="185"/>
                    <a:pt x="29" y="179"/>
                  </a:cubicBezTo>
                  <a:cubicBezTo>
                    <a:pt x="34" y="171"/>
                    <a:pt x="42" y="164"/>
                    <a:pt x="51" y="160"/>
                  </a:cubicBezTo>
                  <a:cubicBezTo>
                    <a:pt x="56" y="158"/>
                    <a:pt x="62" y="157"/>
                    <a:pt x="68" y="157"/>
                  </a:cubicBezTo>
                  <a:cubicBezTo>
                    <a:pt x="72" y="157"/>
                    <a:pt x="72" y="157"/>
                    <a:pt x="72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34" y="157"/>
                    <a:pt x="254" y="177"/>
                    <a:pt x="254" y="202"/>
                  </a:cubicBezTo>
                  <a:cubicBezTo>
                    <a:pt x="254" y="214"/>
                    <a:pt x="254" y="214"/>
                    <a:pt x="254" y="214"/>
                  </a:cubicBezTo>
                  <a:cubicBezTo>
                    <a:pt x="254" y="237"/>
                    <a:pt x="254" y="237"/>
                    <a:pt x="254" y="237"/>
                  </a:cubicBezTo>
                  <a:lnTo>
                    <a:pt x="254" y="249"/>
                  </a:lnTo>
                  <a:close/>
                  <a:moveTo>
                    <a:pt x="565" y="249"/>
                  </a:moveTo>
                  <a:cubicBezTo>
                    <a:pt x="565" y="274"/>
                    <a:pt x="545" y="294"/>
                    <a:pt x="520" y="294"/>
                  </a:cubicBezTo>
                  <a:cubicBezTo>
                    <a:pt x="379" y="294"/>
                    <a:pt x="379" y="294"/>
                    <a:pt x="379" y="294"/>
                  </a:cubicBezTo>
                  <a:cubicBezTo>
                    <a:pt x="354" y="294"/>
                    <a:pt x="334" y="274"/>
                    <a:pt x="333" y="249"/>
                  </a:cubicBezTo>
                  <a:cubicBezTo>
                    <a:pt x="333" y="237"/>
                    <a:pt x="333" y="237"/>
                    <a:pt x="333" y="237"/>
                  </a:cubicBezTo>
                  <a:cubicBezTo>
                    <a:pt x="333" y="214"/>
                    <a:pt x="333" y="214"/>
                    <a:pt x="333" y="214"/>
                  </a:cubicBezTo>
                  <a:cubicBezTo>
                    <a:pt x="333" y="202"/>
                    <a:pt x="333" y="202"/>
                    <a:pt x="333" y="202"/>
                  </a:cubicBezTo>
                  <a:cubicBezTo>
                    <a:pt x="334" y="177"/>
                    <a:pt x="354" y="157"/>
                    <a:pt x="379" y="157"/>
                  </a:cubicBezTo>
                  <a:cubicBezTo>
                    <a:pt x="515" y="157"/>
                    <a:pt x="515" y="157"/>
                    <a:pt x="515" y="157"/>
                  </a:cubicBezTo>
                  <a:cubicBezTo>
                    <a:pt x="520" y="157"/>
                    <a:pt x="520" y="157"/>
                    <a:pt x="520" y="157"/>
                  </a:cubicBezTo>
                  <a:cubicBezTo>
                    <a:pt x="525" y="157"/>
                    <a:pt x="531" y="158"/>
                    <a:pt x="536" y="160"/>
                  </a:cubicBezTo>
                  <a:cubicBezTo>
                    <a:pt x="546" y="164"/>
                    <a:pt x="554" y="171"/>
                    <a:pt x="559" y="180"/>
                  </a:cubicBezTo>
                  <a:cubicBezTo>
                    <a:pt x="562" y="186"/>
                    <a:pt x="564" y="193"/>
                    <a:pt x="565" y="200"/>
                  </a:cubicBezTo>
                  <a:cubicBezTo>
                    <a:pt x="565" y="202"/>
                    <a:pt x="565" y="202"/>
                    <a:pt x="565" y="202"/>
                  </a:cubicBezTo>
                  <a:lnTo>
                    <a:pt x="565" y="24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FF"/>
                </a:solidFill>
                <a:cs typeface="Arial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35912" y="2156771"/>
            <a:ext cx="862737" cy="679174"/>
            <a:chOff x="660466" y="2079431"/>
            <a:chExt cx="862737" cy="679174"/>
          </a:xfrm>
        </p:grpSpPr>
        <p:sp>
          <p:nvSpPr>
            <p:cNvPr id="116" name="TextBox 115"/>
            <p:cNvSpPr txBox="1"/>
            <p:nvPr/>
          </p:nvSpPr>
          <p:spPr>
            <a:xfrm>
              <a:off x="660466" y="2450828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2060"/>
                  </a:solidFill>
                  <a:cs typeface="Arial" charset="0"/>
                </a:rPr>
                <a:t>Sorters</a:t>
              </a:r>
              <a:r>
                <a:rPr lang="en-US" sz="1400" b="1" dirty="0" smtClean="0">
                  <a:solidFill>
                    <a:srgbClr val="0072C6"/>
                  </a:solidFill>
                  <a:cs typeface="Arial" charset="0"/>
                </a:rPr>
                <a:t> </a:t>
              </a:r>
              <a:endParaRPr lang="en-US" sz="1400" b="1" dirty="0">
                <a:solidFill>
                  <a:srgbClr val="0072C6"/>
                </a:solidFill>
                <a:cs typeface="Arial" charset="0"/>
              </a:endParaRP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868939" y="2079431"/>
              <a:ext cx="445791" cy="300220"/>
              <a:chOff x="7697788" y="3829051"/>
              <a:chExt cx="1057275" cy="715963"/>
            </a:xfrm>
            <a:solidFill>
              <a:srgbClr val="000066"/>
            </a:solidFill>
          </p:grpSpPr>
          <p:sp>
            <p:nvSpPr>
              <p:cNvPr id="130" name="Freeform 38"/>
              <p:cNvSpPr>
                <a:spLocks noEditPoints="1"/>
              </p:cNvSpPr>
              <p:nvPr/>
            </p:nvSpPr>
            <p:spPr bwMode="auto">
              <a:xfrm>
                <a:off x="7697788" y="3829051"/>
                <a:ext cx="503238" cy="715963"/>
              </a:xfrm>
              <a:custGeom>
                <a:avLst/>
                <a:gdLst>
                  <a:gd name="T0" fmla="*/ 118 w 247"/>
                  <a:gd name="T1" fmla="*/ 55 h 352"/>
                  <a:gd name="T2" fmla="*/ 136 w 247"/>
                  <a:gd name="T3" fmla="*/ 19 h 352"/>
                  <a:gd name="T4" fmla="*/ 136 w 247"/>
                  <a:gd name="T5" fmla="*/ 19 h 352"/>
                  <a:gd name="T6" fmla="*/ 182 w 247"/>
                  <a:gd name="T7" fmla="*/ 0 h 352"/>
                  <a:gd name="T8" fmla="*/ 228 w 247"/>
                  <a:gd name="T9" fmla="*/ 19 h 352"/>
                  <a:gd name="T10" fmla="*/ 228 w 247"/>
                  <a:gd name="T11" fmla="*/ 19 h 352"/>
                  <a:gd name="T12" fmla="*/ 247 w 247"/>
                  <a:gd name="T13" fmla="*/ 65 h 352"/>
                  <a:gd name="T14" fmla="*/ 236 w 247"/>
                  <a:gd name="T15" fmla="*/ 102 h 352"/>
                  <a:gd name="T16" fmla="*/ 235 w 247"/>
                  <a:gd name="T17" fmla="*/ 182 h 352"/>
                  <a:gd name="T18" fmla="*/ 244 w 247"/>
                  <a:gd name="T19" fmla="*/ 230 h 352"/>
                  <a:gd name="T20" fmla="*/ 209 w 247"/>
                  <a:gd name="T21" fmla="*/ 316 h 352"/>
                  <a:gd name="T22" fmla="*/ 122 w 247"/>
                  <a:gd name="T23" fmla="*/ 352 h 352"/>
                  <a:gd name="T24" fmla="*/ 35 w 247"/>
                  <a:gd name="T25" fmla="*/ 316 h 352"/>
                  <a:gd name="T26" fmla="*/ 0 w 247"/>
                  <a:gd name="T27" fmla="*/ 230 h 352"/>
                  <a:gd name="T28" fmla="*/ 35 w 247"/>
                  <a:gd name="T29" fmla="*/ 143 h 352"/>
                  <a:gd name="T30" fmla="*/ 60 w 247"/>
                  <a:gd name="T31" fmla="*/ 124 h 352"/>
                  <a:gd name="T32" fmla="*/ 118 w 247"/>
                  <a:gd name="T33" fmla="*/ 55 h 352"/>
                  <a:gd name="T34" fmla="*/ 60 w 247"/>
                  <a:gd name="T35" fmla="*/ 226 h 352"/>
                  <a:gd name="T36" fmla="*/ 152 w 247"/>
                  <a:gd name="T37" fmla="*/ 172 h 352"/>
                  <a:gd name="T38" fmla="*/ 60 w 247"/>
                  <a:gd name="T39" fmla="*/ 226 h 352"/>
                  <a:gd name="T40" fmla="*/ 178 w 247"/>
                  <a:gd name="T41" fmla="*/ 174 h 352"/>
                  <a:gd name="T42" fmla="*/ 122 w 247"/>
                  <a:gd name="T43" fmla="*/ 151 h 352"/>
                  <a:gd name="T44" fmla="*/ 66 w 247"/>
                  <a:gd name="T45" fmla="*/ 174 h 352"/>
                  <a:gd name="T46" fmla="*/ 43 w 247"/>
                  <a:gd name="T47" fmla="*/ 230 h 352"/>
                  <a:gd name="T48" fmla="*/ 66 w 247"/>
                  <a:gd name="T49" fmla="*/ 286 h 352"/>
                  <a:gd name="T50" fmla="*/ 122 w 247"/>
                  <a:gd name="T51" fmla="*/ 309 h 352"/>
                  <a:gd name="T52" fmla="*/ 178 w 247"/>
                  <a:gd name="T53" fmla="*/ 286 h 352"/>
                  <a:gd name="T54" fmla="*/ 201 w 247"/>
                  <a:gd name="T55" fmla="*/ 230 h 352"/>
                  <a:gd name="T56" fmla="*/ 178 w 247"/>
                  <a:gd name="T57" fmla="*/ 17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7" h="352">
                    <a:moveTo>
                      <a:pt x="118" y="55"/>
                    </a:moveTo>
                    <a:cubicBezTo>
                      <a:pt x="120" y="41"/>
                      <a:pt x="127" y="29"/>
                      <a:pt x="136" y="19"/>
                    </a:cubicBezTo>
                    <a:cubicBezTo>
                      <a:pt x="136" y="19"/>
                      <a:pt x="136" y="19"/>
                      <a:pt x="136" y="19"/>
                    </a:cubicBezTo>
                    <a:cubicBezTo>
                      <a:pt x="148" y="8"/>
                      <a:pt x="164" y="0"/>
                      <a:pt x="182" y="0"/>
                    </a:cubicBezTo>
                    <a:cubicBezTo>
                      <a:pt x="200" y="0"/>
                      <a:pt x="216" y="8"/>
                      <a:pt x="228" y="19"/>
                    </a:cubicBezTo>
                    <a:cubicBezTo>
                      <a:pt x="228" y="19"/>
                      <a:pt x="228" y="19"/>
                      <a:pt x="228" y="19"/>
                    </a:cubicBezTo>
                    <a:cubicBezTo>
                      <a:pt x="240" y="31"/>
                      <a:pt x="247" y="47"/>
                      <a:pt x="247" y="65"/>
                    </a:cubicBezTo>
                    <a:cubicBezTo>
                      <a:pt x="247" y="79"/>
                      <a:pt x="243" y="92"/>
                      <a:pt x="236" y="102"/>
                    </a:cubicBezTo>
                    <a:cubicBezTo>
                      <a:pt x="235" y="182"/>
                      <a:pt x="235" y="182"/>
                      <a:pt x="235" y="182"/>
                    </a:cubicBezTo>
                    <a:cubicBezTo>
                      <a:pt x="241" y="197"/>
                      <a:pt x="244" y="213"/>
                      <a:pt x="244" y="230"/>
                    </a:cubicBezTo>
                    <a:cubicBezTo>
                      <a:pt x="244" y="264"/>
                      <a:pt x="231" y="294"/>
                      <a:pt x="209" y="316"/>
                    </a:cubicBezTo>
                    <a:cubicBezTo>
                      <a:pt x="186" y="339"/>
                      <a:pt x="156" y="352"/>
                      <a:pt x="122" y="352"/>
                    </a:cubicBezTo>
                    <a:cubicBezTo>
                      <a:pt x="88" y="352"/>
                      <a:pt x="58" y="339"/>
                      <a:pt x="35" y="316"/>
                    </a:cubicBezTo>
                    <a:cubicBezTo>
                      <a:pt x="13" y="294"/>
                      <a:pt x="0" y="264"/>
                      <a:pt x="0" y="230"/>
                    </a:cubicBezTo>
                    <a:cubicBezTo>
                      <a:pt x="0" y="196"/>
                      <a:pt x="13" y="165"/>
                      <a:pt x="35" y="143"/>
                    </a:cubicBezTo>
                    <a:cubicBezTo>
                      <a:pt x="43" y="136"/>
                      <a:pt x="51" y="130"/>
                      <a:pt x="60" y="124"/>
                    </a:cubicBezTo>
                    <a:cubicBezTo>
                      <a:pt x="118" y="55"/>
                      <a:pt x="118" y="55"/>
                      <a:pt x="118" y="55"/>
                    </a:cubicBezTo>
                    <a:close/>
                    <a:moveTo>
                      <a:pt x="60" y="226"/>
                    </a:moveTo>
                    <a:cubicBezTo>
                      <a:pt x="83" y="204"/>
                      <a:pt x="110" y="184"/>
                      <a:pt x="152" y="172"/>
                    </a:cubicBezTo>
                    <a:cubicBezTo>
                      <a:pt x="112" y="166"/>
                      <a:pt x="64" y="176"/>
                      <a:pt x="60" y="226"/>
                    </a:cubicBezTo>
                    <a:close/>
                    <a:moveTo>
                      <a:pt x="178" y="174"/>
                    </a:moveTo>
                    <a:cubicBezTo>
                      <a:pt x="164" y="160"/>
                      <a:pt x="144" y="151"/>
                      <a:pt x="122" y="151"/>
                    </a:cubicBezTo>
                    <a:cubicBezTo>
                      <a:pt x="100" y="151"/>
                      <a:pt x="80" y="160"/>
                      <a:pt x="66" y="174"/>
                    </a:cubicBezTo>
                    <a:cubicBezTo>
                      <a:pt x="52" y="188"/>
                      <a:pt x="43" y="208"/>
                      <a:pt x="43" y="230"/>
                    </a:cubicBezTo>
                    <a:cubicBezTo>
                      <a:pt x="43" y="252"/>
                      <a:pt x="52" y="272"/>
                      <a:pt x="66" y="286"/>
                    </a:cubicBezTo>
                    <a:cubicBezTo>
                      <a:pt x="80" y="300"/>
                      <a:pt x="100" y="309"/>
                      <a:pt x="122" y="309"/>
                    </a:cubicBezTo>
                    <a:cubicBezTo>
                      <a:pt x="144" y="309"/>
                      <a:pt x="164" y="300"/>
                      <a:pt x="178" y="286"/>
                    </a:cubicBezTo>
                    <a:cubicBezTo>
                      <a:pt x="192" y="272"/>
                      <a:pt x="201" y="252"/>
                      <a:pt x="201" y="230"/>
                    </a:cubicBezTo>
                    <a:cubicBezTo>
                      <a:pt x="201" y="208"/>
                      <a:pt x="192" y="188"/>
                      <a:pt x="178" y="1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1" name="Freeform 39"/>
              <p:cNvSpPr>
                <a:spLocks noEditPoints="1"/>
              </p:cNvSpPr>
              <p:nvPr/>
            </p:nvSpPr>
            <p:spPr bwMode="auto">
              <a:xfrm>
                <a:off x="8250238" y="3829051"/>
                <a:ext cx="504825" cy="715963"/>
              </a:xfrm>
              <a:custGeom>
                <a:avLst/>
                <a:gdLst>
                  <a:gd name="T0" fmla="*/ 129 w 248"/>
                  <a:gd name="T1" fmla="*/ 55 h 352"/>
                  <a:gd name="T2" fmla="*/ 111 w 248"/>
                  <a:gd name="T3" fmla="*/ 19 h 352"/>
                  <a:gd name="T4" fmla="*/ 111 w 248"/>
                  <a:gd name="T5" fmla="*/ 19 h 352"/>
                  <a:gd name="T6" fmla="*/ 65 w 248"/>
                  <a:gd name="T7" fmla="*/ 0 h 352"/>
                  <a:gd name="T8" fmla="*/ 19 w 248"/>
                  <a:gd name="T9" fmla="*/ 19 h 352"/>
                  <a:gd name="T10" fmla="*/ 19 w 248"/>
                  <a:gd name="T11" fmla="*/ 19 h 352"/>
                  <a:gd name="T12" fmla="*/ 0 w 248"/>
                  <a:gd name="T13" fmla="*/ 65 h 352"/>
                  <a:gd name="T14" fmla="*/ 12 w 248"/>
                  <a:gd name="T15" fmla="*/ 102 h 352"/>
                  <a:gd name="T16" fmla="*/ 13 w 248"/>
                  <a:gd name="T17" fmla="*/ 182 h 352"/>
                  <a:gd name="T18" fmla="*/ 3 w 248"/>
                  <a:gd name="T19" fmla="*/ 230 h 352"/>
                  <a:gd name="T20" fmla="*/ 39 w 248"/>
                  <a:gd name="T21" fmla="*/ 316 h 352"/>
                  <a:gd name="T22" fmla="*/ 125 w 248"/>
                  <a:gd name="T23" fmla="*/ 352 h 352"/>
                  <a:gd name="T24" fmla="*/ 212 w 248"/>
                  <a:gd name="T25" fmla="*/ 316 h 352"/>
                  <a:gd name="T26" fmla="*/ 248 w 248"/>
                  <a:gd name="T27" fmla="*/ 230 h 352"/>
                  <a:gd name="T28" fmla="*/ 212 w 248"/>
                  <a:gd name="T29" fmla="*/ 143 h 352"/>
                  <a:gd name="T30" fmla="*/ 188 w 248"/>
                  <a:gd name="T31" fmla="*/ 124 h 352"/>
                  <a:gd name="T32" fmla="*/ 129 w 248"/>
                  <a:gd name="T33" fmla="*/ 55 h 352"/>
                  <a:gd name="T34" fmla="*/ 63 w 248"/>
                  <a:gd name="T35" fmla="*/ 226 h 352"/>
                  <a:gd name="T36" fmla="*/ 154 w 248"/>
                  <a:gd name="T37" fmla="*/ 172 h 352"/>
                  <a:gd name="T38" fmla="*/ 63 w 248"/>
                  <a:gd name="T39" fmla="*/ 226 h 352"/>
                  <a:gd name="T40" fmla="*/ 69 w 248"/>
                  <a:gd name="T41" fmla="*/ 174 h 352"/>
                  <a:gd name="T42" fmla="*/ 125 w 248"/>
                  <a:gd name="T43" fmla="*/ 151 h 352"/>
                  <a:gd name="T44" fmla="*/ 181 w 248"/>
                  <a:gd name="T45" fmla="*/ 174 h 352"/>
                  <a:gd name="T46" fmla="*/ 205 w 248"/>
                  <a:gd name="T47" fmla="*/ 230 h 352"/>
                  <a:gd name="T48" fmla="*/ 181 w 248"/>
                  <a:gd name="T49" fmla="*/ 286 h 352"/>
                  <a:gd name="T50" fmla="*/ 125 w 248"/>
                  <a:gd name="T51" fmla="*/ 309 h 352"/>
                  <a:gd name="T52" fmla="*/ 69 w 248"/>
                  <a:gd name="T53" fmla="*/ 286 h 352"/>
                  <a:gd name="T54" fmla="*/ 46 w 248"/>
                  <a:gd name="T55" fmla="*/ 230 h 352"/>
                  <a:gd name="T56" fmla="*/ 69 w 248"/>
                  <a:gd name="T57" fmla="*/ 17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52">
                    <a:moveTo>
                      <a:pt x="129" y="55"/>
                    </a:moveTo>
                    <a:cubicBezTo>
                      <a:pt x="127" y="41"/>
                      <a:pt x="121" y="29"/>
                      <a:pt x="111" y="19"/>
                    </a:cubicBezTo>
                    <a:cubicBezTo>
                      <a:pt x="111" y="19"/>
                      <a:pt x="111" y="19"/>
                      <a:pt x="111" y="19"/>
                    </a:cubicBezTo>
                    <a:cubicBezTo>
                      <a:pt x="99" y="8"/>
                      <a:pt x="83" y="0"/>
                      <a:pt x="65" y="0"/>
                    </a:cubicBezTo>
                    <a:cubicBezTo>
                      <a:pt x="47" y="0"/>
                      <a:pt x="31" y="8"/>
                      <a:pt x="19" y="19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7" y="31"/>
                      <a:pt x="0" y="47"/>
                      <a:pt x="0" y="65"/>
                    </a:cubicBezTo>
                    <a:cubicBezTo>
                      <a:pt x="0" y="79"/>
                      <a:pt x="4" y="92"/>
                      <a:pt x="12" y="102"/>
                    </a:cubicBezTo>
                    <a:cubicBezTo>
                      <a:pt x="13" y="182"/>
                      <a:pt x="13" y="182"/>
                      <a:pt x="13" y="182"/>
                    </a:cubicBezTo>
                    <a:cubicBezTo>
                      <a:pt x="6" y="197"/>
                      <a:pt x="3" y="213"/>
                      <a:pt x="3" y="230"/>
                    </a:cubicBezTo>
                    <a:cubicBezTo>
                      <a:pt x="3" y="264"/>
                      <a:pt x="17" y="294"/>
                      <a:pt x="39" y="316"/>
                    </a:cubicBezTo>
                    <a:cubicBezTo>
                      <a:pt x="61" y="339"/>
                      <a:pt x="92" y="352"/>
                      <a:pt x="125" y="352"/>
                    </a:cubicBezTo>
                    <a:cubicBezTo>
                      <a:pt x="159" y="352"/>
                      <a:pt x="190" y="339"/>
                      <a:pt x="212" y="316"/>
                    </a:cubicBezTo>
                    <a:cubicBezTo>
                      <a:pt x="234" y="294"/>
                      <a:pt x="248" y="264"/>
                      <a:pt x="248" y="230"/>
                    </a:cubicBezTo>
                    <a:cubicBezTo>
                      <a:pt x="248" y="196"/>
                      <a:pt x="234" y="165"/>
                      <a:pt x="212" y="143"/>
                    </a:cubicBezTo>
                    <a:cubicBezTo>
                      <a:pt x="205" y="136"/>
                      <a:pt x="196" y="130"/>
                      <a:pt x="188" y="124"/>
                    </a:cubicBezTo>
                    <a:cubicBezTo>
                      <a:pt x="129" y="55"/>
                      <a:pt x="129" y="55"/>
                      <a:pt x="129" y="55"/>
                    </a:cubicBezTo>
                    <a:close/>
                    <a:moveTo>
                      <a:pt x="63" y="226"/>
                    </a:moveTo>
                    <a:cubicBezTo>
                      <a:pt x="67" y="176"/>
                      <a:pt x="115" y="166"/>
                      <a:pt x="154" y="172"/>
                    </a:cubicBezTo>
                    <a:cubicBezTo>
                      <a:pt x="113" y="184"/>
                      <a:pt x="85" y="204"/>
                      <a:pt x="63" y="226"/>
                    </a:cubicBezTo>
                    <a:close/>
                    <a:moveTo>
                      <a:pt x="69" y="174"/>
                    </a:moveTo>
                    <a:cubicBezTo>
                      <a:pt x="84" y="160"/>
                      <a:pt x="103" y="151"/>
                      <a:pt x="125" y="151"/>
                    </a:cubicBezTo>
                    <a:cubicBezTo>
                      <a:pt x="147" y="151"/>
                      <a:pt x="167" y="160"/>
                      <a:pt x="181" y="174"/>
                    </a:cubicBezTo>
                    <a:cubicBezTo>
                      <a:pt x="196" y="188"/>
                      <a:pt x="205" y="208"/>
                      <a:pt x="205" y="230"/>
                    </a:cubicBezTo>
                    <a:cubicBezTo>
                      <a:pt x="205" y="252"/>
                      <a:pt x="196" y="272"/>
                      <a:pt x="181" y="286"/>
                    </a:cubicBezTo>
                    <a:cubicBezTo>
                      <a:pt x="167" y="300"/>
                      <a:pt x="147" y="309"/>
                      <a:pt x="125" y="309"/>
                    </a:cubicBezTo>
                    <a:cubicBezTo>
                      <a:pt x="103" y="309"/>
                      <a:pt x="84" y="300"/>
                      <a:pt x="69" y="286"/>
                    </a:cubicBezTo>
                    <a:cubicBezTo>
                      <a:pt x="55" y="272"/>
                      <a:pt x="46" y="252"/>
                      <a:pt x="46" y="230"/>
                    </a:cubicBezTo>
                    <a:cubicBezTo>
                      <a:pt x="46" y="208"/>
                      <a:pt x="55" y="188"/>
                      <a:pt x="69" y="1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2" name="Rectangle 40"/>
              <p:cNvSpPr>
                <a:spLocks noChangeArrowheads="1"/>
              </p:cNvSpPr>
              <p:nvPr/>
            </p:nvSpPr>
            <p:spPr bwMode="auto">
              <a:xfrm>
                <a:off x="8139113" y="4056063"/>
                <a:ext cx="168275" cy="1206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344385" y="4259785"/>
            <a:ext cx="1245790" cy="690025"/>
            <a:chOff x="468939" y="3984633"/>
            <a:chExt cx="1245790" cy="690025"/>
          </a:xfrm>
        </p:grpSpPr>
        <p:sp>
          <p:nvSpPr>
            <p:cNvPr id="118" name="TextBox 117"/>
            <p:cNvSpPr txBox="1"/>
            <p:nvPr/>
          </p:nvSpPr>
          <p:spPr>
            <a:xfrm>
              <a:off x="468939" y="4366881"/>
              <a:ext cx="1245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>
                      <a:lumMod val="65000"/>
                      <a:lumOff val="35000"/>
                    </a:srgbClr>
                  </a:solidFill>
                  <a:cs typeface="Arial" charset="0"/>
                </a:rPr>
                <a:t>Weak Habits</a:t>
              </a:r>
              <a:endParaRPr lang="en-US" sz="1400" b="1" dirty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872915" y="3984633"/>
              <a:ext cx="437839" cy="307722"/>
              <a:chOff x="7605713" y="3670300"/>
              <a:chExt cx="1212851" cy="908051"/>
            </a:xfrm>
            <a:solidFill>
              <a:schemeClr val="bg1">
                <a:lumMod val="50000"/>
              </a:schemeClr>
            </a:solidFill>
          </p:grpSpPr>
          <p:sp>
            <p:nvSpPr>
              <p:cNvPr id="134" name="Freeform 110"/>
              <p:cNvSpPr>
                <a:spLocks noEditPoints="1"/>
              </p:cNvSpPr>
              <p:nvPr/>
            </p:nvSpPr>
            <p:spPr bwMode="auto">
              <a:xfrm>
                <a:off x="7605713" y="3678238"/>
                <a:ext cx="941388" cy="731838"/>
              </a:xfrm>
              <a:custGeom>
                <a:avLst/>
                <a:gdLst>
                  <a:gd name="T0" fmla="*/ 342 w 377"/>
                  <a:gd name="T1" fmla="*/ 0 h 294"/>
                  <a:gd name="T2" fmla="*/ 35 w 377"/>
                  <a:gd name="T3" fmla="*/ 0 h 294"/>
                  <a:gd name="T4" fmla="*/ 0 w 377"/>
                  <a:gd name="T5" fmla="*/ 35 h 294"/>
                  <a:gd name="T6" fmla="*/ 0 w 377"/>
                  <a:gd name="T7" fmla="*/ 259 h 294"/>
                  <a:gd name="T8" fmla="*/ 35 w 377"/>
                  <a:gd name="T9" fmla="*/ 294 h 294"/>
                  <a:gd name="T10" fmla="*/ 342 w 377"/>
                  <a:gd name="T11" fmla="*/ 294 h 294"/>
                  <a:gd name="T12" fmla="*/ 377 w 377"/>
                  <a:gd name="T13" fmla="*/ 259 h 294"/>
                  <a:gd name="T14" fmla="*/ 377 w 377"/>
                  <a:gd name="T15" fmla="*/ 35 h 294"/>
                  <a:gd name="T16" fmla="*/ 342 w 377"/>
                  <a:gd name="T17" fmla="*/ 0 h 294"/>
                  <a:gd name="T18" fmla="*/ 348 w 377"/>
                  <a:gd name="T19" fmla="*/ 259 h 294"/>
                  <a:gd name="T20" fmla="*/ 342 w 377"/>
                  <a:gd name="T21" fmla="*/ 265 h 294"/>
                  <a:gd name="T22" fmla="*/ 35 w 377"/>
                  <a:gd name="T23" fmla="*/ 265 h 294"/>
                  <a:gd name="T24" fmla="*/ 29 w 377"/>
                  <a:gd name="T25" fmla="*/ 259 h 294"/>
                  <a:gd name="T26" fmla="*/ 29 w 377"/>
                  <a:gd name="T27" fmla="*/ 35 h 294"/>
                  <a:gd name="T28" fmla="*/ 35 w 377"/>
                  <a:gd name="T29" fmla="*/ 29 h 294"/>
                  <a:gd name="T30" fmla="*/ 342 w 377"/>
                  <a:gd name="T31" fmla="*/ 29 h 294"/>
                  <a:gd name="T32" fmla="*/ 348 w 377"/>
                  <a:gd name="T33" fmla="*/ 35 h 294"/>
                  <a:gd name="T34" fmla="*/ 348 w 377"/>
                  <a:gd name="T35" fmla="*/ 25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77" h="294">
                    <a:moveTo>
                      <a:pt x="342" y="0"/>
                    </a:move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6"/>
                      <a:pt x="0" y="35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278"/>
                      <a:pt x="16" y="294"/>
                      <a:pt x="35" y="294"/>
                    </a:cubicBezTo>
                    <a:cubicBezTo>
                      <a:pt x="342" y="294"/>
                      <a:pt x="342" y="294"/>
                      <a:pt x="342" y="294"/>
                    </a:cubicBezTo>
                    <a:cubicBezTo>
                      <a:pt x="361" y="294"/>
                      <a:pt x="377" y="278"/>
                      <a:pt x="377" y="259"/>
                    </a:cubicBezTo>
                    <a:cubicBezTo>
                      <a:pt x="377" y="35"/>
                      <a:pt x="377" y="35"/>
                      <a:pt x="377" y="35"/>
                    </a:cubicBezTo>
                    <a:cubicBezTo>
                      <a:pt x="377" y="16"/>
                      <a:pt x="361" y="0"/>
                      <a:pt x="342" y="0"/>
                    </a:cubicBezTo>
                    <a:close/>
                    <a:moveTo>
                      <a:pt x="348" y="259"/>
                    </a:moveTo>
                    <a:cubicBezTo>
                      <a:pt x="348" y="262"/>
                      <a:pt x="346" y="265"/>
                      <a:pt x="342" y="265"/>
                    </a:cubicBezTo>
                    <a:cubicBezTo>
                      <a:pt x="35" y="265"/>
                      <a:pt x="35" y="265"/>
                      <a:pt x="35" y="265"/>
                    </a:cubicBezTo>
                    <a:cubicBezTo>
                      <a:pt x="32" y="265"/>
                      <a:pt x="29" y="262"/>
                      <a:pt x="29" y="259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1"/>
                      <a:pt x="32" y="29"/>
                      <a:pt x="35" y="29"/>
                    </a:cubicBezTo>
                    <a:cubicBezTo>
                      <a:pt x="342" y="29"/>
                      <a:pt x="342" y="29"/>
                      <a:pt x="342" y="29"/>
                    </a:cubicBezTo>
                    <a:cubicBezTo>
                      <a:pt x="346" y="29"/>
                      <a:pt x="348" y="31"/>
                      <a:pt x="348" y="35"/>
                    </a:cubicBezTo>
                    <a:lnTo>
                      <a:pt x="348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>
                      <a:lumMod val="50000"/>
                      <a:lumOff val="50000"/>
                    </a:srgbClr>
                  </a:solidFill>
                  <a:cs typeface="Arial" charset="0"/>
                </a:endParaRPr>
              </a:p>
            </p:txBody>
          </p:sp>
          <p:sp>
            <p:nvSpPr>
              <p:cNvPr id="135" name="Freeform 111"/>
              <p:cNvSpPr>
                <a:spLocks/>
              </p:cNvSpPr>
              <p:nvPr/>
            </p:nvSpPr>
            <p:spPr bwMode="auto">
              <a:xfrm>
                <a:off x="7797801" y="4465638"/>
                <a:ext cx="557213" cy="112713"/>
              </a:xfrm>
              <a:custGeom>
                <a:avLst/>
                <a:gdLst>
                  <a:gd name="T0" fmla="*/ 206 w 223"/>
                  <a:gd name="T1" fmla="*/ 22 h 45"/>
                  <a:gd name="T2" fmla="*/ 155 w 223"/>
                  <a:gd name="T3" fmla="*/ 22 h 45"/>
                  <a:gd name="T4" fmla="*/ 155 w 223"/>
                  <a:gd name="T5" fmla="*/ 0 h 45"/>
                  <a:gd name="T6" fmla="*/ 68 w 223"/>
                  <a:gd name="T7" fmla="*/ 0 h 45"/>
                  <a:gd name="T8" fmla="*/ 68 w 223"/>
                  <a:gd name="T9" fmla="*/ 22 h 45"/>
                  <a:gd name="T10" fmla="*/ 17 w 223"/>
                  <a:gd name="T11" fmla="*/ 22 h 45"/>
                  <a:gd name="T12" fmla="*/ 0 w 223"/>
                  <a:gd name="T13" fmla="*/ 39 h 45"/>
                  <a:gd name="T14" fmla="*/ 0 w 223"/>
                  <a:gd name="T15" fmla="*/ 45 h 45"/>
                  <a:gd name="T16" fmla="*/ 223 w 223"/>
                  <a:gd name="T17" fmla="*/ 45 h 45"/>
                  <a:gd name="T18" fmla="*/ 223 w 223"/>
                  <a:gd name="T19" fmla="*/ 39 h 45"/>
                  <a:gd name="T20" fmla="*/ 206 w 223"/>
                  <a:gd name="T21" fmla="*/ 2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3" h="45">
                    <a:moveTo>
                      <a:pt x="206" y="22"/>
                    </a:moveTo>
                    <a:cubicBezTo>
                      <a:pt x="155" y="22"/>
                      <a:pt x="155" y="22"/>
                      <a:pt x="155" y="22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22"/>
                      <a:pt x="68" y="22"/>
                      <a:pt x="68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8" y="22"/>
                      <a:pt x="0" y="29"/>
                      <a:pt x="0" y="39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223" y="45"/>
                      <a:pt x="223" y="45"/>
                      <a:pt x="223" y="45"/>
                    </a:cubicBezTo>
                    <a:cubicBezTo>
                      <a:pt x="223" y="39"/>
                      <a:pt x="223" y="39"/>
                      <a:pt x="223" y="39"/>
                    </a:cubicBezTo>
                    <a:cubicBezTo>
                      <a:pt x="223" y="29"/>
                      <a:pt x="216" y="22"/>
                      <a:pt x="20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>
                      <a:lumMod val="50000"/>
                      <a:lumOff val="50000"/>
                    </a:srgbClr>
                  </a:solidFill>
                  <a:cs typeface="Arial" charset="0"/>
                </a:endParaRPr>
              </a:p>
            </p:txBody>
          </p:sp>
          <p:sp>
            <p:nvSpPr>
              <p:cNvPr id="136" name="Freeform 112"/>
              <p:cNvSpPr>
                <a:spLocks/>
              </p:cNvSpPr>
              <p:nvPr/>
            </p:nvSpPr>
            <p:spPr bwMode="auto">
              <a:xfrm>
                <a:off x="7756526" y="3875088"/>
                <a:ext cx="171450" cy="171450"/>
              </a:xfrm>
              <a:custGeom>
                <a:avLst/>
                <a:gdLst>
                  <a:gd name="T0" fmla="*/ 58 w 69"/>
                  <a:gd name="T1" fmla="*/ 15 h 69"/>
                  <a:gd name="T2" fmla="*/ 3 w 69"/>
                  <a:gd name="T3" fmla="*/ 1 h 69"/>
                  <a:gd name="T4" fmla="*/ 0 w 69"/>
                  <a:gd name="T5" fmla="*/ 4 h 69"/>
                  <a:gd name="T6" fmla="*/ 15 w 69"/>
                  <a:gd name="T7" fmla="*/ 59 h 69"/>
                  <a:gd name="T8" fmla="*/ 17 w 69"/>
                  <a:gd name="T9" fmla="*/ 59 h 69"/>
                  <a:gd name="T10" fmla="*/ 26 w 69"/>
                  <a:gd name="T11" fmla="*/ 42 h 69"/>
                  <a:gd name="T12" fmla="*/ 53 w 69"/>
                  <a:gd name="T13" fmla="*/ 69 h 69"/>
                  <a:gd name="T14" fmla="*/ 56 w 69"/>
                  <a:gd name="T15" fmla="*/ 69 h 69"/>
                  <a:gd name="T16" fmla="*/ 68 w 69"/>
                  <a:gd name="T17" fmla="*/ 57 h 69"/>
                  <a:gd name="T18" fmla="*/ 68 w 69"/>
                  <a:gd name="T19" fmla="*/ 54 h 69"/>
                  <a:gd name="T20" fmla="*/ 41 w 69"/>
                  <a:gd name="T21" fmla="*/ 27 h 69"/>
                  <a:gd name="T22" fmla="*/ 58 w 69"/>
                  <a:gd name="T23" fmla="*/ 18 h 69"/>
                  <a:gd name="T24" fmla="*/ 58 w 69"/>
                  <a:gd name="T25" fmla="*/ 15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69">
                    <a:moveTo>
                      <a:pt x="58" y="15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5" y="61"/>
                      <a:pt x="16" y="61"/>
                      <a:pt x="17" y="59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54" y="69"/>
                      <a:pt x="55" y="69"/>
                      <a:pt x="56" y="69"/>
                    </a:cubicBezTo>
                    <a:cubicBezTo>
                      <a:pt x="68" y="57"/>
                      <a:pt x="68" y="57"/>
                      <a:pt x="68" y="57"/>
                    </a:cubicBezTo>
                    <a:cubicBezTo>
                      <a:pt x="69" y="56"/>
                      <a:pt x="69" y="54"/>
                      <a:pt x="68" y="54"/>
                    </a:cubicBezTo>
                    <a:cubicBezTo>
                      <a:pt x="41" y="27"/>
                      <a:pt x="41" y="27"/>
                      <a:pt x="41" y="27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60" y="17"/>
                      <a:pt x="60" y="16"/>
                      <a:pt x="5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>
                      <a:lumMod val="50000"/>
                      <a:lumOff val="50000"/>
                    </a:srgbClr>
                  </a:solidFill>
                  <a:cs typeface="Arial" charset="0"/>
                </a:endParaRPr>
              </a:p>
            </p:txBody>
          </p:sp>
          <p:sp>
            <p:nvSpPr>
              <p:cNvPr id="137" name="Freeform 113"/>
              <p:cNvSpPr>
                <a:spLocks noEditPoints="1"/>
              </p:cNvSpPr>
              <p:nvPr/>
            </p:nvSpPr>
            <p:spPr bwMode="auto">
              <a:xfrm>
                <a:off x="8382001" y="3670300"/>
                <a:ext cx="436563" cy="908050"/>
              </a:xfrm>
              <a:custGeom>
                <a:avLst/>
                <a:gdLst>
                  <a:gd name="T0" fmla="*/ 140 w 175"/>
                  <a:gd name="T1" fmla="*/ 0 h 364"/>
                  <a:gd name="T2" fmla="*/ 82 w 175"/>
                  <a:gd name="T3" fmla="*/ 0 h 364"/>
                  <a:gd name="T4" fmla="*/ 93 w 175"/>
                  <a:gd name="T5" fmla="*/ 35 h 364"/>
                  <a:gd name="T6" fmla="*/ 93 w 175"/>
                  <a:gd name="T7" fmla="*/ 40 h 364"/>
                  <a:gd name="T8" fmla="*/ 147 w 175"/>
                  <a:gd name="T9" fmla="*/ 40 h 364"/>
                  <a:gd name="T10" fmla="*/ 147 w 175"/>
                  <a:gd name="T11" fmla="*/ 70 h 364"/>
                  <a:gd name="T12" fmla="*/ 93 w 175"/>
                  <a:gd name="T13" fmla="*/ 70 h 364"/>
                  <a:gd name="T14" fmla="*/ 93 w 175"/>
                  <a:gd name="T15" fmla="*/ 110 h 364"/>
                  <a:gd name="T16" fmla="*/ 147 w 175"/>
                  <a:gd name="T17" fmla="*/ 110 h 364"/>
                  <a:gd name="T18" fmla="*/ 147 w 175"/>
                  <a:gd name="T19" fmla="*/ 140 h 364"/>
                  <a:gd name="T20" fmla="*/ 93 w 175"/>
                  <a:gd name="T21" fmla="*/ 140 h 364"/>
                  <a:gd name="T22" fmla="*/ 93 w 175"/>
                  <a:gd name="T23" fmla="*/ 261 h 364"/>
                  <a:gd name="T24" fmla="*/ 80 w 175"/>
                  <a:gd name="T25" fmla="*/ 298 h 364"/>
                  <a:gd name="T26" fmla="*/ 83 w 175"/>
                  <a:gd name="T27" fmla="*/ 298 h 364"/>
                  <a:gd name="T28" fmla="*/ 100 w 175"/>
                  <a:gd name="T29" fmla="*/ 315 h 364"/>
                  <a:gd name="T30" fmla="*/ 83 w 175"/>
                  <a:gd name="T31" fmla="*/ 332 h 364"/>
                  <a:gd name="T32" fmla="*/ 66 w 175"/>
                  <a:gd name="T33" fmla="*/ 315 h 364"/>
                  <a:gd name="T34" fmla="*/ 66 w 175"/>
                  <a:gd name="T35" fmla="*/ 312 h 364"/>
                  <a:gd name="T36" fmla="*/ 31 w 175"/>
                  <a:gd name="T37" fmla="*/ 323 h 364"/>
                  <a:gd name="T38" fmla="*/ 0 w 175"/>
                  <a:gd name="T39" fmla="*/ 323 h 364"/>
                  <a:gd name="T40" fmla="*/ 16 w 175"/>
                  <a:gd name="T41" fmla="*/ 358 h 364"/>
                  <a:gd name="T42" fmla="*/ 16 w 175"/>
                  <a:gd name="T43" fmla="*/ 362 h 364"/>
                  <a:gd name="T44" fmla="*/ 26 w 175"/>
                  <a:gd name="T45" fmla="*/ 364 h 364"/>
                  <a:gd name="T46" fmla="*/ 140 w 175"/>
                  <a:gd name="T47" fmla="*/ 364 h 364"/>
                  <a:gd name="T48" fmla="*/ 175 w 175"/>
                  <a:gd name="T49" fmla="*/ 329 h 364"/>
                  <a:gd name="T50" fmla="*/ 175 w 175"/>
                  <a:gd name="T51" fmla="*/ 35 h 364"/>
                  <a:gd name="T52" fmla="*/ 140 w 175"/>
                  <a:gd name="T53" fmla="*/ 0 h 364"/>
                  <a:gd name="T54" fmla="*/ 136 w 175"/>
                  <a:gd name="T55" fmla="*/ 192 h 364"/>
                  <a:gd name="T56" fmla="*/ 125 w 175"/>
                  <a:gd name="T57" fmla="*/ 180 h 364"/>
                  <a:gd name="T58" fmla="*/ 136 w 175"/>
                  <a:gd name="T59" fmla="*/ 169 h 364"/>
                  <a:gd name="T60" fmla="*/ 147 w 175"/>
                  <a:gd name="T61" fmla="*/ 180 h 364"/>
                  <a:gd name="T62" fmla="*/ 136 w 175"/>
                  <a:gd name="T63" fmla="*/ 19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5" h="364">
                    <a:moveTo>
                      <a:pt x="140" y="0"/>
                    </a:moveTo>
                    <a:cubicBezTo>
                      <a:pt x="82" y="0"/>
                      <a:pt x="82" y="0"/>
                      <a:pt x="82" y="0"/>
                    </a:cubicBezTo>
                    <a:cubicBezTo>
                      <a:pt x="89" y="10"/>
                      <a:pt x="93" y="22"/>
                      <a:pt x="93" y="35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147" y="40"/>
                      <a:pt x="147" y="40"/>
                      <a:pt x="147" y="40"/>
                    </a:cubicBezTo>
                    <a:cubicBezTo>
                      <a:pt x="147" y="70"/>
                      <a:pt x="147" y="70"/>
                      <a:pt x="147" y="70"/>
                    </a:cubicBezTo>
                    <a:cubicBezTo>
                      <a:pt x="93" y="70"/>
                      <a:pt x="93" y="70"/>
                      <a:pt x="93" y="70"/>
                    </a:cubicBezTo>
                    <a:cubicBezTo>
                      <a:pt x="93" y="110"/>
                      <a:pt x="93" y="110"/>
                      <a:pt x="93" y="110"/>
                    </a:cubicBezTo>
                    <a:cubicBezTo>
                      <a:pt x="147" y="110"/>
                      <a:pt x="147" y="110"/>
                      <a:pt x="147" y="110"/>
                    </a:cubicBezTo>
                    <a:cubicBezTo>
                      <a:pt x="147" y="140"/>
                      <a:pt x="147" y="140"/>
                      <a:pt x="147" y="140"/>
                    </a:cubicBezTo>
                    <a:cubicBezTo>
                      <a:pt x="93" y="140"/>
                      <a:pt x="93" y="140"/>
                      <a:pt x="93" y="140"/>
                    </a:cubicBezTo>
                    <a:cubicBezTo>
                      <a:pt x="93" y="261"/>
                      <a:pt x="93" y="261"/>
                      <a:pt x="93" y="261"/>
                    </a:cubicBezTo>
                    <a:cubicBezTo>
                      <a:pt x="93" y="275"/>
                      <a:pt x="88" y="288"/>
                      <a:pt x="80" y="298"/>
                    </a:cubicBezTo>
                    <a:cubicBezTo>
                      <a:pt x="81" y="298"/>
                      <a:pt x="82" y="298"/>
                      <a:pt x="83" y="298"/>
                    </a:cubicBezTo>
                    <a:cubicBezTo>
                      <a:pt x="93" y="298"/>
                      <a:pt x="100" y="306"/>
                      <a:pt x="100" y="315"/>
                    </a:cubicBezTo>
                    <a:cubicBezTo>
                      <a:pt x="100" y="325"/>
                      <a:pt x="93" y="332"/>
                      <a:pt x="83" y="332"/>
                    </a:cubicBezTo>
                    <a:cubicBezTo>
                      <a:pt x="74" y="332"/>
                      <a:pt x="66" y="325"/>
                      <a:pt x="66" y="315"/>
                    </a:cubicBezTo>
                    <a:cubicBezTo>
                      <a:pt x="66" y="314"/>
                      <a:pt x="66" y="313"/>
                      <a:pt x="66" y="312"/>
                    </a:cubicBezTo>
                    <a:cubicBezTo>
                      <a:pt x="56" y="319"/>
                      <a:pt x="44" y="323"/>
                      <a:pt x="31" y="323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9" y="332"/>
                      <a:pt x="16" y="344"/>
                      <a:pt x="16" y="358"/>
                    </a:cubicBezTo>
                    <a:cubicBezTo>
                      <a:pt x="16" y="362"/>
                      <a:pt x="16" y="362"/>
                      <a:pt x="16" y="362"/>
                    </a:cubicBezTo>
                    <a:cubicBezTo>
                      <a:pt x="19" y="363"/>
                      <a:pt x="22" y="364"/>
                      <a:pt x="26" y="364"/>
                    </a:cubicBezTo>
                    <a:cubicBezTo>
                      <a:pt x="140" y="364"/>
                      <a:pt x="140" y="364"/>
                      <a:pt x="140" y="364"/>
                    </a:cubicBezTo>
                    <a:cubicBezTo>
                      <a:pt x="160" y="364"/>
                      <a:pt x="175" y="348"/>
                      <a:pt x="175" y="329"/>
                    </a:cubicBezTo>
                    <a:cubicBezTo>
                      <a:pt x="175" y="35"/>
                      <a:pt x="175" y="35"/>
                      <a:pt x="175" y="35"/>
                    </a:cubicBezTo>
                    <a:cubicBezTo>
                      <a:pt x="175" y="16"/>
                      <a:pt x="160" y="0"/>
                      <a:pt x="140" y="0"/>
                    </a:cubicBezTo>
                    <a:close/>
                    <a:moveTo>
                      <a:pt x="136" y="192"/>
                    </a:moveTo>
                    <a:cubicBezTo>
                      <a:pt x="130" y="192"/>
                      <a:pt x="125" y="186"/>
                      <a:pt x="125" y="180"/>
                    </a:cubicBezTo>
                    <a:cubicBezTo>
                      <a:pt x="125" y="174"/>
                      <a:pt x="130" y="169"/>
                      <a:pt x="136" y="169"/>
                    </a:cubicBezTo>
                    <a:cubicBezTo>
                      <a:pt x="142" y="169"/>
                      <a:pt x="147" y="174"/>
                      <a:pt x="147" y="180"/>
                    </a:cubicBezTo>
                    <a:cubicBezTo>
                      <a:pt x="147" y="186"/>
                      <a:pt x="142" y="192"/>
                      <a:pt x="136" y="1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>
                      <a:lumMod val="50000"/>
                      <a:lumOff val="50000"/>
                    </a:srgbClr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445342" y="5328131"/>
            <a:ext cx="1043876" cy="658831"/>
            <a:chOff x="569896" y="4978832"/>
            <a:chExt cx="1043876" cy="658831"/>
          </a:xfrm>
        </p:grpSpPr>
        <p:sp>
          <p:nvSpPr>
            <p:cNvPr id="119" name="TextBox 118"/>
            <p:cNvSpPr txBox="1"/>
            <p:nvPr/>
          </p:nvSpPr>
          <p:spPr>
            <a:xfrm>
              <a:off x="569896" y="5329886"/>
              <a:ext cx="10438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cs typeface="Arial" charset="0"/>
                </a:rPr>
                <a:t>Skimmers</a:t>
              </a:r>
              <a:endParaRPr lang="en-US" sz="1400" b="1" dirty="0">
                <a:solidFill>
                  <a:srgbClr val="000000">
                    <a:lumMod val="95000"/>
                    <a:lumOff val="5000"/>
                  </a:srgbClr>
                </a:solidFill>
                <a:cs typeface="Arial" charset="0"/>
              </a:endParaRPr>
            </a:p>
          </p:txBody>
        </p:sp>
        <p:sp>
          <p:nvSpPr>
            <p:cNvPr id="138" name="Freeform 69"/>
            <p:cNvSpPr>
              <a:spLocks noEditPoints="1"/>
            </p:cNvSpPr>
            <p:nvPr/>
          </p:nvSpPr>
          <p:spPr bwMode="auto">
            <a:xfrm>
              <a:off x="876890" y="4978832"/>
              <a:ext cx="429888" cy="275023"/>
            </a:xfrm>
            <a:custGeom>
              <a:avLst/>
              <a:gdLst>
                <a:gd name="T0" fmla="*/ 549 w 551"/>
                <a:gd name="T1" fmla="*/ 172 h 332"/>
                <a:gd name="T2" fmla="*/ 275 w 551"/>
                <a:gd name="T3" fmla="*/ 0 h 332"/>
                <a:gd name="T4" fmla="*/ 271 w 551"/>
                <a:gd name="T5" fmla="*/ 0 h 332"/>
                <a:gd name="T6" fmla="*/ 2 w 551"/>
                <a:gd name="T7" fmla="*/ 179 h 332"/>
                <a:gd name="T8" fmla="*/ 1 w 551"/>
                <a:gd name="T9" fmla="*/ 181 h 332"/>
                <a:gd name="T10" fmla="*/ 0 w 551"/>
                <a:gd name="T11" fmla="*/ 184 h 332"/>
                <a:gd name="T12" fmla="*/ 0 w 551"/>
                <a:gd name="T13" fmla="*/ 188 h 332"/>
                <a:gd name="T14" fmla="*/ 2 w 551"/>
                <a:gd name="T15" fmla="*/ 192 h 332"/>
                <a:gd name="T16" fmla="*/ 266 w 551"/>
                <a:gd name="T17" fmla="*/ 332 h 332"/>
                <a:gd name="T18" fmla="*/ 277 w 551"/>
                <a:gd name="T19" fmla="*/ 332 h 332"/>
                <a:gd name="T20" fmla="*/ 548 w 551"/>
                <a:gd name="T21" fmla="*/ 188 h 332"/>
                <a:gd name="T22" fmla="*/ 550 w 551"/>
                <a:gd name="T23" fmla="*/ 185 h 332"/>
                <a:gd name="T24" fmla="*/ 550 w 551"/>
                <a:gd name="T25" fmla="*/ 179 h 332"/>
                <a:gd name="T26" fmla="*/ 551 w 551"/>
                <a:gd name="T27" fmla="*/ 175 h 332"/>
                <a:gd name="T28" fmla="*/ 549 w 551"/>
                <a:gd name="T29" fmla="*/ 172 h 332"/>
                <a:gd name="T30" fmla="*/ 276 w 551"/>
                <a:gd name="T31" fmla="*/ 103 h 332"/>
                <a:gd name="T32" fmla="*/ 319 w 551"/>
                <a:gd name="T33" fmla="*/ 147 h 332"/>
                <a:gd name="T34" fmla="*/ 276 w 551"/>
                <a:gd name="T35" fmla="*/ 190 h 332"/>
                <a:gd name="T36" fmla="*/ 232 w 551"/>
                <a:gd name="T37" fmla="*/ 147 h 332"/>
                <a:gd name="T38" fmla="*/ 276 w 551"/>
                <a:gd name="T39" fmla="*/ 103 h 332"/>
                <a:gd name="T40" fmla="*/ 276 w 551"/>
                <a:gd name="T41" fmla="*/ 305 h 332"/>
                <a:gd name="T42" fmla="*/ 266 w 551"/>
                <a:gd name="T43" fmla="*/ 305 h 332"/>
                <a:gd name="T44" fmla="*/ 83 w 551"/>
                <a:gd name="T45" fmla="*/ 241 h 332"/>
                <a:gd name="T46" fmla="*/ 39 w 551"/>
                <a:gd name="T47" fmla="*/ 198 h 332"/>
                <a:gd name="T48" fmla="*/ 29 w 551"/>
                <a:gd name="T49" fmla="*/ 184 h 332"/>
                <a:gd name="T50" fmla="*/ 40 w 551"/>
                <a:gd name="T51" fmla="*/ 165 h 332"/>
                <a:gd name="T52" fmla="*/ 197 w 551"/>
                <a:gd name="T53" fmla="*/ 38 h 332"/>
                <a:gd name="T54" fmla="*/ 142 w 551"/>
                <a:gd name="T55" fmla="*/ 147 h 332"/>
                <a:gd name="T56" fmla="*/ 276 w 551"/>
                <a:gd name="T57" fmla="*/ 281 h 332"/>
                <a:gd name="T58" fmla="*/ 410 w 551"/>
                <a:gd name="T59" fmla="*/ 147 h 332"/>
                <a:gd name="T60" fmla="*/ 358 w 551"/>
                <a:gd name="T61" fmla="*/ 41 h 332"/>
                <a:gd name="T62" fmla="*/ 464 w 551"/>
                <a:gd name="T63" fmla="*/ 106 h 332"/>
                <a:gd name="T64" fmla="*/ 510 w 551"/>
                <a:gd name="T65" fmla="*/ 160 h 332"/>
                <a:gd name="T66" fmla="*/ 522 w 551"/>
                <a:gd name="T67" fmla="*/ 179 h 332"/>
                <a:gd name="T68" fmla="*/ 276 w 551"/>
                <a:gd name="T69" fmla="*/ 30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1" h="332">
                  <a:moveTo>
                    <a:pt x="549" y="172"/>
                  </a:moveTo>
                  <a:cubicBezTo>
                    <a:pt x="548" y="171"/>
                    <a:pt x="464" y="3"/>
                    <a:pt x="275" y="0"/>
                  </a:cubicBezTo>
                  <a:cubicBezTo>
                    <a:pt x="274" y="0"/>
                    <a:pt x="272" y="0"/>
                    <a:pt x="271" y="0"/>
                  </a:cubicBezTo>
                  <a:cubicBezTo>
                    <a:pt x="84" y="1"/>
                    <a:pt x="2" y="178"/>
                    <a:pt x="2" y="179"/>
                  </a:cubicBezTo>
                  <a:cubicBezTo>
                    <a:pt x="1" y="181"/>
                    <a:pt x="1" y="181"/>
                    <a:pt x="1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3" y="193"/>
                    <a:pt x="86" y="331"/>
                    <a:pt x="266" y="332"/>
                  </a:cubicBezTo>
                  <a:cubicBezTo>
                    <a:pt x="270" y="332"/>
                    <a:pt x="273" y="332"/>
                    <a:pt x="277" y="332"/>
                  </a:cubicBezTo>
                  <a:cubicBezTo>
                    <a:pt x="464" y="326"/>
                    <a:pt x="547" y="189"/>
                    <a:pt x="548" y="188"/>
                  </a:cubicBezTo>
                  <a:cubicBezTo>
                    <a:pt x="550" y="185"/>
                    <a:pt x="550" y="185"/>
                    <a:pt x="550" y="185"/>
                  </a:cubicBezTo>
                  <a:cubicBezTo>
                    <a:pt x="550" y="179"/>
                    <a:pt x="550" y="179"/>
                    <a:pt x="550" y="179"/>
                  </a:cubicBezTo>
                  <a:cubicBezTo>
                    <a:pt x="551" y="175"/>
                    <a:pt x="551" y="175"/>
                    <a:pt x="551" y="175"/>
                  </a:cubicBezTo>
                  <a:lnTo>
                    <a:pt x="549" y="172"/>
                  </a:lnTo>
                  <a:close/>
                  <a:moveTo>
                    <a:pt x="276" y="103"/>
                  </a:moveTo>
                  <a:cubicBezTo>
                    <a:pt x="300" y="103"/>
                    <a:pt x="319" y="123"/>
                    <a:pt x="319" y="147"/>
                  </a:cubicBezTo>
                  <a:cubicBezTo>
                    <a:pt x="319" y="171"/>
                    <a:pt x="300" y="190"/>
                    <a:pt x="276" y="190"/>
                  </a:cubicBezTo>
                  <a:cubicBezTo>
                    <a:pt x="252" y="190"/>
                    <a:pt x="232" y="171"/>
                    <a:pt x="232" y="147"/>
                  </a:cubicBezTo>
                  <a:cubicBezTo>
                    <a:pt x="232" y="123"/>
                    <a:pt x="252" y="103"/>
                    <a:pt x="276" y="103"/>
                  </a:cubicBezTo>
                  <a:close/>
                  <a:moveTo>
                    <a:pt x="276" y="305"/>
                  </a:moveTo>
                  <a:cubicBezTo>
                    <a:pt x="273" y="305"/>
                    <a:pt x="269" y="305"/>
                    <a:pt x="266" y="305"/>
                  </a:cubicBezTo>
                  <a:cubicBezTo>
                    <a:pt x="183" y="305"/>
                    <a:pt x="123" y="273"/>
                    <a:pt x="83" y="241"/>
                  </a:cubicBezTo>
                  <a:cubicBezTo>
                    <a:pt x="64" y="225"/>
                    <a:pt x="49" y="210"/>
                    <a:pt x="39" y="198"/>
                  </a:cubicBezTo>
                  <a:cubicBezTo>
                    <a:pt x="35" y="192"/>
                    <a:pt x="31" y="187"/>
                    <a:pt x="29" y="184"/>
                  </a:cubicBezTo>
                  <a:cubicBezTo>
                    <a:pt x="31" y="180"/>
                    <a:pt x="35" y="173"/>
                    <a:pt x="40" y="165"/>
                  </a:cubicBezTo>
                  <a:cubicBezTo>
                    <a:pt x="64" y="128"/>
                    <a:pt x="115" y="64"/>
                    <a:pt x="197" y="38"/>
                  </a:cubicBezTo>
                  <a:cubicBezTo>
                    <a:pt x="164" y="63"/>
                    <a:pt x="142" y="102"/>
                    <a:pt x="142" y="147"/>
                  </a:cubicBezTo>
                  <a:cubicBezTo>
                    <a:pt x="142" y="221"/>
                    <a:pt x="202" y="281"/>
                    <a:pt x="276" y="281"/>
                  </a:cubicBezTo>
                  <a:cubicBezTo>
                    <a:pt x="350" y="281"/>
                    <a:pt x="410" y="221"/>
                    <a:pt x="410" y="147"/>
                  </a:cubicBezTo>
                  <a:cubicBezTo>
                    <a:pt x="410" y="104"/>
                    <a:pt x="390" y="66"/>
                    <a:pt x="358" y="41"/>
                  </a:cubicBezTo>
                  <a:cubicBezTo>
                    <a:pt x="403" y="56"/>
                    <a:pt x="438" y="81"/>
                    <a:pt x="464" y="106"/>
                  </a:cubicBezTo>
                  <a:cubicBezTo>
                    <a:pt x="485" y="126"/>
                    <a:pt x="500" y="146"/>
                    <a:pt x="510" y="160"/>
                  </a:cubicBezTo>
                  <a:cubicBezTo>
                    <a:pt x="516" y="168"/>
                    <a:pt x="520" y="175"/>
                    <a:pt x="522" y="179"/>
                  </a:cubicBezTo>
                  <a:cubicBezTo>
                    <a:pt x="505" y="203"/>
                    <a:pt x="427" y="301"/>
                    <a:pt x="276" y="305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>
                    <a:lumMod val="95000"/>
                    <a:lumOff val="5000"/>
                  </a:srgbClr>
                </a:solidFill>
                <a:cs typeface="Arial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558462" y="1999876"/>
            <a:ext cx="4036903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 smtClean="0">
                <a:solidFill>
                  <a:srgbClr val="002060"/>
                </a:solidFill>
                <a:cs typeface="Arial" charset="0"/>
              </a:rPr>
              <a:t>Extremely strong attachment to mail: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2060"/>
                </a:solidFill>
                <a:cs typeface="Arial" charset="0"/>
              </a:rPr>
              <a:t>93% take time to sort their mail each day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2060"/>
                </a:solidFill>
                <a:cs typeface="Arial" charset="0"/>
              </a:rPr>
              <a:t>86% value privacy, reliability, and security of mail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2060"/>
                </a:solidFill>
                <a:cs typeface="Arial" charset="0"/>
              </a:rPr>
              <a:t>83% enjoy receiving mail and look forward to the mail each day</a:t>
            </a:r>
            <a:endParaRPr lang="en-US" sz="1200" b="1" kern="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58461" y="3130086"/>
            <a:ext cx="4036903" cy="8925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 smtClean="0">
                <a:solidFill>
                  <a:srgbClr val="0000FF"/>
                </a:solidFill>
                <a:cs typeface="Arial" charset="0"/>
              </a:rPr>
              <a:t>Strong </a:t>
            </a:r>
            <a:r>
              <a:rPr lang="en-US" sz="1600" b="1" kern="0" dirty="0">
                <a:solidFill>
                  <a:srgbClr val="0000FF"/>
                </a:solidFill>
                <a:cs typeface="Arial" charset="0"/>
              </a:rPr>
              <a:t>attachment to </a:t>
            </a:r>
            <a:r>
              <a:rPr lang="en-US" sz="1600" b="1" kern="0" dirty="0" smtClean="0">
                <a:solidFill>
                  <a:srgbClr val="0000FF"/>
                </a:solidFill>
                <a:cs typeface="Arial" charset="0"/>
              </a:rPr>
              <a:t>mail: 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00FF"/>
                </a:solidFill>
                <a:cs typeface="Arial" charset="0"/>
              </a:rPr>
              <a:t>81</a:t>
            </a:r>
            <a:r>
              <a:rPr lang="en-US" sz="1200" b="1" kern="0" dirty="0">
                <a:solidFill>
                  <a:srgbClr val="0000FF"/>
                </a:solidFill>
                <a:cs typeface="Arial" charset="0"/>
              </a:rPr>
              <a:t>% take the time to look through </a:t>
            </a:r>
            <a:r>
              <a:rPr lang="en-US" sz="1200" b="1" kern="0" dirty="0" smtClean="0">
                <a:solidFill>
                  <a:srgbClr val="0000FF"/>
                </a:solidFill>
                <a:cs typeface="Arial" charset="0"/>
              </a:rPr>
              <a:t>mail each day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>
                <a:solidFill>
                  <a:srgbClr val="0000FF"/>
                </a:solidFill>
                <a:cs typeface="Arial" charset="0"/>
              </a:rPr>
              <a:t>67% prefer scanning mail to receiving </a:t>
            </a:r>
            <a:r>
              <a:rPr lang="en-US" sz="1200" b="1" kern="0" dirty="0" smtClean="0">
                <a:solidFill>
                  <a:srgbClr val="0000FF"/>
                </a:solidFill>
                <a:cs typeface="Arial" charset="0"/>
              </a:rPr>
              <a:t>emails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00FF"/>
                </a:solidFill>
                <a:cs typeface="Arial" charset="0"/>
              </a:rPr>
              <a:t>64% look forward to receiving mail each day</a:t>
            </a:r>
            <a:endParaRPr lang="en-US" sz="1200" b="1" kern="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58461" y="5188991"/>
            <a:ext cx="4036903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 smtClean="0">
                <a:solidFill>
                  <a:srgbClr val="000000">
                    <a:lumMod val="95000"/>
                    <a:lumOff val="5000"/>
                  </a:srgbClr>
                </a:solidFill>
                <a:cs typeface="Arial" charset="0"/>
              </a:rPr>
              <a:t>Active detractors to mail: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0000">
                    <a:lumMod val="95000"/>
                    <a:lumOff val="5000"/>
                  </a:srgbClr>
                </a:solidFill>
                <a:cs typeface="Arial" charset="0"/>
              </a:rPr>
              <a:t>85% feel they could manage without mail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0000">
                    <a:lumMod val="95000"/>
                    <a:lumOff val="5000"/>
                  </a:srgbClr>
                </a:solidFill>
                <a:cs typeface="Arial" charset="0"/>
              </a:rPr>
              <a:t>67% find sorting mail each day a chore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0000">
                    <a:lumMod val="95000"/>
                    <a:lumOff val="5000"/>
                  </a:srgbClr>
                </a:solidFill>
                <a:cs typeface="Arial" charset="0"/>
              </a:rPr>
              <a:t>63% find mail less important than it was three years ago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58461" y="4176227"/>
            <a:ext cx="4036903" cy="8925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kern="0" dirty="0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Little attachment </a:t>
            </a:r>
            <a:r>
              <a:rPr lang="en-US" sz="1600" b="1" kern="0" dirty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to </a:t>
            </a:r>
            <a:r>
              <a:rPr lang="en-US" sz="1600" b="1" kern="0" dirty="0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mail: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67% bring their mail in at first opportunity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63% feel they could manage without mail</a:t>
            </a:r>
          </a:p>
          <a:p>
            <a:pPr marL="168275" indent="-1682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kern="0" dirty="0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50% look forward to receiving mail each day</a:t>
            </a:r>
            <a:endParaRPr lang="en-US" sz="1200" b="1" kern="0" dirty="0">
              <a:solidFill>
                <a:srgbClr val="000000">
                  <a:lumMod val="65000"/>
                  <a:lumOff val="35000"/>
                </a:srgbClr>
              </a:solidFill>
              <a:cs typeface="Arial" charset="0"/>
            </a:endParaRPr>
          </a:p>
        </p:txBody>
      </p:sp>
      <p:sp>
        <p:nvSpPr>
          <p:cNvPr id="50" name="McK 5. Source"/>
          <p:cNvSpPr>
            <a:spLocks noChangeArrowheads="1"/>
          </p:cNvSpPr>
          <p:nvPr/>
        </p:nvSpPr>
        <p:spPr bwMode="gray">
          <a:xfrm>
            <a:off x="42949" y="6661023"/>
            <a:ext cx="3716583" cy="19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73152" rtlCol="0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Source: </a:t>
            </a:r>
            <a:r>
              <a:rPr lang="en-US" sz="8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USPS Mail Moments Study, 2012 &amp; 2016</a:t>
            </a:r>
          </a:p>
        </p:txBody>
      </p:sp>
    </p:spTree>
    <p:extLst>
      <p:ext uri="{BB962C8B-B14F-4D97-AF65-F5344CB8AC3E}">
        <p14:creationId xmlns:p14="http://schemas.microsoft.com/office/powerpoint/2010/main" val="277990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77368" y="865177"/>
            <a:ext cx="8412480" cy="757255"/>
          </a:xfrm>
        </p:spPr>
        <p:txBody>
          <a:bodyPr/>
          <a:lstStyle/>
          <a:p>
            <a:r>
              <a:rPr lang="en-US" dirty="0" smtClean="0"/>
              <a:t>Millennials </a:t>
            </a:r>
            <a:r>
              <a:rPr lang="en-US" dirty="0"/>
              <a:t>receive </a:t>
            </a:r>
            <a:r>
              <a:rPr lang="en-US" dirty="0" smtClean="0"/>
              <a:t>less mail volume than other generations, yet they report spending </a:t>
            </a:r>
            <a:r>
              <a:rPr lang="en-US" dirty="0"/>
              <a:t>more time sorting and reading their mail each </a:t>
            </a:r>
            <a:r>
              <a:rPr lang="en-US" dirty="0" smtClean="0"/>
              <a:t>day.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3512" y="325473"/>
            <a:ext cx="6089904" cy="369332"/>
          </a:xfrm>
        </p:spPr>
        <p:txBody>
          <a:bodyPr/>
          <a:lstStyle/>
          <a:p>
            <a:pPr algn="r"/>
            <a:r>
              <a:rPr lang="en-US" sz="2400" b="0" dirty="0">
                <a:solidFill>
                  <a:schemeClr val="bg1"/>
                </a:solidFill>
              </a:rPr>
              <a:t>Mail </a:t>
            </a:r>
            <a:r>
              <a:rPr lang="en-US" sz="2400" b="0" dirty="0" smtClean="0">
                <a:solidFill>
                  <a:schemeClr val="bg1"/>
                </a:solidFill>
              </a:rPr>
              <a:t>Engagement – Millennials 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C65A0B3-20A9-4DB3-91AA-6DCA00659B7E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949" y="6050087"/>
            <a:ext cx="4070342" cy="80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68580" rtlCol="0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Question Text: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Q210a. About how many minutes did you spend bringing in, sorting, and organizing your mail? Think of the total minutes you spent doing these activities.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Q200</a:t>
            </a:r>
            <a:r>
              <a:rPr lang="en-US" sz="8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. How many pieces of each of these types of mail did your household receive in the past month</a:t>
            </a: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Sources: USPS Mail Moments Study 2016; FY15 USPS Household Diary, </a:t>
            </a: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2016</a:t>
            </a:r>
            <a:endParaRPr lang="en-US" sz="800" b="1" dirty="0">
              <a:solidFill>
                <a:srgbClr val="FFFFFF">
                  <a:lumMod val="50000"/>
                </a:srgbClr>
              </a:solidFill>
              <a:cs typeface="Arial" charset="0"/>
            </a:endParaRPr>
          </a:p>
        </p:txBody>
      </p:sp>
      <p:graphicFrame>
        <p:nvGraphicFramePr>
          <p:cNvPr id="1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04673"/>
              </p:ext>
            </p:extLst>
          </p:nvPr>
        </p:nvGraphicFramePr>
        <p:xfrm>
          <a:off x="4095332" y="2548382"/>
          <a:ext cx="4673764" cy="376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14424" y="1792804"/>
            <a:ext cx="46546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l">
              <a:defRPr sz="1200" b="1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cs typeface="Arial" charset="0"/>
              </a:rPr>
              <a:t>Weekly </a:t>
            </a:r>
            <a:r>
              <a:rPr lang="en-US" sz="1400" dirty="0">
                <a:cs typeface="Arial" charset="0"/>
              </a:rPr>
              <a:t>Mail Volume (pieces</a:t>
            </a:r>
            <a:r>
              <a:rPr lang="en-US" sz="1400" dirty="0" smtClean="0">
                <a:cs typeface="Arial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i="1" dirty="0" smtClean="0">
                <a:cs typeface="Arial" charset="0"/>
              </a:rPr>
              <a:t>FY15, by </a:t>
            </a:r>
            <a:r>
              <a:rPr lang="en-US" b="0" i="1" dirty="0">
                <a:cs typeface="Arial" charset="0"/>
              </a:rPr>
              <a:t>Generation</a:t>
            </a:r>
          </a:p>
        </p:txBody>
      </p:sp>
      <p:pic>
        <p:nvPicPr>
          <p:cNvPr id="11" name="Picture 8" descr="Sidebar Search icon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51" y="2337822"/>
            <a:ext cx="1817323" cy="170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10116" y="2467192"/>
            <a:ext cx="2580870" cy="135421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>
              <a:defRPr sz="4800" b="1" cap="all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Rockwell Extra Bold" panose="02060903040505020403" pitchFamily="18" charset="0"/>
                <a:cs typeface="Aharoni" panose="02010803020104030203" pitchFamily="2" charset="-79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0072C6"/>
                </a:solidFill>
              </a:rPr>
              <a:t>8.4 </a:t>
            </a:r>
            <a:r>
              <a:rPr lang="en-US" sz="2800" cap="none" dirty="0">
                <a:solidFill>
                  <a:srgbClr val="0072C6"/>
                </a:solidFill>
              </a:rPr>
              <a:t>minutes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953324250"/>
              </p:ext>
            </p:extLst>
          </p:nvPr>
        </p:nvGraphicFramePr>
        <p:xfrm>
          <a:off x="356616" y="3910180"/>
          <a:ext cx="3207177" cy="200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6615" y="1792804"/>
            <a:ext cx="3043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Average Time Spent Sorting Mail</a:t>
            </a:r>
          </a:p>
        </p:txBody>
      </p:sp>
    </p:spTree>
    <p:extLst>
      <p:ext uri="{BB962C8B-B14F-4D97-AF65-F5344CB8AC3E}">
        <p14:creationId xmlns:p14="http://schemas.microsoft.com/office/powerpoint/2010/main" val="37923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645743"/>
              </p:ext>
            </p:extLst>
          </p:nvPr>
        </p:nvGraphicFramePr>
        <p:xfrm>
          <a:off x="1719609" y="2122407"/>
          <a:ext cx="6949440" cy="3544090"/>
        </p:xfrm>
        <a:graphic>
          <a:graphicData uri="http://schemas.openxmlformats.org/drawingml/2006/table">
            <a:tbl>
              <a:tblPr firstRow="1" bandRow="1"/>
              <a:tblGrid>
                <a:gridCol w="17373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2483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Micro</a:t>
                      </a:r>
                    </a:p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Small</a:t>
                      </a:r>
                    </a:p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Medium  </a:t>
                      </a:r>
                    </a:p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Large</a:t>
                      </a:r>
                    </a:p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(A)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(B)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(C)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(D)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1706</a:t>
                      </a:r>
                      <a:endParaRPr lang="en-US" sz="800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911</a:t>
                      </a:r>
                      <a:endParaRPr lang="en-US" sz="800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559</a:t>
                      </a:r>
                      <a:endParaRPr lang="en-US" sz="800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601</a:t>
                      </a:r>
                      <a:endParaRPr lang="en-US" sz="800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32232" y="883465"/>
            <a:ext cx="8412480" cy="75725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400"/>
              </a:spcBef>
            </a:pPr>
            <a:r>
              <a:rPr lang="en-US" dirty="0"/>
              <a:t>Marketing Mail </a:t>
            </a:r>
            <a:r>
              <a:rPr lang="en-US" dirty="0" smtClean="0"/>
              <a:t>trails digital alternatives in overall satisfaction among large businesses, but </a:t>
            </a:r>
            <a:r>
              <a:rPr lang="en-US" dirty="0"/>
              <a:t>is </a:t>
            </a:r>
            <a:r>
              <a:rPr lang="en-US" dirty="0" smtClean="0"/>
              <a:t>comparable to digital among other business </a:t>
            </a:r>
            <a:r>
              <a:rPr lang="en-US" dirty="0"/>
              <a:t>sizes.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C65A0B3-20A9-4DB3-91AA-6DCA00659B7E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53512" y="325473"/>
            <a:ext cx="6089904" cy="369332"/>
          </a:xfrm>
        </p:spPr>
        <p:txBody>
          <a:bodyPr/>
          <a:lstStyle/>
          <a:p>
            <a:pPr algn="r"/>
            <a:r>
              <a:rPr lang="en-US" sz="2400" b="0" dirty="0" smtClean="0">
                <a:solidFill>
                  <a:schemeClr val="bg1"/>
                </a:solidFill>
              </a:rPr>
              <a:t>Overall Satisfaction by Media Channel  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2232" y="1798844"/>
            <a:ext cx="38843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200" b="1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cs typeface="Arial" charset="0"/>
              </a:rPr>
              <a:t>Satisfaction with </a:t>
            </a:r>
            <a:r>
              <a:rPr lang="en-US" sz="1400" dirty="0" smtClean="0">
                <a:cs typeface="Arial" charset="0"/>
              </a:rPr>
              <a:t>Advertising by Channel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i="1" dirty="0" smtClean="0">
                <a:cs typeface="Arial" charset="0"/>
              </a:rPr>
              <a:t>Q3 FY16, % Top 2 Box (7-point scale)</a:t>
            </a:r>
            <a:endParaRPr lang="en-US" b="0" i="1" dirty="0">
              <a:cs typeface="Arial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94836521"/>
              </p:ext>
            </p:extLst>
          </p:nvPr>
        </p:nvGraphicFramePr>
        <p:xfrm>
          <a:off x="344934" y="1862312"/>
          <a:ext cx="8526463" cy="339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2434095" y="3179921"/>
            <a:ext cx="914400" cy="0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2130334" y="30205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58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454377" y="4174221"/>
            <a:ext cx="91440" cy="0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85447" y="4043416"/>
            <a:ext cx="1143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Digital Average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171806" y="3092323"/>
            <a:ext cx="914400" cy="0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3884823" y="2952434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61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901591" y="2878898"/>
            <a:ext cx="914400" cy="0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7642959" y="2746909"/>
            <a:ext cx="914400" cy="0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7330809" y="2598631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72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01714" y="2730620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68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7" name="Text Placeholder 9"/>
          <p:cNvSpPr txBox="1">
            <a:spLocks/>
          </p:cNvSpPr>
          <p:nvPr/>
        </p:nvSpPr>
        <p:spPr bwMode="gray">
          <a:xfrm>
            <a:off x="78230" y="5824621"/>
            <a:ext cx="4395885" cy="98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73152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9863" indent="-168275" algn="l" rtl="0" eaLnBrk="1" fontAlgn="base" hangingPunct="1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¡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4488" indent="-173038" algn="l" rtl="0" eaLnBrk="1" fontAlgn="base" hangingPunct="1">
              <a:lnSpc>
                <a:spcPct val="106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7525" indent="-171450" algn="l" rtl="0" eaLnBrk="1" fontAlgn="base" hangingPunct="1">
              <a:lnSpc>
                <a:spcPct val="106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46213" indent="-2365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000000"/>
              </a:buClr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</a:rPr>
              <a:t>Note: Micro Business (1-5 employees); Small Business (6-49 employees); Medium Business (50-499 employees); Large Business (500+ employees)</a:t>
            </a:r>
          </a:p>
          <a:p>
            <a:pPr>
              <a:spcBef>
                <a:spcPts val="0"/>
              </a:spcBef>
              <a:buClr>
                <a:srgbClr val="000000"/>
              </a:buClr>
            </a:pP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</a:rPr>
              <a:t>Question Text</a:t>
            </a:r>
            <a:r>
              <a:rPr lang="en-US" sz="800" b="1" dirty="0">
                <a:solidFill>
                  <a:srgbClr val="FFFFFF">
                    <a:lumMod val="50000"/>
                  </a:srgbClr>
                </a:solidFill>
              </a:rPr>
              <a:t>: </a:t>
            </a:r>
            <a:r>
              <a:rPr lang="en-US" sz="800" b="1" dirty="0" smtClean="0">
                <a:solidFill>
                  <a:srgbClr val="FFFFFF">
                    <a:lumMod val="50000"/>
                  </a:srgbClr>
                </a:solidFill>
              </a:rPr>
              <a:t>Based </a:t>
            </a:r>
            <a:r>
              <a:rPr lang="en-US" sz="800" b="1" dirty="0">
                <a:solidFill>
                  <a:srgbClr val="FFFFFF">
                    <a:lumMod val="50000"/>
                  </a:srgbClr>
                </a:solidFill>
              </a:rPr>
              <a:t>on your overall experience with the United States Post Office mail service for advertising through the mail, how satisfied are you with the United States Postal Service? </a:t>
            </a:r>
          </a:p>
          <a:p>
            <a:pPr>
              <a:spcBef>
                <a:spcPts val="0"/>
              </a:spcBef>
              <a:buClr>
                <a:srgbClr val="000000"/>
              </a:buClr>
            </a:pPr>
            <a:r>
              <a:rPr lang="en-US" sz="800" b="1" dirty="0">
                <a:solidFill>
                  <a:srgbClr val="FFFFFF">
                    <a:lumMod val="50000"/>
                  </a:srgbClr>
                </a:solidFill>
              </a:rPr>
              <a:t>D5a. Based on your overall experience with advertising through each type of media below, how satisfied are you with services provided by...?</a:t>
            </a:r>
          </a:p>
          <a:p>
            <a:pPr>
              <a:spcBef>
                <a:spcPts val="0"/>
              </a:spcBef>
              <a:buClr>
                <a:srgbClr val="000000"/>
              </a:buClr>
            </a:pPr>
            <a:r>
              <a:rPr lang="en-US" sz="800" b="1" dirty="0">
                <a:solidFill>
                  <a:srgbClr val="FFFFFF">
                    <a:lumMod val="50000"/>
                  </a:srgbClr>
                </a:solidFill>
              </a:rPr>
              <a:t>Source: USPS Brand Health Tracker, Q3 2016, (Apr.‘16 – Jun.’16) </a:t>
            </a:r>
          </a:p>
        </p:txBody>
      </p:sp>
    </p:spTree>
    <p:extLst>
      <p:ext uri="{BB962C8B-B14F-4D97-AF65-F5344CB8AC3E}">
        <p14:creationId xmlns:p14="http://schemas.microsoft.com/office/powerpoint/2010/main" val="247048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51258" y="905293"/>
            <a:ext cx="8412480" cy="75725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400"/>
              </a:spcBef>
            </a:pPr>
            <a:r>
              <a:rPr lang="en-US" dirty="0" smtClean="0"/>
              <a:t>While most large businesses use mail for marketing purposes, mail continues to be used less frequently among smaller businesses.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53512" y="325473"/>
            <a:ext cx="6089904" cy="369332"/>
          </a:xfrm>
        </p:spPr>
        <p:txBody>
          <a:bodyPr/>
          <a:lstStyle/>
          <a:p>
            <a:pPr algn="r"/>
            <a:r>
              <a:rPr lang="en-US" sz="2400" b="0" dirty="0" smtClean="0">
                <a:solidFill>
                  <a:schemeClr val="bg1"/>
                </a:solidFill>
              </a:rPr>
              <a:t>Mail Challenges </a:t>
            </a:r>
            <a:r>
              <a:rPr lang="en-US" sz="2400" b="0" dirty="0">
                <a:solidFill>
                  <a:schemeClr val="bg1"/>
                </a:solidFill>
              </a:rPr>
              <a:t>&amp; </a:t>
            </a:r>
            <a:r>
              <a:rPr lang="en-US" sz="2400" b="0" dirty="0" smtClean="0">
                <a:solidFill>
                  <a:schemeClr val="bg1"/>
                </a:solidFill>
              </a:rPr>
              <a:t>Opportunities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C65A0B3-20A9-4DB3-91AA-6DCA00659B7E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42950" y="6001227"/>
            <a:ext cx="4067412" cy="812530"/>
          </a:xfrm>
        </p:spPr>
        <p:txBody>
          <a:bodyPr wrap="square" lIns="0" tIns="0" rIns="0" bIns="73152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Note: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Micro Business (1-5 employees); Small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(6-49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employees); Medium Business (50-499 employees); Large Business (500+ employees)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Question Text: On average, how many of each of these types of shipped or mailed items do you send or process each week?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Source: USPS Brand Health Tracker, Q3 2016, (Apr.‘16 – Jun.’16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); Emarketer.com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“US Total Media Ad Spending, by Media, 2014-2020,” 2016.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368" y="1718983"/>
            <a:ext cx="73247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200" b="1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cs typeface="Arial" charset="0"/>
              </a:rPr>
              <a:t>Proportion of Businesses That Use Marketing </a:t>
            </a:r>
            <a:r>
              <a:rPr lang="en-US" sz="1400" dirty="0" smtClean="0">
                <a:cs typeface="Arial" charset="0"/>
              </a:rPr>
              <a:t>Mail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i="1" dirty="0" smtClean="0">
                <a:cs typeface="Arial" charset="0"/>
              </a:rPr>
              <a:t>Q3 FY16, % of Business</a:t>
            </a:r>
            <a:endParaRPr lang="en-US" b="0" i="1" dirty="0">
              <a:cs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242090" y="2281461"/>
            <a:ext cx="0" cy="3732380"/>
          </a:xfrm>
          <a:prstGeom prst="line">
            <a:avLst/>
          </a:prstGeom>
          <a:ln w="19050">
            <a:solidFill>
              <a:srgbClr val="0041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732452467"/>
              </p:ext>
            </p:extLst>
          </p:nvPr>
        </p:nvGraphicFramePr>
        <p:xfrm>
          <a:off x="936826" y="2402839"/>
          <a:ext cx="7647433" cy="2996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908823"/>
              </p:ext>
            </p:extLst>
          </p:nvPr>
        </p:nvGraphicFramePr>
        <p:xfrm>
          <a:off x="1095960" y="5247907"/>
          <a:ext cx="7323708" cy="513633"/>
        </p:xfrm>
        <a:graphic>
          <a:graphicData uri="http://schemas.openxmlformats.org/drawingml/2006/table">
            <a:tbl>
              <a:tblPr firstRow="1" bandRow="1"/>
              <a:tblGrid>
                <a:gridCol w="10462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62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62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62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6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62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62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Q3'15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Q2'16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Micro</a:t>
                      </a:r>
                    </a:p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Small</a:t>
                      </a:r>
                    </a:p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Medium  </a:t>
                      </a:r>
                    </a:p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Large</a:t>
                      </a:r>
                    </a:p>
                    <a:p>
                      <a:pPr algn="ctr"/>
                      <a:r>
                        <a:rPr lang="en-US" sz="1200" b="1" dirty="0"/>
                        <a:t>Q3'16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1894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3767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3777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1706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911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559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601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hteck 19"/>
          <p:cNvSpPr/>
          <p:nvPr/>
        </p:nvSpPr>
        <p:spPr bwMode="gray">
          <a:xfrm>
            <a:off x="540302" y="2756647"/>
            <a:ext cx="1518535" cy="288000"/>
          </a:xfrm>
          <a:prstGeom prst="rect">
            <a:avLst/>
          </a:prstGeom>
          <a:noFill/>
          <a:ln>
            <a:noFill/>
          </a:ln>
        </p:spPr>
        <p:txBody>
          <a:bodyPr lIns="360000" tIns="46800" rIns="90000" bIns="46800" anchor="t">
            <a:noAutofit/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  <a:tabLst>
                <a:tab pos="176213" algn="l"/>
              </a:tabLst>
              <a:defRPr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Yes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tabLst>
                <a:tab pos="176213" algn="l"/>
              </a:tabLst>
              <a:defRPr/>
            </a:pPr>
            <a:endParaRPr lang="en-US" sz="1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Rechteck 40"/>
          <p:cNvSpPr/>
          <p:nvPr/>
        </p:nvSpPr>
        <p:spPr bwMode="gray">
          <a:xfrm>
            <a:off x="671298" y="2809052"/>
            <a:ext cx="150330" cy="144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gray">
          <a:xfrm>
            <a:off x="536039" y="3725789"/>
            <a:ext cx="1492777" cy="288000"/>
          </a:xfrm>
          <a:prstGeom prst="rect">
            <a:avLst/>
          </a:prstGeom>
          <a:noFill/>
          <a:ln>
            <a:noFill/>
          </a:ln>
        </p:spPr>
        <p:txBody>
          <a:bodyPr lIns="360000" tIns="46800" rIns="90000" bIns="46800" anchor="t">
            <a:noAutofit/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  <a:tabLst>
                <a:tab pos="176213" algn="l"/>
              </a:tabLst>
              <a:defRPr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No </a:t>
            </a:r>
          </a:p>
        </p:txBody>
      </p:sp>
      <p:sp>
        <p:nvSpPr>
          <p:cNvPr id="21" name="Rechteck 40"/>
          <p:cNvSpPr/>
          <p:nvPr/>
        </p:nvSpPr>
        <p:spPr bwMode="gray">
          <a:xfrm>
            <a:off x="671298" y="3778194"/>
            <a:ext cx="150330" cy="14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kern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2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77368" y="1718983"/>
            <a:ext cx="41624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200" b="1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cs typeface="Arial" charset="0"/>
              </a:rPr>
              <a:t>Expected Future Use of Marketing Mail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i="1" dirty="0">
                <a:cs typeface="Arial" charset="0"/>
              </a:rPr>
              <a:t>Q3 FY16, Direct </a:t>
            </a:r>
            <a:r>
              <a:rPr lang="en-US" b="0" i="1" dirty="0" smtClean="0">
                <a:cs typeface="Arial" charset="0"/>
              </a:rPr>
              <a:t>Mailers</a:t>
            </a:r>
            <a:endParaRPr lang="en-US" b="0" i="1" dirty="0"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77368" y="865177"/>
            <a:ext cx="8412480" cy="757255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 average, a significantly greater number of businesses said they plan to use more mail over the next two year period, not less.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53512" y="325473"/>
            <a:ext cx="6089904" cy="369332"/>
          </a:xfrm>
        </p:spPr>
        <p:txBody>
          <a:bodyPr/>
          <a:lstStyle/>
          <a:p>
            <a:pPr algn="r"/>
            <a:r>
              <a:rPr lang="en-US" sz="2400" b="0" dirty="0">
                <a:solidFill>
                  <a:schemeClr val="bg1"/>
                </a:solidFill>
              </a:rPr>
              <a:t>Mail Challenges &amp; Opportunities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C65A0B3-20A9-4DB3-91AA-6DCA00659B7E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hteck 24"/>
          <p:cNvSpPr/>
          <p:nvPr/>
        </p:nvSpPr>
        <p:spPr bwMode="gray">
          <a:xfrm>
            <a:off x="182037" y="3099212"/>
            <a:ext cx="1448526" cy="325640"/>
          </a:xfrm>
          <a:prstGeom prst="rect">
            <a:avLst/>
          </a:prstGeom>
          <a:noFill/>
          <a:ln>
            <a:noFill/>
          </a:ln>
        </p:spPr>
        <p:txBody>
          <a:bodyPr lIns="360000" tIns="46800" rIns="90000" bIns="46800" anchor="t">
            <a:noAutofit/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  <a:tabLst>
                <a:tab pos="176213" algn="l"/>
              </a:tabLst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Likely to use more direct mail advertising </a:t>
            </a:r>
          </a:p>
        </p:txBody>
      </p:sp>
      <p:sp>
        <p:nvSpPr>
          <p:cNvPr id="15" name="Rechteck 25"/>
          <p:cNvSpPr/>
          <p:nvPr/>
        </p:nvSpPr>
        <p:spPr bwMode="gray">
          <a:xfrm>
            <a:off x="326087" y="3188116"/>
            <a:ext cx="144000" cy="13456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Rechteck 21"/>
          <p:cNvSpPr/>
          <p:nvPr/>
        </p:nvSpPr>
        <p:spPr bwMode="gray">
          <a:xfrm>
            <a:off x="338158" y="4587340"/>
            <a:ext cx="144000" cy="134562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Rechteck 40"/>
          <p:cNvSpPr/>
          <p:nvPr/>
        </p:nvSpPr>
        <p:spPr bwMode="gray">
          <a:xfrm>
            <a:off x="326087" y="3984797"/>
            <a:ext cx="144000" cy="1345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Rechteck 24"/>
          <p:cNvSpPr/>
          <p:nvPr/>
        </p:nvSpPr>
        <p:spPr bwMode="gray">
          <a:xfrm>
            <a:off x="200246" y="4498716"/>
            <a:ext cx="1642337" cy="325640"/>
          </a:xfrm>
          <a:prstGeom prst="rect">
            <a:avLst/>
          </a:prstGeom>
          <a:noFill/>
          <a:ln>
            <a:noFill/>
          </a:ln>
        </p:spPr>
        <p:txBody>
          <a:bodyPr lIns="360000" tIns="46800" rIns="90000" bIns="46800" anchor="t">
            <a:noAutofit/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  <a:tabLst>
                <a:tab pos="176213" algn="l"/>
              </a:tabLst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Likely to use less direct mail advertising </a:t>
            </a:r>
          </a:p>
        </p:txBody>
      </p:sp>
      <p:sp>
        <p:nvSpPr>
          <p:cNvPr id="19" name="Rechteck 24"/>
          <p:cNvSpPr/>
          <p:nvPr/>
        </p:nvSpPr>
        <p:spPr bwMode="gray">
          <a:xfrm>
            <a:off x="182037" y="3913944"/>
            <a:ext cx="1782760" cy="325640"/>
          </a:xfrm>
          <a:prstGeom prst="rect">
            <a:avLst/>
          </a:prstGeom>
          <a:noFill/>
          <a:ln>
            <a:noFill/>
          </a:ln>
        </p:spPr>
        <p:txBody>
          <a:bodyPr lIns="360000" tIns="46800" rIns="90000" bIns="46800" anchor="t">
            <a:noAutofit/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  <a:tabLst>
                <a:tab pos="176213" algn="l"/>
              </a:tabLst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No change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106560" y="2404122"/>
            <a:ext cx="0" cy="3757939"/>
          </a:xfrm>
          <a:prstGeom prst="line">
            <a:avLst/>
          </a:prstGeom>
          <a:ln w="19050">
            <a:solidFill>
              <a:srgbClr val="00418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895782"/>
              </p:ext>
            </p:extLst>
          </p:nvPr>
        </p:nvGraphicFramePr>
        <p:xfrm>
          <a:off x="1292554" y="2436376"/>
          <a:ext cx="3750580" cy="300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098047"/>
              </p:ext>
            </p:extLst>
          </p:nvPr>
        </p:nvGraphicFramePr>
        <p:xfrm>
          <a:off x="1414926" y="5354104"/>
          <a:ext cx="3546318" cy="361233"/>
        </p:xfrm>
        <a:graphic>
          <a:graphicData uri="http://schemas.openxmlformats.org/drawingml/2006/table">
            <a:tbl>
              <a:tblPr firstRow="1" bandRow="1"/>
              <a:tblGrid>
                <a:gridCol w="1182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21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21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Q3'15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Q2'16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Q3'16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373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654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632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507563"/>
              </p:ext>
            </p:extLst>
          </p:nvPr>
        </p:nvGraphicFramePr>
        <p:xfrm>
          <a:off x="5145770" y="2448128"/>
          <a:ext cx="3750580" cy="300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45173"/>
              </p:ext>
            </p:extLst>
          </p:nvPr>
        </p:nvGraphicFramePr>
        <p:xfrm>
          <a:off x="5268142" y="5365856"/>
          <a:ext cx="3546320" cy="574593"/>
        </p:xfrm>
        <a:graphic>
          <a:graphicData uri="http://schemas.openxmlformats.org/drawingml/2006/table">
            <a:tbl>
              <a:tblPr firstRow="1" bandRow="1"/>
              <a:tblGrid>
                <a:gridCol w="886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6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65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65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Micro</a:t>
                      </a:r>
                    </a:p>
                    <a:p>
                      <a:pPr algn="ctr"/>
                      <a:r>
                        <a:rPr lang="en-US" sz="1400" dirty="0"/>
                        <a:t>Q3'16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Small </a:t>
                      </a:r>
                    </a:p>
                    <a:p>
                      <a:pPr algn="ctr"/>
                      <a:r>
                        <a:rPr lang="en-US" sz="1400" dirty="0"/>
                        <a:t>Q3'16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Medium</a:t>
                      </a:r>
                    </a:p>
                    <a:p>
                      <a:pPr algn="ctr"/>
                      <a:r>
                        <a:rPr lang="en-US" sz="1400" dirty="0"/>
                        <a:t>Q3'16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Large </a:t>
                      </a:r>
                    </a:p>
                    <a:p>
                      <a:pPr algn="ctr"/>
                      <a:r>
                        <a:rPr lang="en-US" sz="1400" dirty="0"/>
                        <a:t>Q3'16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166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231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126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n=</a:t>
                      </a:r>
                      <a:r>
                        <a:rPr lang="en-US" sz="800" baseline="0" dirty="0"/>
                        <a:t> 109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2" name="Text Placeholder 9"/>
          <p:cNvSpPr txBox="1">
            <a:spLocks/>
          </p:cNvSpPr>
          <p:nvPr/>
        </p:nvSpPr>
        <p:spPr>
          <a:xfrm>
            <a:off x="42949" y="6173197"/>
            <a:ext cx="3919676" cy="68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68580" rtlCol="0" anchor="b" anchorCtr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Note: Micro Business (1-5 employees); Small Business (6-49 employees); Medium Business (50-499 employees); Large Business (500+ employees)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Question Text: In </a:t>
            </a:r>
            <a:r>
              <a:rPr lang="en-US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the next 2 years, do you plan to use more or less direct mail for the following marketing objectives?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Source</a:t>
            </a:r>
            <a:r>
              <a:rPr lang="en-US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: USPS Brand Health Tracker, Q3 2016, </a:t>
            </a:r>
            <a:r>
              <a:rPr lang="en-US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(Apr.‘</a:t>
            </a:r>
            <a:r>
              <a:rPr lang="en-US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16 – Jun.’16) </a:t>
            </a:r>
          </a:p>
        </p:txBody>
      </p:sp>
    </p:spTree>
    <p:extLst>
      <p:ext uri="{BB962C8B-B14F-4D97-AF65-F5344CB8AC3E}">
        <p14:creationId xmlns:p14="http://schemas.microsoft.com/office/powerpoint/2010/main" val="240094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243036" y="2116104"/>
            <a:ext cx="5324892" cy="114265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54000" tIns="54000" rIns="54000" bIns="5400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7368" y="865177"/>
            <a:ext cx="8412480" cy="757255"/>
          </a:xfrm>
        </p:spPr>
        <p:txBody>
          <a:bodyPr/>
          <a:lstStyle/>
          <a:p>
            <a:r>
              <a:rPr lang="en-US" dirty="0"/>
              <a:t>Pure play e-</a:t>
            </a:r>
            <a:r>
              <a:rPr lang="en-US" dirty="0" err="1"/>
              <a:t>tailers</a:t>
            </a:r>
            <a:r>
              <a:rPr lang="en-US" dirty="0"/>
              <a:t>, like Wayfair, have recognized the value of combining physical and digital touchpoints to </a:t>
            </a:r>
            <a:r>
              <a:rPr lang="en-US" dirty="0" smtClean="0"/>
              <a:t>enhance the effectiveness of marketing.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953512" y="325473"/>
            <a:ext cx="6089904" cy="369332"/>
          </a:xfrm>
        </p:spPr>
        <p:txBody>
          <a:bodyPr/>
          <a:lstStyle/>
          <a:p>
            <a:pPr algn="r"/>
            <a:r>
              <a:rPr lang="en-US" sz="2400" b="0" dirty="0" smtClean="0">
                <a:solidFill>
                  <a:schemeClr val="bg1"/>
                </a:solidFill>
              </a:rPr>
              <a:t>Mail Challenges </a:t>
            </a:r>
            <a:r>
              <a:rPr lang="en-US" sz="2400" b="0" dirty="0">
                <a:solidFill>
                  <a:schemeClr val="bg1"/>
                </a:solidFill>
              </a:rPr>
              <a:t>&amp; Opportunities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C65A0B3-20A9-4DB3-91AA-6DCA00659B7E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3036" y="2116104"/>
            <a:ext cx="5324892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i="1" dirty="0">
                <a:solidFill>
                  <a:srgbClr val="FFFFFF"/>
                </a:solidFill>
                <a:cs typeface="Times New Roman" panose="02020603050405020304" pitchFamily="18" charset="0"/>
              </a:rPr>
              <a:t>“We think that Marketing Mail is a chance that gives us a valuable, immersive </a:t>
            </a:r>
            <a:r>
              <a:rPr lang="en-US" sz="1300" b="1" i="1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touchpoint </a:t>
            </a:r>
            <a:r>
              <a:rPr lang="en-US" sz="1300" b="1" i="1" dirty="0">
                <a:solidFill>
                  <a:srgbClr val="FFFFFF"/>
                </a:solidFill>
                <a:cs typeface="Times New Roman" panose="02020603050405020304" pitchFamily="18" charset="0"/>
              </a:rPr>
              <a:t>where we can tell our brand stories and enhance the shopping experience for our customers”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>
                <a:solidFill>
                  <a:srgbClr val="FFFFFF"/>
                </a:solidFill>
                <a:cs typeface="Arial" charset="0"/>
              </a:rPr>
              <a:t>- </a:t>
            </a:r>
            <a:r>
              <a:rPr lang="en-US" sz="1050" b="1" i="1" dirty="0" smtClean="0">
                <a:solidFill>
                  <a:srgbClr val="FFFFFF"/>
                </a:solidFill>
                <a:cs typeface="Arial" charset="0"/>
              </a:rPr>
              <a:t>Erin Moran</a:t>
            </a:r>
            <a:r>
              <a:rPr lang="en-US" sz="1050" b="1" i="1" dirty="0">
                <a:solidFill>
                  <a:srgbClr val="FFFFFF"/>
                </a:solidFill>
                <a:cs typeface="Arial" charset="0"/>
              </a:rPr>
              <a:t>, Wayfair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49" y="6392680"/>
            <a:ext cx="4046627" cy="46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73152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anose="05000000000000000000" pitchFamily="2" charset="2"/>
              <a:buNone/>
            </a:pPr>
            <a:r>
              <a:rPr lang="en-US" sz="8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Source: Businesswire, “Wayfair Expands Immersive Retail Experience,” 2016; USPS Market Place Briefing, USPS Mail Moment Study, 2012; How Catalogs Became “Style Guides,” Refinery 29, 2014 </a:t>
            </a:r>
          </a:p>
        </p:txBody>
      </p:sp>
      <p:pic>
        <p:nvPicPr>
          <p:cNvPr id="1026" name="Picture 2" descr="http://cdn.multichannelmerchant.com/wp-content/uploads/2016/03/Catal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11" y="2124624"/>
            <a:ext cx="2499320" cy="325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6"/>
          <p:cNvSpPr>
            <a:spLocks noEditPoints="1"/>
          </p:cNvSpPr>
          <p:nvPr/>
        </p:nvSpPr>
        <p:spPr bwMode="auto">
          <a:xfrm>
            <a:off x="3838484" y="3923872"/>
            <a:ext cx="1184126" cy="853565"/>
          </a:xfrm>
          <a:custGeom>
            <a:avLst/>
            <a:gdLst>
              <a:gd name="T0" fmla="*/ 455 w 484"/>
              <a:gd name="T1" fmla="*/ 37 h 282"/>
              <a:gd name="T2" fmla="*/ 448 w 484"/>
              <a:gd name="T3" fmla="*/ 17 h 282"/>
              <a:gd name="T4" fmla="*/ 427 w 484"/>
              <a:gd name="T5" fmla="*/ 7 h 282"/>
              <a:gd name="T6" fmla="*/ 408 w 484"/>
              <a:gd name="T7" fmla="*/ 0 h 282"/>
              <a:gd name="T8" fmla="*/ 77 w 484"/>
              <a:gd name="T9" fmla="*/ 0 h 282"/>
              <a:gd name="T10" fmla="*/ 57 w 484"/>
              <a:gd name="T11" fmla="*/ 7 h 282"/>
              <a:gd name="T12" fmla="*/ 36 w 484"/>
              <a:gd name="T13" fmla="*/ 17 h 282"/>
              <a:gd name="T14" fmla="*/ 29 w 484"/>
              <a:gd name="T15" fmla="*/ 37 h 282"/>
              <a:gd name="T16" fmla="*/ 0 w 484"/>
              <a:gd name="T17" fmla="*/ 45 h 282"/>
              <a:gd name="T18" fmla="*/ 9 w 484"/>
              <a:gd name="T19" fmla="*/ 264 h 282"/>
              <a:gd name="T20" fmla="*/ 242 w 484"/>
              <a:gd name="T21" fmla="*/ 282 h 282"/>
              <a:gd name="T22" fmla="*/ 476 w 484"/>
              <a:gd name="T23" fmla="*/ 264 h 282"/>
              <a:gd name="T24" fmla="*/ 484 w 484"/>
              <a:gd name="T25" fmla="*/ 45 h 282"/>
              <a:gd name="T26" fmla="*/ 17 w 484"/>
              <a:gd name="T27" fmla="*/ 250 h 282"/>
              <a:gd name="T28" fmla="*/ 29 w 484"/>
              <a:gd name="T29" fmla="*/ 51 h 282"/>
              <a:gd name="T30" fmla="*/ 37 w 484"/>
              <a:gd name="T31" fmla="*/ 243 h 282"/>
              <a:gd name="T32" fmla="*/ 195 w 484"/>
              <a:gd name="T33" fmla="*/ 255 h 282"/>
              <a:gd name="T34" fmla="*/ 45 w 484"/>
              <a:gd name="T35" fmla="*/ 230 h 282"/>
              <a:gd name="T36" fmla="*/ 57 w 484"/>
              <a:gd name="T37" fmla="*/ 30 h 282"/>
              <a:gd name="T38" fmla="*/ 65 w 484"/>
              <a:gd name="T39" fmla="*/ 220 h 282"/>
              <a:gd name="T40" fmla="*/ 45 w 484"/>
              <a:gd name="T41" fmla="*/ 230 h 282"/>
              <a:gd name="T42" fmla="*/ 73 w 484"/>
              <a:gd name="T43" fmla="*/ 207 h 282"/>
              <a:gd name="T44" fmla="*/ 77 w 484"/>
              <a:gd name="T45" fmla="*/ 13 h 282"/>
              <a:gd name="T46" fmla="*/ 234 w 484"/>
              <a:gd name="T47" fmla="*/ 100 h 282"/>
              <a:gd name="T48" fmla="*/ 250 w 484"/>
              <a:gd name="T49" fmla="*/ 100 h 282"/>
              <a:gd name="T50" fmla="*/ 408 w 484"/>
              <a:gd name="T51" fmla="*/ 13 h 282"/>
              <a:gd name="T52" fmla="*/ 411 w 484"/>
              <a:gd name="T53" fmla="*/ 207 h 282"/>
              <a:gd name="T54" fmla="*/ 250 w 484"/>
              <a:gd name="T55" fmla="*/ 100 h 282"/>
              <a:gd name="T56" fmla="*/ 419 w 484"/>
              <a:gd name="T57" fmla="*/ 220 h 282"/>
              <a:gd name="T58" fmla="*/ 427 w 484"/>
              <a:gd name="T59" fmla="*/ 30 h 282"/>
              <a:gd name="T60" fmla="*/ 439 w 484"/>
              <a:gd name="T61" fmla="*/ 230 h 282"/>
              <a:gd name="T62" fmla="*/ 467 w 484"/>
              <a:gd name="T63" fmla="*/ 250 h 282"/>
              <a:gd name="T64" fmla="*/ 443 w 484"/>
              <a:gd name="T65" fmla="*/ 243 h 282"/>
              <a:gd name="T66" fmla="*/ 455 w 484"/>
              <a:gd name="T67" fmla="*/ 236 h 282"/>
              <a:gd name="T68" fmla="*/ 467 w 484"/>
              <a:gd name="T69" fmla="*/ 51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84" h="282">
                <a:moveTo>
                  <a:pt x="476" y="38"/>
                </a:moveTo>
                <a:cubicBezTo>
                  <a:pt x="476" y="38"/>
                  <a:pt x="468" y="37"/>
                  <a:pt x="455" y="37"/>
                </a:cubicBezTo>
                <a:cubicBezTo>
                  <a:pt x="455" y="24"/>
                  <a:pt x="455" y="24"/>
                  <a:pt x="455" y="24"/>
                </a:cubicBezTo>
                <a:cubicBezTo>
                  <a:pt x="455" y="20"/>
                  <a:pt x="452" y="17"/>
                  <a:pt x="448" y="17"/>
                </a:cubicBezTo>
                <a:cubicBezTo>
                  <a:pt x="447" y="17"/>
                  <a:pt x="440" y="17"/>
                  <a:pt x="427" y="16"/>
                </a:cubicBezTo>
                <a:cubicBezTo>
                  <a:pt x="427" y="7"/>
                  <a:pt x="427" y="7"/>
                  <a:pt x="427" y="7"/>
                </a:cubicBezTo>
                <a:cubicBezTo>
                  <a:pt x="427" y="3"/>
                  <a:pt x="424" y="0"/>
                  <a:pt x="419" y="0"/>
                </a:cubicBezTo>
                <a:cubicBezTo>
                  <a:pt x="419" y="0"/>
                  <a:pt x="415" y="0"/>
                  <a:pt x="408" y="0"/>
                </a:cubicBezTo>
                <a:cubicBezTo>
                  <a:pt x="372" y="0"/>
                  <a:pt x="288" y="4"/>
                  <a:pt x="242" y="40"/>
                </a:cubicBezTo>
                <a:cubicBezTo>
                  <a:pt x="196" y="4"/>
                  <a:pt x="112" y="0"/>
                  <a:pt x="77" y="0"/>
                </a:cubicBezTo>
                <a:cubicBezTo>
                  <a:pt x="69" y="0"/>
                  <a:pt x="65" y="0"/>
                  <a:pt x="65" y="0"/>
                </a:cubicBezTo>
                <a:cubicBezTo>
                  <a:pt x="60" y="0"/>
                  <a:pt x="57" y="3"/>
                  <a:pt x="57" y="7"/>
                </a:cubicBezTo>
                <a:cubicBezTo>
                  <a:pt x="57" y="16"/>
                  <a:pt x="57" y="16"/>
                  <a:pt x="57" y="16"/>
                </a:cubicBezTo>
                <a:cubicBezTo>
                  <a:pt x="44" y="17"/>
                  <a:pt x="37" y="17"/>
                  <a:pt x="36" y="17"/>
                </a:cubicBezTo>
                <a:cubicBezTo>
                  <a:pt x="32" y="17"/>
                  <a:pt x="29" y="20"/>
                  <a:pt x="29" y="24"/>
                </a:cubicBezTo>
                <a:cubicBezTo>
                  <a:pt x="29" y="37"/>
                  <a:pt x="29" y="37"/>
                  <a:pt x="29" y="37"/>
                </a:cubicBezTo>
                <a:cubicBezTo>
                  <a:pt x="16" y="37"/>
                  <a:pt x="9" y="38"/>
                  <a:pt x="8" y="38"/>
                </a:cubicBezTo>
                <a:cubicBezTo>
                  <a:pt x="4" y="38"/>
                  <a:pt x="0" y="41"/>
                  <a:pt x="0" y="4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61"/>
                  <a:pt x="4" y="264"/>
                  <a:pt x="9" y="264"/>
                </a:cubicBezTo>
                <a:cubicBezTo>
                  <a:pt x="42" y="264"/>
                  <a:pt x="136" y="266"/>
                  <a:pt x="204" y="269"/>
                </a:cubicBezTo>
                <a:cubicBezTo>
                  <a:pt x="206" y="276"/>
                  <a:pt x="222" y="282"/>
                  <a:pt x="242" y="282"/>
                </a:cubicBezTo>
                <a:cubicBezTo>
                  <a:pt x="262" y="282"/>
                  <a:pt x="278" y="276"/>
                  <a:pt x="280" y="269"/>
                </a:cubicBezTo>
                <a:cubicBezTo>
                  <a:pt x="348" y="266"/>
                  <a:pt x="443" y="264"/>
                  <a:pt x="476" y="264"/>
                </a:cubicBezTo>
                <a:cubicBezTo>
                  <a:pt x="480" y="264"/>
                  <a:pt x="484" y="261"/>
                  <a:pt x="484" y="257"/>
                </a:cubicBezTo>
                <a:cubicBezTo>
                  <a:pt x="484" y="45"/>
                  <a:pt x="484" y="45"/>
                  <a:pt x="484" y="45"/>
                </a:cubicBezTo>
                <a:cubicBezTo>
                  <a:pt x="484" y="41"/>
                  <a:pt x="480" y="38"/>
                  <a:pt x="476" y="38"/>
                </a:cubicBezTo>
                <a:close/>
                <a:moveTo>
                  <a:pt x="17" y="250"/>
                </a:moveTo>
                <a:cubicBezTo>
                  <a:pt x="17" y="51"/>
                  <a:pt x="17" y="51"/>
                  <a:pt x="17" y="51"/>
                </a:cubicBezTo>
                <a:cubicBezTo>
                  <a:pt x="20" y="51"/>
                  <a:pt x="24" y="51"/>
                  <a:pt x="29" y="51"/>
                </a:cubicBezTo>
                <a:cubicBezTo>
                  <a:pt x="29" y="236"/>
                  <a:pt x="29" y="236"/>
                  <a:pt x="29" y="236"/>
                </a:cubicBezTo>
                <a:cubicBezTo>
                  <a:pt x="29" y="240"/>
                  <a:pt x="32" y="243"/>
                  <a:pt x="37" y="243"/>
                </a:cubicBezTo>
                <a:cubicBezTo>
                  <a:pt x="41" y="243"/>
                  <a:pt x="41" y="243"/>
                  <a:pt x="41" y="243"/>
                </a:cubicBezTo>
                <a:cubicBezTo>
                  <a:pt x="108" y="243"/>
                  <a:pt x="160" y="247"/>
                  <a:pt x="195" y="255"/>
                </a:cubicBezTo>
                <a:cubicBezTo>
                  <a:pt x="133" y="252"/>
                  <a:pt x="54" y="251"/>
                  <a:pt x="17" y="250"/>
                </a:cubicBezTo>
                <a:close/>
                <a:moveTo>
                  <a:pt x="45" y="230"/>
                </a:moveTo>
                <a:cubicBezTo>
                  <a:pt x="45" y="30"/>
                  <a:pt x="45" y="30"/>
                  <a:pt x="45" y="30"/>
                </a:cubicBezTo>
                <a:cubicBezTo>
                  <a:pt x="48" y="30"/>
                  <a:pt x="52" y="30"/>
                  <a:pt x="57" y="30"/>
                </a:cubicBezTo>
                <a:cubicBezTo>
                  <a:pt x="57" y="213"/>
                  <a:pt x="57" y="213"/>
                  <a:pt x="57" y="213"/>
                </a:cubicBezTo>
                <a:cubicBezTo>
                  <a:pt x="57" y="217"/>
                  <a:pt x="61" y="220"/>
                  <a:pt x="65" y="220"/>
                </a:cubicBezTo>
                <a:cubicBezTo>
                  <a:pt x="108" y="220"/>
                  <a:pt x="187" y="228"/>
                  <a:pt x="230" y="251"/>
                </a:cubicBezTo>
                <a:cubicBezTo>
                  <a:pt x="178" y="230"/>
                  <a:pt x="83" y="230"/>
                  <a:pt x="45" y="230"/>
                </a:cubicBezTo>
                <a:close/>
                <a:moveTo>
                  <a:pt x="233" y="237"/>
                </a:moveTo>
                <a:cubicBezTo>
                  <a:pt x="185" y="214"/>
                  <a:pt x="108" y="207"/>
                  <a:pt x="73" y="207"/>
                </a:cubicBezTo>
                <a:cubicBezTo>
                  <a:pt x="73" y="13"/>
                  <a:pt x="73" y="13"/>
                  <a:pt x="73" y="13"/>
                </a:cubicBezTo>
                <a:cubicBezTo>
                  <a:pt x="74" y="13"/>
                  <a:pt x="75" y="13"/>
                  <a:pt x="77" y="13"/>
                </a:cubicBezTo>
                <a:cubicBezTo>
                  <a:pt x="103" y="13"/>
                  <a:pt x="192" y="16"/>
                  <a:pt x="234" y="52"/>
                </a:cubicBezTo>
                <a:cubicBezTo>
                  <a:pt x="234" y="100"/>
                  <a:pt x="234" y="100"/>
                  <a:pt x="234" y="100"/>
                </a:cubicBezTo>
                <a:lnTo>
                  <a:pt x="233" y="237"/>
                </a:lnTo>
                <a:close/>
                <a:moveTo>
                  <a:pt x="250" y="100"/>
                </a:moveTo>
                <a:cubicBezTo>
                  <a:pt x="251" y="52"/>
                  <a:pt x="251" y="52"/>
                  <a:pt x="251" y="52"/>
                </a:cubicBezTo>
                <a:cubicBezTo>
                  <a:pt x="293" y="16"/>
                  <a:pt x="381" y="13"/>
                  <a:pt x="408" y="13"/>
                </a:cubicBezTo>
                <a:cubicBezTo>
                  <a:pt x="409" y="13"/>
                  <a:pt x="410" y="13"/>
                  <a:pt x="411" y="13"/>
                </a:cubicBezTo>
                <a:cubicBezTo>
                  <a:pt x="411" y="207"/>
                  <a:pt x="411" y="207"/>
                  <a:pt x="411" y="207"/>
                </a:cubicBezTo>
                <a:cubicBezTo>
                  <a:pt x="376" y="207"/>
                  <a:pt x="299" y="214"/>
                  <a:pt x="251" y="237"/>
                </a:cubicBezTo>
                <a:lnTo>
                  <a:pt x="250" y="100"/>
                </a:lnTo>
                <a:close/>
                <a:moveTo>
                  <a:pt x="254" y="251"/>
                </a:moveTo>
                <a:cubicBezTo>
                  <a:pt x="298" y="228"/>
                  <a:pt x="377" y="220"/>
                  <a:pt x="419" y="220"/>
                </a:cubicBezTo>
                <a:cubicBezTo>
                  <a:pt x="423" y="220"/>
                  <a:pt x="427" y="217"/>
                  <a:pt x="427" y="213"/>
                </a:cubicBezTo>
                <a:cubicBezTo>
                  <a:pt x="427" y="30"/>
                  <a:pt x="427" y="30"/>
                  <a:pt x="427" y="30"/>
                </a:cubicBezTo>
                <a:cubicBezTo>
                  <a:pt x="432" y="30"/>
                  <a:pt x="436" y="30"/>
                  <a:pt x="439" y="30"/>
                </a:cubicBezTo>
                <a:cubicBezTo>
                  <a:pt x="439" y="230"/>
                  <a:pt x="439" y="230"/>
                  <a:pt x="439" y="230"/>
                </a:cubicBezTo>
                <a:cubicBezTo>
                  <a:pt x="401" y="230"/>
                  <a:pt x="306" y="230"/>
                  <a:pt x="254" y="251"/>
                </a:cubicBezTo>
                <a:close/>
                <a:moveTo>
                  <a:pt x="467" y="250"/>
                </a:moveTo>
                <a:cubicBezTo>
                  <a:pt x="431" y="251"/>
                  <a:pt x="351" y="252"/>
                  <a:pt x="289" y="255"/>
                </a:cubicBezTo>
                <a:cubicBezTo>
                  <a:pt x="324" y="247"/>
                  <a:pt x="376" y="243"/>
                  <a:pt x="443" y="243"/>
                </a:cubicBezTo>
                <a:cubicBezTo>
                  <a:pt x="447" y="243"/>
                  <a:pt x="447" y="243"/>
                  <a:pt x="447" y="243"/>
                </a:cubicBezTo>
                <a:cubicBezTo>
                  <a:pt x="452" y="243"/>
                  <a:pt x="455" y="240"/>
                  <a:pt x="455" y="236"/>
                </a:cubicBezTo>
                <a:cubicBezTo>
                  <a:pt x="455" y="51"/>
                  <a:pt x="455" y="51"/>
                  <a:pt x="455" y="51"/>
                </a:cubicBezTo>
                <a:cubicBezTo>
                  <a:pt x="460" y="51"/>
                  <a:pt x="464" y="51"/>
                  <a:pt x="467" y="51"/>
                </a:cubicBezTo>
                <a:lnTo>
                  <a:pt x="467" y="2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25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Freeform 69"/>
          <p:cNvSpPr>
            <a:spLocks noEditPoints="1"/>
          </p:cNvSpPr>
          <p:nvPr/>
        </p:nvSpPr>
        <p:spPr bwMode="auto">
          <a:xfrm>
            <a:off x="6726801" y="3918775"/>
            <a:ext cx="1294154" cy="781885"/>
          </a:xfrm>
          <a:custGeom>
            <a:avLst/>
            <a:gdLst>
              <a:gd name="T0" fmla="*/ 549 w 551"/>
              <a:gd name="T1" fmla="*/ 172 h 332"/>
              <a:gd name="T2" fmla="*/ 275 w 551"/>
              <a:gd name="T3" fmla="*/ 0 h 332"/>
              <a:gd name="T4" fmla="*/ 271 w 551"/>
              <a:gd name="T5" fmla="*/ 0 h 332"/>
              <a:gd name="T6" fmla="*/ 2 w 551"/>
              <a:gd name="T7" fmla="*/ 179 h 332"/>
              <a:gd name="T8" fmla="*/ 1 w 551"/>
              <a:gd name="T9" fmla="*/ 181 h 332"/>
              <a:gd name="T10" fmla="*/ 0 w 551"/>
              <a:gd name="T11" fmla="*/ 184 h 332"/>
              <a:gd name="T12" fmla="*/ 0 w 551"/>
              <a:gd name="T13" fmla="*/ 188 h 332"/>
              <a:gd name="T14" fmla="*/ 2 w 551"/>
              <a:gd name="T15" fmla="*/ 192 h 332"/>
              <a:gd name="T16" fmla="*/ 266 w 551"/>
              <a:gd name="T17" fmla="*/ 332 h 332"/>
              <a:gd name="T18" fmla="*/ 277 w 551"/>
              <a:gd name="T19" fmla="*/ 332 h 332"/>
              <a:gd name="T20" fmla="*/ 548 w 551"/>
              <a:gd name="T21" fmla="*/ 188 h 332"/>
              <a:gd name="T22" fmla="*/ 550 w 551"/>
              <a:gd name="T23" fmla="*/ 185 h 332"/>
              <a:gd name="T24" fmla="*/ 550 w 551"/>
              <a:gd name="T25" fmla="*/ 179 h 332"/>
              <a:gd name="T26" fmla="*/ 551 w 551"/>
              <a:gd name="T27" fmla="*/ 175 h 332"/>
              <a:gd name="T28" fmla="*/ 549 w 551"/>
              <a:gd name="T29" fmla="*/ 172 h 332"/>
              <a:gd name="T30" fmla="*/ 276 w 551"/>
              <a:gd name="T31" fmla="*/ 103 h 332"/>
              <a:gd name="T32" fmla="*/ 319 w 551"/>
              <a:gd name="T33" fmla="*/ 147 h 332"/>
              <a:gd name="T34" fmla="*/ 276 w 551"/>
              <a:gd name="T35" fmla="*/ 190 h 332"/>
              <a:gd name="T36" fmla="*/ 232 w 551"/>
              <a:gd name="T37" fmla="*/ 147 h 332"/>
              <a:gd name="T38" fmla="*/ 276 w 551"/>
              <a:gd name="T39" fmla="*/ 103 h 332"/>
              <a:gd name="T40" fmla="*/ 276 w 551"/>
              <a:gd name="T41" fmla="*/ 305 h 332"/>
              <a:gd name="T42" fmla="*/ 266 w 551"/>
              <a:gd name="T43" fmla="*/ 305 h 332"/>
              <a:gd name="T44" fmla="*/ 83 w 551"/>
              <a:gd name="T45" fmla="*/ 241 h 332"/>
              <a:gd name="T46" fmla="*/ 39 w 551"/>
              <a:gd name="T47" fmla="*/ 198 h 332"/>
              <a:gd name="T48" fmla="*/ 29 w 551"/>
              <a:gd name="T49" fmla="*/ 184 h 332"/>
              <a:gd name="T50" fmla="*/ 40 w 551"/>
              <a:gd name="T51" fmla="*/ 165 h 332"/>
              <a:gd name="T52" fmla="*/ 197 w 551"/>
              <a:gd name="T53" fmla="*/ 38 h 332"/>
              <a:gd name="T54" fmla="*/ 142 w 551"/>
              <a:gd name="T55" fmla="*/ 147 h 332"/>
              <a:gd name="T56" fmla="*/ 276 w 551"/>
              <a:gd name="T57" fmla="*/ 281 h 332"/>
              <a:gd name="T58" fmla="*/ 410 w 551"/>
              <a:gd name="T59" fmla="*/ 147 h 332"/>
              <a:gd name="T60" fmla="*/ 358 w 551"/>
              <a:gd name="T61" fmla="*/ 41 h 332"/>
              <a:gd name="T62" fmla="*/ 464 w 551"/>
              <a:gd name="T63" fmla="*/ 106 h 332"/>
              <a:gd name="T64" fmla="*/ 510 w 551"/>
              <a:gd name="T65" fmla="*/ 160 h 332"/>
              <a:gd name="T66" fmla="*/ 522 w 551"/>
              <a:gd name="T67" fmla="*/ 179 h 332"/>
              <a:gd name="T68" fmla="*/ 276 w 551"/>
              <a:gd name="T69" fmla="*/ 30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51" h="332">
                <a:moveTo>
                  <a:pt x="549" y="172"/>
                </a:moveTo>
                <a:cubicBezTo>
                  <a:pt x="548" y="171"/>
                  <a:pt x="464" y="3"/>
                  <a:pt x="275" y="0"/>
                </a:cubicBezTo>
                <a:cubicBezTo>
                  <a:pt x="274" y="0"/>
                  <a:pt x="272" y="0"/>
                  <a:pt x="271" y="0"/>
                </a:cubicBezTo>
                <a:cubicBezTo>
                  <a:pt x="84" y="1"/>
                  <a:pt x="2" y="178"/>
                  <a:pt x="2" y="179"/>
                </a:cubicBezTo>
                <a:cubicBezTo>
                  <a:pt x="1" y="181"/>
                  <a:pt x="1" y="181"/>
                  <a:pt x="1" y="181"/>
                </a:cubicBezTo>
                <a:cubicBezTo>
                  <a:pt x="0" y="184"/>
                  <a:pt x="0" y="184"/>
                  <a:pt x="0" y="184"/>
                </a:cubicBezTo>
                <a:cubicBezTo>
                  <a:pt x="0" y="188"/>
                  <a:pt x="0" y="188"/>
                  <a:pt x="0" y="188"/>
                </a:cubicBezTo>
                <a:cubicBezTo>
                  <a:pt x="2" y="192"/>
                  <a:pt x="2" y="192"/>
                  <a:pt x="2" y="192"/>
                </a:cubicBezTo>
                <a:cubicBezTo>
                  <a:pt x="3" y="193"/>
                  <a:pt x="86" y="331"/>
                  <a:pt x="266" y="332"/>
                </a:cubicBezTo>
                <a:cubicBezTo>
                  <a:pt x="270" y="332"/>
                  <a:pt x="273" y="332"/>
                  <a:pt x="277" y="332"/>
                </a:cubicBezTo>
                <a:cubicBezTo>
                  <a:pt x="464" y="326"/>
                  <a:pt x="547" y="189"/>
                  <a:pt x="548" y="188"/>
                </a:cubicBezTo>
                <a:cubicBezTo>
                  <a:pt x="550" y="185"/>
                  <a:pt x="550" y="185"/>
                  <a:pt x="550" y="185"/>
                </a:cubicBezTo>
                <a:cubicBezTo>
                  <a:pt x="550" y="179"/>
                  <a:pt x="550" y="179"/>
                  <a:pt x="550" y="179"/>
                </a:cubicBezTo>
                <a:cubicBezTo>
                  <a:pt x="551" y="175"/>
                  <a:pt x="551" y="175"/>
                  <a:pt x="551" y="175"/>
                </a:cubicBezTo>
                <a:lnTo>
                  <a:pt x="549" y="172"/>
                </a:lnTo>
                <a:close/>
                <a:moveTo>
                  <a:pt x="276" y="103"/>
                </a:moveTo>
                <a:cubicBezTo>
                  <a:pt x="300" y="103"/>
                  <a:pt x="319" y="123"/>
                  <a:pt x="319" y="147"/>
                </a:cubicBezTo>
                <a:cubicBezTo>
                  <a:pt x="319" y="171"/>
                  <a:pt x="300" y="190"/>
                  <a:pt x="276" y="190"/>
                </a:cubicBezTo>
                <a:cubicBezTo>
                  <a:pt x="252" y="190"/>
                  <a:pt x="232" y="171"/>
                  <a:pt x="232" y="147"/>
                </a:cubicBezTo>
                <a:cubicBezTo>
                  <a:pt x="232" y="123"/>
                  <a:pt x="252" y="103"/>
                  <a:pt x="276" y="103"/>
                </a:cubicBezTo>
                <a:close/>
                <a:moveTo>
                  <a:pt x="276" y="305"/>
                </a:moveTo>
                <a:cubicBezTo>
                  <a:pt x="273" y="305"/>
                  <a:pt x="269" y="305"/>
                  <a:pt x="266" y="305"/>
                </a:cubicBezTo>
                <a:cubicBezTo>
                  <a:pt x="183" y="305"/>
                  <a:pt x="123" y="273"/>
                  <a:pt x="83" y="241"/>
                </a:cubicBezTo>
                <a:cubicBezTo>
                  <a:pt x="64" y="225"/>
                  <a:pt x="49" y="210"/>
                  <a:pt x="39" y="198"/>
                </a:cubicBezTo>
                <a:cubicBezTo>
                  <a:pt x="35" y="192"/>
                  <a:pt x="31" y="187"/>
                  <a:pt x="29" y="184"/>
                </a:cubicBezTo>
                <a:cubicBezTo>
                  <a:pt x="31" y="180"/>
                  <a:pt x="35" y="173"/>
                  <a:pt x="40" y="165"/>
                </a:cubicBezTo>
                <a:cubicBezTo>
                  <a:pt x="64" y="128"/>
                  <a:pt x="115" y="64"/>
                  <a:pt x="197" y="38"/>
                </a:cubicBezTo>
                <a:cubicBezTo>
                  <a:pt x="164" y="63"/>
                  <a:pt x="142" y="102"/>
                  <a:pt x="142" y="147"/>
                </a:cubicBezTo>
                <a:cubicBezTo>
                  <a:pt x="142" y="221"/>
                  <a:pt x="202" y="281"/>
                  <a:pt x="276" y="281"/>
                </a:cubicBezTo>
                <a:cubicBezTo>
                  <a:pt x="350" y="281"/>
                  <a:pt x="410" y="221"/>
                  <a:pt x="410" y="147"/>
                </a:cubicBezTo>
                <a:cubicBezTo>
                  <a:pt x="410" y="104"/>
                  <a:pt x="390" y="66"/>
                  <a:pt x="358" y="41"/>
                </a:cubicBezTo>
                <a:cubicBezTo>
                  <a:pt x="403" y="56"/>
                  <a:pt x="438" y="81"/>
                  <a:pt x="464" y="106"/>
                </a:cubicBezTo>
                <a:cubicBezTo>
                  <a:pt x="485" y="126"/>
                  <a:pt x="500" y="146"/>
                  <a:pt x="510" y="160"/>
                </a:cubicBezTo>
                <a:cubicBezTo>
                  <a:pt x="516" y="168"/>
                  <a:pt x="520" y="175"/>
                  <a:pt x="522" y="179"/>
                </a:cubicBezTo>
                <a:cubicBezTo>
                  <a:pt x="505" y="203"/>
                  <a:pt x="427" y="301"/>
                  <a:pt x="276" y="3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25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3036" y="4753515"/>
            <a:ext cx="23750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cs typeface="Arial" charset="0"/>
              </a:rPr>
              <a:t>70% of consumers open and read all catalogs received by mail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84361" y="4753515"/>
            <a:ext cx="2379035" cy="107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en-US" sz="1500" b="1" dirty="0">
                <a:solidFill>
                  <a:srgbClr val="000000"/>
                </a:solidFill>
                <a:ea typeface="Times New Roman" panose="02020603050405020304" pitchFamily="18" charset="0"/>
                <a:cs typeface="Arial" charset="0"/>
              </a:rPr>
              <a:t>15 – 20 minutes is the average time a catalog is looked at, where an email garners 8 seconds </a:t>
            </a:r>
            <a:endParaRPr lang="en-US" sz="27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311" y="5384606"/>
            <a:ext cx="136672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 smtClean="0">
                <a:solidFill>
                  <a:srgbClr val="000000"/>
                </a:solidFill>
                <a:cs typeface="Arial" charset="0"/>
              </a:rPr>
              <a:t>Wayfair Print Catalog</a:t>
            </a:r>
            <a:endParaRPr lang="en-US" sz="1050" b="1" i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2C6"/>
      </a:accent1>
      <a:accent2>
        <a:srgbClr val="009E60"/>
      </a:accent2>
      <a:accent3>
        <a:srgbClr val="FFFFFF"/>
      </a:accent3>
      <a:accent4>
        <a:srgbClr val="000000"/>
      </a:accent4>
      <a:accent5>
        <a:srgbClr val="AABCDF"/>
      </a:accent5>
      <a:accent6>
        <a:srgbClr val="008F56"/>
      </a:accent6>
      <a:hlink>
        <a:srgbClr val="EAAF0F"/>
      </a:hlink>
      <a:folHlink>
        <a:srgbClr val="9E4DA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75000"/>
          <a:buFont typeface="Arial" charset="0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75000"/>
          <a:buFont typeface="Arial" charset="0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72C6"/>
        </a:accent1>
        <a:accent2>
          <a:srgbClr val="009E60"/>
        </a:accent2>
        <a:accent3>
          <a:srgbClr val="FFFFFF"/>
        </a:accent3>
        <a:accent4>
          <a:srgbClr val="000000"/>
        </a:accent4>
        <a:accent5>
          <a:srgbClr val="AABCDF"/>
        </a:accent5>
        <a:accent6>
          <a:srgbClr val="008F56"/>
        </a:accent6>
        <a:hlink>
          <a:srgbClr val="EAAF0F"/>
        </a:hlink>
        <a:folHlink>
          <a:srgbClr val="9E4DA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fK color scheme for Office 2010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A1AF00"/>
    </a:accent3>
    <a:accent4>
      <a:srgbClr val="CDC300"/>
    </a:accent4>
    <a:accent5>
      <a:srgbClr val="B50F22"/>
    </a:accent5>
    <a:accent6>
      <a:srgbClr val="E31B19"/>
    </a:accent6>
    <a:hlink>
      <a:srgbClr val="A1AF00"/>
    </a:hlink>
    <a:folHlink>
      <a:srgbClr val="CDC3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fK color scheme for Office 2010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A1AF00"/>
    </a:accent3>
    <a:accent4>
      <a:srgbClr val="CDC300"/>
    </a:accent4>
    <a:accent5>
      <a:srgbClr val="B50F22"/>
    </a:accent5>
    <a:accent6>
      <a:srgbClr val="E31B19"/>
    </a:accent6>
    <a:hlink>
      <a:srgbClr val="A1AF00"/>
    </a:hlink>
    <a:folHlink>
      <a:srgbClr val="CDC3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fK color scheme for Office 2010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A1AF00"/>
    </a:accent3>
    <a:accent4>
      <a:srgbClr val="CDC300"/>
    </a:accent4>
    <a:accent5>
      <a:srgbClr val="B50F22"/>
    </a:accent5>
    <a:accent6>
      <a:srgbClr val="E31B19"/>
    </a:accent6>
    <a:hlink>
      <a:srgbClr val="A1AF00"/>
    </a:hlink>
    <a:folHlink>
      <a:srgbClr val="CDC3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GfK color scheme for Office 2010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A1AF00"/>
    </a:accent3>
    <a:accent4>
      <a:srgbClr val="CDC300"/>
    </a:accent4>
    <a:accent5>
      <a:srgbClr val="B50F22"/>
    </a:accent5>
    <a:accent6>
      <a:srgbClr val="E31B19"/>
    </a:accent6>
    <a:hlink>
      <a:srgbClr val="A1AF00"/>
    </a:hlink>
    <a:folHlink>
      <a:srgbClr val="CDC3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1383</Words>
  <Application>Microsoft Office PowerPoint</Application>
  <PresentationFormat>On-screen Show (4:3)</PresentationFormat>
  <Paragraphs>216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1_blank</vt:lpstr>
      <vt:lpstr>Mail Engagement Trends </vt:lpstr>
      <vt:lpstr>Rise of Digital</vt:lpstr>
      <vt:lpstr>PowerPoint Presentation</vt:lpstr>
      <vt:lpstr>Mail Engagement – Overall </vt:lpstr>
      <vt:lpstr>Mail Engagement – Millennials </vt:lpstr>
      <vt:lpstr>Overall Satisfaction by Media Channel  </vt:lpstr>
      <vt:lpstr>Mail Challenges &amp; Opportunities</vt:lpstr>
      <vt:lpstr>Mail Challenges &amp; Opportunities</vt:lpstr>
      <vt:lpstr>Mail Challenges &amp; Opportunities</vt:lpstr>
      <vt:lpstr>PowerPoint Presentation</vt:lpstr>
      <vt:lpstr>PowerPoint Presentation</vt:lpstr>
    </vt:vector>
  </TitlesOfParts>
  <Company>US Postal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 Engagement Trends </dc:title>
  <dc:creator>Hunter, Carla J - Washington, DC</dc:creator>
  <cp:lastModifiedBy>Hunter, Carla J - Washington, DC</cp:lastModifiedBy>
  <cp:revision>2</cp:revision>
  <dcterms:created xsi:type="dcterms:W3CDTF">2016-11-08T19:37:44Z</dcterms:created>
  <dcterms:modified xsi:type="dcterms:W3CDTF">2016-11-08T19:41:16Z</dcterms:modified>
</cp:coreProperties>
</file>