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1" r:id="rId3"/>
    <p:sldMasterId id="2147483736" r:id="rId4"/>
  </p:sldMasterIdLst>
  <p:notesMasterIdLst>
    <p:notesMasterId r:id="rId31"/>
  </p:notesMasterIdLst>
  <p:handoutMasterIdLst>
    <p:handoutMasterId r:id="rId32"/>
  </p:handoutMasterIdLst>
  <p:sldIdLst>
    <p:sldId id="330" r:id="rId5"/>
    <p:sldId id="280" r:id="rId6"/>
    <p:sldId id="324" r:id="rId7"/>
    <p:sldId id="325" r:id="rId8"/>
    <p:sldId id="326" r:id="rId9"/>
    <p:sldId id="327" r:id="rId10"/>
    <p:sldId id="328" r:id="rId11"/>
    <p:sldId id="329" r:id="rId12"/>
    <p:sldId id="371" r:id="rId13"/>
    <p:sldId id="372" r:id="rId14"/>
    <p:sldId id="373" r:id="rId15"/>
    <p:sldId id="356" r:id="rId16"/>
    <p:sldId id="374" r:id="rId17"/>
    <p:sldId id="370" r:id="rId18"/>
    <p:sldId id="369" r:id="rId19"/>
    <p:sldId id="357" r:id="rId20"/>
    <p:sldId id="358" r:id="rId21"/>
    <p:sldId id="359" r:id="rId22"/>
    <p:sldId id="360" r:id="rId23"/>
    <p:sldId id="337" r:id="rId24"/>
    <p:sldId id="362" r:id="rId25"/>
    <p:sldId id="363" r:id="rId26"/>
    <p:sldId id="364" r:id="rId27"/>
    <p:sldId id="361" r:id="rId28"/>
    <p:sldId id="365" r:id="rId29"/>
    <p:sldId id="368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99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560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[Book5]Sheet4!PivotTable3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n-US"/>
              <a:t>% of FS Bundles Visibility Score</a:t>
            </a:r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Sheet4!$L$3:$L$4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Sheet4!$K$5:$K$6</c:f>
              <c:strCache>
                <c:ptCount val="2"/>
                <c:pt idx="0">
                  <c:v> % of LOAD SCORE</c:v>
                </c:pt>
                <c:pt idx="1">
                  <c:v> % of FS NESTED_BUNDLES</c:v>
                </c:pt>
              </c:strCache>
            </c:strRef>
          </c:cat>
          <c:val>
            <c:numRef>
              <c:f>Sheet4!$L$5:$L$6</c:f>
              <c:numCache>
                <c:formatCode>0.00%</c:formatCode>
                <c:ptCount val="2"/>
                <c:pt idx="0">
                  <c:v>0.25559887193098874</c:v>
                </c:pt>
                <c:pt idx="1">
                  <c:v>0.50467605619591638</c:v>
                </c:pt>
              </c:numCache>
            </c:numRef>
          </c:val>
        </c:ser>
        <c:ser>
          <c:idx val="1"/>
          <c:order val="1"/>
          <c:tx>
            <c:strRef>
              <c:f>Sheet4!$M$3:$M$4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Sheet4!$K$5:$K$6</c:f>
              <c:strCache>
                <c:ptCount val="2"/>
                <c:pt idx="0">
                  <c:v> % of LOAD SCORE</c:v>
                </c:pt>
                <c:pt idx="1">
                  <c:v> % of FS NESTED_BUNDLES</c:v>
                </c:pt>
              </c:strCache>
            </c:strRef>
          </c:cat>
          <c:val>
            <c:numRef>
              <c:f>Sheet4!$M$5:$M$6</c:f>
              <c:numCache>
                <c:formatCode>0.00%</c:formatCode>
                <c:ptCount val="2"/>
                <c:pt idx="0">
                  <c:v>0.4894203604481247</c:v>
                </c:pt>
                <c:pt idx="1">
                  <c:v>0.824578679613299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452224"/>
        <c:axId val="226454144"/>
      </c:barChart>
      <c:catAx>
        <c:axId val="226452224"/>
        <c:scaling>
          <c:orientation val="minMax"/>
        </c:scaling>
        <c:delete val="0"/>
        <c:axPos val="b"/>
        <c:majorTickMark val="none"/>
        <c:minorTickMark val="none"/>
        <c:tickLblPos val="nextTo"/>
        <c:crossAx val="226454144"/>
        <c:crosses val="autoZero"/>
        <c:auto val="1"/>
        <c:lblAlgn val="ctr"/>
        <c:lblOffset val="100"/>
        <c:noMultiLvlLbl val="0"/>
      </c:catAx>
      <c:valAx>
        <c:axId val="226454144"/>
        <c:scaling>
          <c:orientation val="minMax"/>
        </c:scaling>
        <c:delete val="0"/>
        <c:axPos val="l"/>
        <c:title>
          <c:layout/>
          <c:overlay val="0"/>
        </c:title>
        <c:numFmt formatCode="0.00%" sourceLinked="1"/>
        <c:majorTickMark val="none"/>
        <c:minorTickMark val="none"/>
        <c:tickLblPos val="nextTo"/>
        <c:crossAx val="2264522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[Book5]Sheet4!PivotTable1</c:name>
    <c:fmtId val="-1"/>
  </c:pivotSource>
  <c:chart>
    <c:title>
      <c:tx>
        <c:strRef>
          <c:f>Sheet4!$A$3</c:f>
          <c:strCache>
            <c:ptCount val="1"/>
            <c:pt idx="0">
              <c:v> % of FS NESTED_BUNDLES</c:v>
            </c:pt>
          </c:strCache>
        </c:strRef>
      </c:tx>
      <c:layout/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Sheet4!$B$3:$B$4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Sheet4!$A$5:$A$14</c:f>
              <c:strCache>
                <c:ptCount val="9"/>
                <c:pt idx="0">
                  <c:v>ALBANY</c:v>
                </c:pt>
                <c:pt idx="1">
                  <c:v>CONNECTICUT VALLEY</c:v>
                </c:pt>
                <c:pt idx="2">
                  <c:v>GREATER BOSTON</c:v>
                </c:pt>
                <c:pt idx="3">
                  <c:v>LONG ISLAND</c:v>
                </c:pt>
                <c:pt idx="4">
                  <c:v>NEW YORK</c:v>
                </c:pt>
                <c:pt idx="5">
                  <c:v>NORTHERN NEW ENGLAND</c:v>
                </c:pt>
                <c:pt idx="6">
                  <c:v>NORTHERN NEW JERSEY</c:v>
                </c:pt>
                <c:pt idx="7">
                  <c:v>TRIBORO</c:v>
                </c:pt>
                <c:pt idx="8">
                  <c:v>WESTCHESTER</c:v>
                </c:pt>
              </c:strCache>
            </c:strRef>
          </c:cat>
          <c:val>
            <c:numRef>
              <c:f>Sheet4!$B$5:$B$14</c:f>
              <c:numCache>
                <c:formatCode>0.00%</c:formatCode>
                <c:ptCount val="9"/>
                <c:pt idx="0">
                  <c:v>0.46459123545719222</c:v>
                </c:pt>
                <c:pt idx="1">
                  <c:v>0.55121519026882282</c:v>
                </c:pt>
                <c:pt idx="2">
                  <c:v>0.39148096403985633</c:v>
                </c:pt>
                <c:pt idx="3">
                  <c:v>0.24628665934229202</c:v>
                </c:pt>
                <c:pt idx="4">
                  <c:v>0.33453894700921172</c:v>
                </c:pt>
                <c:pt idx="5">
                  <c:v>0.61073058424766369</c:v>
                </c:pt>
                <c:pt idx="6">
                  <c:v>0.41207088243617135</c:v>
                </c:pt>
                <c:pt idx="7">
                  <c:v>0.72681956434913519</c:v>
                </c:pt>
                <c:pt idx="8">
                  <c:v>0.6079911337014885</c:v>
                </c:pt>
              </c:numCache>
            </c:numRef>
          </c:val>
        </c:ser>
        <c:ser>
          <c:idx val="1"/>
          <c:order val="1"/>
          <c:tx>
            <c:strRef>
              <c:f>Sheet4!$C$3:$C$4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Sheet4!$A$5:$A$14</c:f>
              <c:strCache>
                <c:ptCount val="9"/>
                <c:pt idx="0">
                  <c:v>ALBANY</c:v>
                </c:pt>
                <c:pt idx="1">
                  <c:v>CONNECTICUT VALLEY</c:v>
                </c:pt>
                <c:pt idx="2">
                  <c:v>GREATER BOSTON</c:v>
                </c:pt>
                <c:pt idx="3">
                  <c:v>LONG ISLAND</c:v>
                </c:pt>
                <c:pt idx="4">
                  <c:v>NEW YORK</c:v>
                </c:pt>
                <c:pt idx="5">
                  <c:v>NORTHERN NEW ENGLAND</c:v>
                </c:pt>
                <c:pt idx="6">
                  <c:v>NORTHERN NEW JERSEY</c:v>
                </c:pt>
                <c:pt idx="7">
                  <c:v>TRIBORO</c:v>
                </c:pt>
                <c:pt idx="8">
                  <c:v>WESTCHESTER</c:v>
                </c:pt>
              </c:strCache>
            </c:strRef>
          </c:cat>
          <c:val>
            <c:numRef>
              <c:f>Sheet4!$C$5:$C$14</c:f>
              <c:numCache>
                <c:formatCode>0.00%</c:formatCode>
                <c:ptCount val="9"/>
                <c:pt idx="0">
                  <c:v>0.80001662083759895</c:v>
                </c:pt>
                <c:pt idx="1">
                  <c:v>0.83748955219871335</c:v>
                </c:pt>
                <c:pt idx="2">
                  <c:v>0.90416256146242413</c:v>
                </c:pt>
                <c:pt idx="3">
                  <c:v>0.83643427180603336</c:v>
                </c:pt>
                <c:pt idx="4">
                  <c:v>0.85378472866622857</c:v>
                </c:pt>
                <c:pt idx="5">
                  <c:v>0.85891888733673627</c:v>
                </c:pt>
                <c:pt idx="6">
                  <c:v>0.71959493793629437</c:v>
                </c:pt>
                <c:pt idx="7">
                  <c:v>0.87367071271282026</c:v>
                </c:pt>
                <c:pt idx="8">
                  <c:v>0.84935588107732163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965184"/>
        <c:axId val="223966720"/>
      </c:barChart>
      <c:catAx>
        <c:axId val="2239651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23966720"/>
        <c:crosses val="autoZero"/>
        <c:auto val="1"/>
        <c:lblAlgn val="ctr"/>
        <c:lblOffset val="100"/>
        <c:noMultiLvlLbl val="0"/>
      </c:catAx>
      <c:valAx>
        <c:axId val="223966720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0.00%" sourceLinked="1"/>
        <c:majorTickMark val="none"/>
        <c:minorTickMark val="none"/>
        <c:tickLblPos val="nextTo"/>
        <c:crossAx val="22396518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/>
            </a:pPr>
            <a:endParaRPr lang="en-US"/>
          </a:p>
        </c:txPr>
      </c:dTable>
    </c:plotArea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[Book5]Sheet4!PivotTable2</c:name>
    <c:fmtId val="-1"/>
  </c:pivotSource>
  <c:chart>
    <c:title>
      <c:tx>
        <c:strRef>
          <c:f>Sheet4!$F$3</c:f>
          <c:strCache>
            <c:ptCount val="1"/>
            <c:pt idx="0">
              <c:v> % of LOAD SCORE</c:v>
            </c:pt>
          </c:strCache>
        </c:strRef>
      </c:tx>
      <c:layout/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Sheet4!$G$3:$G$4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Sheet4!$F$5:$F$14</c:f>
              <c:strCache>
                <c:ptCount val="9"/>
                <c:pt idx="0">
                  <c:v>ALBANY</c:v>
                </c:pt>
                <c:pt idx="1">
                  <c:v>CONNECTICUT VALLEY</c:v>
                </c:pt>
                <c:pt idx="2">
                  <c:v>GREATER BOSTON</c:v>
                </c:pt>
                <c:pt idx="3">
                  <c:v>LONG ISLAND</c:v>
                </c:pt>
                <c:pt idx="4">
                  <c:v>NEW YORK</c:v>
                </c:pt>
                <c:pt idx="5">
                  <c:v>NORTHERN NEW ENGLAND</c:v>
                </c:pt>
                <c:pt idx="6">
                  <c:v>NORTHERN NEW JERSEY</c:v>
                </c:pt>
                <c:pt idx="7">
                  <c:v>TRIBORO</c:v>
                </c:pt>
                <c:pt idx="8">
                  <c:v>WESTCHESTER</c:v>
                </c:pt>
              </c:strCache>
            </c:strRef>
          </c:cat>
          <c:val>
            <c:numRef>
              <c:f>Sheet4!$G$5:$G$14</c:f>
              <c:numCache>
                <c:formatCode>0.00%</c:formatCode>
                <c:ptCount val="9"/>
                <c:pt idx="0">
                  <c:v>0.10151253679829458</c:v>
                </c:pt>
                <c:pt idx="1">
                  <c:v>0.38002647691543934</c:v>
                </c:pt>
                <c:pt idx="2">
                  <c:v>0.19283995186522263</c:v>
                </c:pt>
                <c:pt idx="3">
                  <c:v>3.6079374624173183E-2</c:v>
                </c:pt>
                <c:pt idx="4">
                  <c:v>4.5874587458745876E-2</c:v>
                </c:pt>
                <c:pt idx="5">
                  <c:v>0.58042023932912468</c:v>
                </c:pt>
                <c:pt idx="6">
                  <c:v>0.21784092007345124</c:v>
                </c:pt>
                <c:pt idx="7">
                  <c:v>0.1861975449614616</c:v>
                </c:pt>
                <c:pt idx="8">
                  <c:v>0.14020086862106407</c:v>
                </c:pt>
              </c:numCache>
            </c:numRef>
          </c:val>
        </c:ser>
        <c:ser>
          <c:idx val="1"/>
          <c:order val="1"/>
          <c:tx>
            <c:strRef>
              <c:f>Sheet4!$H$3:$H$4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Sheet4!$F$5:$F$14</c:f>
              <c:strCache>
                <c:ptCount val="9"/>
                <c:pt idx="0">
                  <c:v>ALBANY</c:v>
                </c:pt>
                <c:pt idx="1">
                  <c:v>CONNECTICUT VALLEY</c:v>
                </c:pt>
                <c:pt idx="2">
                  <c:v>GREATER BOSTON</c:v>
                </c:pt>
                <c:pt idx="3">
                  <c:v>LONG ISLAND</c:v>
                </c:pt>
                <c:pt idx="4">
                  <c:v>NEW YORK</c:v>
                </c:pt>
                <c:pt idx="5">
                  <c:v>NORTHERN NEW ENGLAND</c:v>
                </c:pt>
                <c:pt idx="6">
                  <c:v>NORTHERN NEW JERSEY</c:v>
                </c:pt>
                <c:pt idx="7">
                  <c:v>TRIBORO</c:v>
                </c:pt>
                <c:pt idx="8">
                  <c:v>WESTCHESTER</c:v>
                </c:pt>
              </c:strCache>
            </c:strRef>
          </c:cat>
          <c:val>
            <c:numRef>
              <c:f>Sheet4!$H$5:$H$14</c:f>
              <c:numCache>
                <c:formatCode>0.00%</c:formatCode>
                <c:ptCount val="9"/>
                <c:pt idx="0">
                  <c:v>0.43886664613489373</c:v>
                </c:pt>
                <c:pt idx="1">
                  <c:v>0.59163760335436344</c:v>
                </c:pt>
                <c:pt idx="2">
                  <c:v>0.45622041920216361</c:v>
                </c:pt>
                <c:pt idx="3">
                  <c:v>0.3052886696096252</c:v>
                </c:pt>
                <c:pt idx="4">
                  <c:v>0.49876301708762444</c:v>
                </c:pt>
                <c:pt idx="5">
                  <c:v>0.64290949705071376</c:v>
                </c:pt>
                <c:pt idx="6">
                  <c:v>0.47773992267350612</c:v>
                </c:pt>
                <c:pt idx="7">
                  <c:v>0.53049145939466591</c:v>
                </c:pt>
                <c:pt idx="8">
                  <c:v>0.32482374084143589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344256"/>
        <c:axId val="235345792"/>
      </c:barChart>
      <c:catAx>
        <c:axId val="235344256"/>
        <c:scaling>
          <c:orientation val="minMax"/>
        </c:scaling>
        <c:delete val="0"/>
        <c:axPos val="b"/>
        <c:majorTickMark val="none"/>
        <c:minorTickMark val="none"/>
        <c:tickLblPos val="nextTo"/>
        <c:crossAx val="235345792"/>
        <c:crosses val="autoZero"/>
        <c:auto val="1"/>
        <c:lblAlgn val="ctr"/>
        <c:lblOffset val="100"/>
        <c:noMultiLvlLbl val="0"/>
      </c:catAx>
      <c:valAx>
        <c:axId val="235345792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0.00%" sourceLinked="1"/>
        <c:majorTickMark val="none"/>
        <c:minorTickMark val="none"/>
        <c:tickLblPos val="nextTo"/>
        <c:crossAx val="2353442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/>
            </a:pPr>
            <a:endParaRPr lang="en-US"/>
          </a:p>
        </c:txPr>
      </c:dTable>
    </c:plotArea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9619E4-3759-4D12-A8B5-31765E526572}" type="doc">
      <dgm:prSet loTypeId="urn:microsoft.com/office/officeart/2005/8/layout/vList2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847331B-1523-4882-90B9-2BF8D5E68005}">
      <dgm:prSet custT="1"/>
      <dgm:spPr/>
      <dgm:t>
        <a:bodyPr/>
        <a:lstStyle/>
        <a:p>
          <a:r>
            <a:rPr lang="en-US" sz="3200" dirty="0" smtClean="0"/>
            <a:t>The Finer Points of LAU-Phase 1</a:t>
          </a:r>
          <a:endParaRPr lang="en-US" sz="3200" dirty="0"/>
        </a:p>
      </dgm:t>
    </dgm:pt>
    <dgm:pt modelId="{BA4B9898-F6E7-4028-9081-DB921775C2E3}" type="parTrans" cxnId="{7A2AEC3C-4390-4DC2-BA09-DBA81B7EE6FA}">
      <dgm:prSet/>
      <dgm:spPr/>
      <dgm:t>
        <a:bodyPr/>
        <a:lstStyle/>
        <a:p>
          <a:endParaRPr lang="en-US"/>
        </a:p>
      </dgm:t>
    </dgm:pt>
    <dgm:pt modelId="{67D09CD9-30D9-494C-8F09-B8AC8C07E97A}" type="sibTrans" cxnId="{7A2AEC3C-4390-4DC2-BA09-DBA81B7EE6FA}">
      <dgm:prSet/>
      <dgm:spPr/>
      <dgm:t>
        <a:bodyPr/>
        <a:lstStyle/>
        <a:p>
          <a:endParaRPr lang="en-US"/>
        </a:p>
      </dgm:t>
    </dgm:pt>
    <dgm:pt modelId="{900834D3-3881-4852-B5B8-E1CDCF8D5584}">
      <dgm:prSet custT="1"/>
      <dgm:spPr/>
      <dgm:t>
        <a:bodyPr/>
        <a:lstStyle/>
        <a:p>
          <a:pPr algn="l"/>
          <a:endParaRPr lang="en-US" sz="1600" dirty="0"/>
        </a:p>
      </dgm:t>
    </dgm:pt>
    <dgm:pt modelId="{6BA74647-1237-4EF0-AAAE-9F079659FA1B}" type="parTrans" cxnId="{2D6152EE-8AD3-489F-BF5B-11DFB678C06C}">
      <dgm:prSet/>
      <dgm:spPr/>
      <dgm:t>
        <a:bodyPr/>
        <a:lstStyle/>
        <a:p>
          <a:endParaRPr lang="en-US"/>
        </a:p>
      </dgm:t>
    </dgm:pt>
    <dgm:pt modelId="{F5E84598-3D4A-42E3-8645-F61A6894CF75}" type="sibTrans" cxnId="{2D6152EE-8AD3-489F-BF5B-11DFB678C06C}">
      <dgm:prSet/>
      <dgm:spPr/>
      <dgm:t>
        <a:bodyPr/>
        <a:lstStyle/>
        <a:p>
          <a:endParaRPr lang="en-US"/>
        </a:p>
      </dgm:t>
    </dgm:pt>
    <dgm:pt modelId="{76FB4946-9AD8-4FCB-9E13-CA7F2191AE36}">
      <dgm:prSet custT="1"/>
      <dgm:spPr/>
      <dgm:t>
        <a:bodyPr/>
        <a:lstStyle/>
        <a:p>
          <a:r>
            <a:rPr lang="en-US" sz="1800" b="0" i="0" dirty="0" smtClean="0">
              <a:solidFill>
                <a:schemeClr val="tx1"/>
              </a:solidFill>
            </a:rPr>
            <a:t>LAU Phase 1 addresses critical end-of-life issues with the Postal Service’s letter automation equipment and is an integral part of infrastructure for the PMG’s Informed Delivery initiative</a:t>
          </a:r>
        </a:p>
      </dgm:t>
    </dgm:pt>
    <dgm:pt modelId="{4B4E69DF-5C49-4B06-8338-5F2809A03CE3}" type="parTrans" cxnId="{8207AD65-F5D8-46AA-9ADE-9320071DDA09}">
      <dgm:prSet/>
      <dgm:spPr/>
      <dgm:t>
        <a:bodyPr/>
        <a:lstStyle/>
        <a:p>
          <a:endParaRPr lang="en-US"/>
        </a:p>
      </dgm:t>
    </dgm:pt>
    <dgm:pt modelId="{63D67CDE-4EB1-48E5-8312-EB3B44BC4B08}" type="sibTrans" cxnId="{8207AD65-F5D8-46AA-9ADE-9320071DDA09}">
      <dgm:prSet/>
      <dgm:spPr/>
      <dgm:t>
        <a:bodyPr/>
        <a:lstStyle/>
        <a:p>
          <a:endParaRPr lang="en-US"/>
        </a:p>
      </dgm:t>
    </dgm:pt>
    <dgm:pt modelId="{7CD3959F-D031-452E-8CF4-562267904984}">
      <dgm:prSet custT="1"/>
      <dgm:spPr/>
      <dgm:t>
        <a:bodyPr/>
        <a:lstStyle/>
        <a:p>
          <a:endParaRPr lang="en-US" sz="1000" dirty="0" smtClean="0">
            <a:solidFill>
              <a:schemeClr val="tx2"/>
            </a:solidFill>
          </a:endParaRPr>
        </a:p>
      </dgm:t>
    </dgm:pt>
    <dgm:pt modelId="{E195FEEE-DF5B-4D75-985F-DC8FBDB07888}" type="parTrans" cxnId="{908B221D-5513-4652-9C13-E0D0F27429E5}">
      <dgm:prSet/>
      <dgm:spPr/>
      <dgm:t>
        <a:bodyPr/>
        <a:lstStyle/>
        <a:p>
          <a:endParaRPr lang="en-US"/>
        </a:p>
      </dgm:t>
    </dgm:pt>
    <dgm:pt modelId="{1AAD15A0-7A57-4125-9F0D-79868398DC8F}" type="sibTrans" cxnId="{908B221D-5513-4652-9C13-E0D0F27429E5}">
      <dgm:prSet/>
      <dgm:spPr/>
      <dgm:t>
        <a:bodyPr/>
        <a:lstStyle/>
        <a:p>
          <a:endParaRPr lang="en-US"/>
        </a:p>
      </dgm:t>
    </dgm:pt>
    <dgm:pt modelId="{C2481C2C-4E5F-47C4-B5C9-8186BE1397C8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Key benefits for the WFOV - LAU-PH1 include:</a:t>
          </a:r>
          <a:endParaRPr lang="en-US" sz="1800" b="0" i="0" dirty="0" smtClean="0">
            <a:solidFill>
              <a:schemeClr val="tx1"/>
            </a:solidFill>
          </a:endParaRPr>
        </a:p>
      </dgm:t>
    </dgm:pt>
    <dgm:pt modelId="{2E4402E2-C036-4825-B73A-C5BDF643487E}" type="sibTrans" cxnId="{CF38AC27-A7BE-4D6E-AEEC-D51002E654D1}">
      <dgm:prSet/>
      <dgm:spPr/>
      <dgm:t>
        <a:bodyPr/>
        <a:lstStyle/>
        <a:p>
          <a:endParaRPr lang="en-US"/>
        </a:p>
      </dgm:t>
    </dgm:pt>
    <dgm:pt modelId="{B98F7FC3-27D8-4C18-8044-BF7F7015B97A}" type="parTrans" cxnId="{CF38AC27-A7BE-4D6E-AEEC-D51002E654D1}">
      <dgm:prSet/>
      <dgm:spPr/>
      <dgm:t>
        <a:bodyPr/>
        <a:lstStyle/>
        <a:p>
          <a:endParaRPr lang="en-US"/>
        </a:p>
      </dgm:t>
    </dgm:pt>
    <dgm:pt modelId="{6383714D-5C0F-4AA7-94FB-147DAAF11D90}">
      <dgm:prSet custT="1"/>
      <dgm:spPr/>
      <dgm:t>
        <a:bodyPr/>
        <a:lstStyle/>
        <a:p>
          <a:r>
            <a:rPr lang="en-US" sz="1800" dirty="0" smtClean="0"/>
            <a:t>Phase I consists of replacing the Wide Field of View (WFOV) computer system and the image collection board.  Deployment will consist of approximately 5,000 units deployed to 250 sites</a:t>
          </a:r>
          <a:endParaRPr lang="en-US" sz="1800" dirty="0" smtClean="0">
            <a:solidFill>
              <a:schemeClr val="tx2"/>
            </a:solidFill>
          </a:endParaRPr>
        </a:p>
      </dgm:t>
    </dgm:pt>
    <dgm:pt modelId="{6A3A5E8C-AE42-4569-9E86-2C949F960ADE}" type="sibTrans" cxnId="{E5367330-8A63-4FC4-A6E8-87C83F7D6842}">
      <dgm:prSet/>
      <dgm:spPr/>
      <dgm:t>
        <a:bodyPr/>
        <a:lstStyle/>
        <a:p>
          <a:endParaRPr lang="en-US"/>
        </a:p>
      </dgm:t>
    </dgm:pt>
    <dgm:pt modelId="{7E3EA05A-9CB2-4EAD-B798-7EB3D9B26D63}" type="parTrans" cxnId="{E5367330-8A63-4FC4-A6E8-87C83F7D6842}">
      <dgm:prSet/>
      <dgm:spPr/>
      <dgm:t>
        <a:bodyPr/>
        <a:lstStyle/>
        <a:p>
          <a:endParaRPr lang="en-US"/>
        </a:p>
      </dgm:t>
    </dgm:pt>
    <dgm:pt modelId="{0C5FF758-48A9-4F52-AABE-050AB25A45D9}">
      <dgm:prSet custT="1"/>
      <dgm:spPr/>
      <dgm:t>
        <a:bodyPr/>
        <a:lstStyle/>
        <a:p>
          <a:endParaRPr lang="en-US" sz="1000" dirty="0" smtClean="0">
            <a:solidFill>
              <a:schemeClr val="tx2"/>
            </a:solidFill>
          </a:endParaRPr>
        </a:p>
      </dgm:t>
    </dgm:pt>
    <dgm:pt modelId="{95B3F6BD-54BB-44F9-96BE-FD361C4D2833}" type="parTrans" cxnId="{EAF1B130-5954-437D-87C6-39072B137D89}">
      <dgm:prSet/>
      <dgm:spPr/>
      <dgm:t>
        <a:bodyPr/>
        <a:lstStyle/>
        <a:p>
          <a:endParaRPr lang="en-US"/>
        </a:p>
      </dgm:t>
    </dgm:pt>
    <dgm:pt modelId="{062FD067-6A61-4279-BF60-8E28E89CE491}" type="sibTrans" cxnId="{EAF1B130-5954-437D-87C6-39072B137D89}">
      <dgm:prSet/>
      <dgm:spPr/>
      <dgm:t>
        <a:bodyPr/>
        <a:lstStyle/>
        <a:p>
          <a:endParaRPr lang="en-US"/>
        </a:p>
      </dgm:t>
    </dgm:pt>
    <dgm:pt modelId="{68E8F439-8B74-4A34-83E8-077343C0B92E}">
      <dgm:prSet custT="1"/>
      <dgm:spPr/>
      <dgm:t>
        <a:bodyPr/>
        <a:lstStyle/>
        <a:p>
          <a:r>
            <a:rPr lang="en-US" sz="1600" b="0" i="0" dirty="0" smtClean="0">
              <a:solidFill>
                <a:schemeClr val="tx2"/>
              </a:solidFill>
            </a:rPr>
            <a:t>Initiates activities to preserve the reliability, quality, and efficiency of the Postal Service’s letter automation equipment</a:t>
          </a:r>
        </a:p>
      </dgm:t>
    </dgm:pt>
    <dgm:pt modelId="{8A67D6BD-C2B2-4B83-B8FB-85ACE0AAA90F}" type="parTrans" cxnId="{0EBDBE27-1220-4847-8D92-A68015FF8EEE}">
      <dgm:prSet/>
      <dgm:spPr/>
      <dgm:t>
        <a:bodyPr/>
        <a:lstStyle/>
        <a:p>
          <a:endParaRPr lang="en-US"/>
        </a:p>
      </dgm:t>
    </dgm:pt>
    <dgm:pt modelId="{64650DCD-8E77-4DCF-B5FF-E3EA7DAA68A8}" type="sibTrans" cxnId="{0EBDBE27-1220-4847-8D92-A68015FF8EEE}">
      <dgm:prSet/>
      <dgm:spPr/>
      <dgm:t>
        <a:bodyPr/>
        <a:lstStyle/>
        <a:p>
          <a:endParaRPr lang="en-US"/>
        </a:p>
      </dgm:t>
    </dgm:pt>
    <dgm:pt modelId="{0C356705-2780-4772-983D-4C281FF1A479}">
      <dgm:prSet custT="1"/>
      <dgm:spPr/>
      <dgm:t>
        <a:bodyPr/>
        <a:lstStyle/>
        <a:p>
          <a:r>
            <a:rPr lang="en-US" sz="1600" b="0" i="0" dirty="0" smtClean="0">
              <a:solidFill>
                <a:schemeClr val="tx2"/>
              </a:solidFill>
            </a:rPr>
            <a:t>Renews parts availability for spares and repairs</a:t>
          </a:r>
        </a:p>
      </dgm:t>
    </dgm:pt>
    <dgm:pt modelId="{40926720-F3C2-407C-8AEC-F58BAA55B5F0}" type="parTrans" cxnId="{19ACDDAD-2B53-4123-9E20-8BE79E212190}">
      <dgm:prSet/>
      <dgm:spPr/>
      <dgm:t>
        <a:bodyPr/>
        <a:lstStyle/>
        <a:p>
          <a:endParaRPr lang="en-US"/>
        </a:p>
      </dgm:t>
    </dgm:pt>
    <dgm:pt modelId="{95C7D8AD-1D8B-4D1F-8DDF-036C186B5DF0}" type="sibTrans" cxnId="{19ACDDAD-2B53-4123-9E20-8BE79E212190}">
      <dgm:prSet/>
      <dgm:spPr/>
      <dgm:t>
        <a:bodyPr/>
        <a:lstStyle/>
        <a:p>
          <a:endParaRPr lang="en-US"/>
        </a:p>
      </dgm:t>
    </dgm:pt>
    <dgm:pt modelId="{86F5F600-4F27-4196-A0CC-A3DBE899B0C1}">
      <dgm:prSet custT="1"/>
      <dgm:spPr/>
      <dgm:t>
        <a:bodyPr/>
        <a:lstStyle/>
        <a:p>
          <a:r>
            <a:rPr lang="en-US" sz="1600" b="0" i="0" dirty="0" smtClean="0">
              <a:solidFill>
                <a:schemeClr val="tx2"/>
              </a:solidFill>
            </a:rPr>
            <a:t>Establishes capacity for future PC and video processor enhancements</a:t>
          </a:r>
        </a:p>
      </dgm:t>
    </dgm:pt>
    <dgm:pt modelId="{65FB22FF-0166-4B73-ACDE-CA7BD6D068AB}" type="parTrans" cxnId="{187251AF-D8B1-4B78-9880-491CFC428F4E}">
      <dgm:prSet/>
      <dgm:spPr/>
      <dgm:t>
        <a:bodyPr/>
        <a:lstStyle/>
        <a:p>
          <a:endParaRPr lang="en-US"/>
        </a:p>
      </dgm:t>
    </dgm:pt>
    <dgm:pt modelId="{AB8001BC-2364-409A-8FCD-12E3BA14D788}" type="sibTrans" cxnId="{187251AF-D8B1-4B78-9880-491CFC428F4E}">
      <dgm:prSet/>
      <dgm:spPr/>
      <dgm:t>
        <a:bodyPr/>
        <a:lstStyle/>
        <a:p>
          <a:endParaRPr lang="en-US"/>
        </a:p>
      </dgm:t>
    </dgm:pt>
    <dgm:pt modelId="{AC6A3AFE-F730-40D5-B4CE-3D4BEC014562}">
      <dgm:prSet custT="1"/>
      <dgm:spPr/>
      <dgm:t>
        <a:bodyPr/>
        <a:lstStyle/>
        <a:p>
          <a:r>
            <a:rPr lang="en-US" sz="1600" b="0" i="0" dirty="0" smtClean="0">
              <a:solidFill>
                <a:schemeClr val="tx2"/>
              </a:solidFill>
            </a:rPr>
            <a:t>Provides common PC for barcode reading position on all DBCS-Phase 2-6, CIOSS, DIOSS &amp; LCREM machines</a:t>
          </a:r>
        </a:p>
      </dgm:t>
    </dgm:pt>
    <dgm:pt modelId="{6CE6044C-EC8E-44E7-85AB-0A81DC45CFAC}" type="parTrans" cxnId="{92C823AA-A297-4049-9CF1-C30429E6C351}">
      <dgm:prSet/>
      <dgm:spPr/>
      <dgm:t>
        <a:bodyPr/>
        <a:lstStyle/>
        <a:p>
          <a:endParaRPr lang="en-US"/>
        </a:p>
      </dgm:t>
    </dgm:pt>
    <dgm:pt modelId="{7B46F469-DF74-4124-9834-27A1B9DD7BA6}" type="sibTrans" cxnId="{92C823AA-A297-4049-9CF1-C30429E6C351}">
      <dgm:prSet/>
      <dgm:spPr/>
      <dgm:t>
        <a:bodyPr/>
        <a:lstStyle/>
        <a:p>
          <a:endParaRPr lang="en-US"/>
        </a:p>
      </dgm:t>
    </dgm:pt>
    <dgm:pt modelId="{E59A0F40-E6AD-48D2-9585-2CCFE92BC8D4}" type="pres">
      <dgm:prSet presAssocID="{CD9619E4-3759-4D12-A8B5-31765E5265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69661D-F41B-4709-9469-7BB377EC402A}" type="pres">
      <dgm:prSet presAssocID="{1847331B-1523-4882-90B9-2BF8D5E68005}" presName="parentText" presStyleLbl="node1" presStyleIdx="0" presStyleCnt="1" custScaleY="72615" custLinFactNeighborX="-2441" custLinFactNeighborY="-200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50D81-43BB-4E1A-9CC4-30AB00BBEB0E}" type="pres">
      <dgm:prSet presAssocID="{1847331B-1523-4882-90B9-2BF8D5E68005}" presName="childText" presStyleLbl="revTx" presStyleIdx="0" presStyleCnt="1" custScaleY="127512" custLinFactNeighborY="-9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BDBE27-1220-4847-8D92-A68015FF8EEE}" srcId="{C2481C2C-4E5F-47C4-B5C9-8186BE1397C8}" destId="{68E8F439-8B74-4A34-83E8-077343C0B92E}" srcOrd="0" destOrd="0" parTransId="{8A67D6BD-C2B2-4B83-B8FB-85ACE0AAA90F}" sibTransId="{64650DCD-8E77-4DCF-B5FF-E3EA7DAA68A8}"/>
    <dgm:cxn modelId="{C45A2DE1-32D5-4A0E-AFDE-8A66A60A41B4}" type="presOf" srcId="{6383714D-5C0F-4AA7-94FB-147DAAF11D90}" destId="{60C50D81-43BB-4E1A-9CC4-30AB00BBEB0E}" srcOrd="0" destOrd="3" presId="urn:microsoft.com/office/officeart/2005/8/layout/vList2"/>
    <dgm:cxn modelId="{309222AC-C766-4650-B96E-6C99AEE6D5D1}" type="presOf" srcId="{900834D3-3881-4852-B5B8-E1CDCF8D5584}" destId="{60C50D81-43BB-4E1A-9CC4-30AB00BBEB0E}" srcOrd="0" destOrd="0" presId="urn:microsoft.com/office/officeart/2005/8/layout/vList2"/>
    <dgm:cxn modelId="{19ACDDAD-2B53-4123-9E20-8BE79E212190}" srcId="{C2481C2C-4E5F-47C4-B5C9-8186BE1397C8}" destId="{0C356705-2780-4772-983D-4C281FF1A479}" srcOrd="1" destOrd="0" parTransId="{40926720-F3C2-407C-8AEC-F58BAA55B5F0}" sibTransId="{95C7D8AD-1D8B-4D1F-8DDF-036C186B5DF0}"/>
    <dgm:cxn modelId="{5ABA1415-1222-418E-A009-C83DC53568B5}" type="presOf" srcId="{0C5FF758-48A9-4F52-AABE-050AB25A45D9}" destId="{60C50D81-43BB-4E1A-9CC4-30AB00BBEB0E}" srcOrd="0" destOrd="4" presId="urn:microsoft.com/office/officeart/2005/8/layout/vList2"/>
    <dgm:cxn modelId="{347DED60-7F00-4635-8ACB-B004F091A4DD}" type="presOf" srcId="{C2481C2C-4E5F-47C4-B5C9-8186BE1397C8}" destId="{60C50D81-43BB-4E1A-9CC4-30AB00BBEB0E}" srcOrd="0" destOrd="5" presId="urn:microsoft.com/office/officeart/2005/8/layout/vList2"/>
    <dgm:cxn modelId="{AD7B29A4-BF06-47C6-BA87-B0779CF9CC65}" type="presOf" srcId="{CD9619E4-3759-4D12-A8B5-31765E526572}" destId="{E59A0F40-E6AD-48D2-9585-2CCFE92BC8D4}" srcOrd="0" destOrd="0" presId="urn:microsoft.com/office/officeart/2005/8/layout/vList2"/>
    <dgm:cxn modelId="{E5367330-8A63-4FC4-A6E8-87C83F7D6842}" srcId="{1847331B-1523-4882-90B9-2BF8D5E68005}" destId="{6383714D-5C0F-4AA7-94FB-147DAAF11D90}" srcOrd="3" destOrd="0" parTransId="{7E3EA05A-9CB2-4EAD-B798-7EB3D9B26D63}" sibTransId="{6A3A5E8C-AE42-4569-9E86-2C949F960ADE}"/>
    <dgm:cxn modelId="{908B221D-5513-4652-9C13-E0D0F27429E5}" srcId="{1847331B-1523-4882-90B9-2BF8D5E68005}" destId="{7CD3959F-D031-452E-8CF4-562267904984}" srcOrd="2" destOrd="0" parTransId="{E195FEEE-DF5B-4D75-985F-DC8FBDB07888}" sibTransId="{1AAD15A0-7A57-4125-9F0D-79868398DC8F}"/>
    <dgm:cxn modelId="{901CE155-38E8-4575-9BC5-D012201C47CA}" type="presOf" srcId="{76FB4946-9AD8-4FCB-9E13-CA7F2191AE36}" destId="{60C50D81-43BB-4E1A-9CC4-30AB00BBEB0E}" srcOrd="0" destOrd="1" presId="urn:microsoft.com/office/officeart/2005/8/layout/vList2"/>
    <dgm:cxn modelId="{F71B7891-AC04-41FC-81CE-1890AD1F43FF}" type="presOf" srcId="{68E8F439-8B74-4A34-83E8-077343C0B92E}" destId="{60C50D81-43BB-4E1A-9CC4-30AB00BBEB0E}" srcOrd="0" destOrd="6" presId="urn:microsoft.com/office/officeart/2005/8/layout/vList2"/>
    <dgm:cxn modelId="{2D6152EE-8AD3-489F-BF5B-11DFB678C06C}" srcId="{1847331B-1523-4882-90B9-2BF8D5E68005}" destId="{900834D3-3881-4852-B5B8-E1CDCF8D5584}" srcOrd="0" destOrd="0" parTransId="{6BA74647-1237-4EF0-AAAE-9F079659FA1B}" sibTransId="{F5E84598-3D4A-42E3-8645-F61A6894CF75}"/>
    <dgm:cxn modelId="{187251AF-D8B1-4B78-9880-491CFC428F4E}" srcId="{C2481C2C-4E5F-47C4-B5C9-8186BE1397C8}" destId="{86F5F600-4F27-4196-A0CC-A3DBE899B0C1}" srcOrd="2" destOrd="0" parTransId="{65FB22FF-0166-4B73-ACDE-CA7BD6D068AB}" sibTransId="{AB8001BC-2364-409A-8FCD-12E3BA14D788}"/>
    <dgm:cxn modelId="{CF38AC27-A7BE-4D6E-AEEC-D51002E654D1}" srcId="{1847331B-1523-4882-90B9-2BF8D5E68005}" destId="{C2481C2C-4E5F-47C4-B5C9-8186BE1397C8}" srcOrd="5" destOrd="0" parTransId="{B98F7FC3-27D8-4C18-8044-BF7F7015B97A}" sibTransId="{2E4402E2-C036-4825-B73A-C5BDF643487E}"/>
    <dgm:cxn modelId="{CEA29BDB-9B21-47D3-8453-EA8186DA286A}" type="presOf" srcId="{1847331B-1523-4882-90B9-2BF8D5E68005}" destId="{C369661D-F41B-4709-9469-7BB377EC402A}" srcOrd="0" destOrd="0" presId="urn:microsoft.com/office/officeart/2005/8/layout/vList2"/>
    <dgm:cxn modelId="{7A2AEC3C-4390-4DC2-BA09-DBA81B7EE6FA}" srcId="{CD9619E4-3759-4D12-A8B5-31765E526572}" destId="{1847331B-1523-4882-90B9-2BF8D5E68005}" srcOrd="0" destOrd="0" parTransId="{BA4B9898-F6E7-4028-9081-DB921775C2E3}" sibTransId="{67D09CD9-30D9-494C-8F09-B8AC8C07E97A}"/>
    <dgm:cxn modelId="{EAF1B130-5954-437D-87C6-39072B137D89}" srcId="{1847331B-1523-4882-90B9-2BF8D5E68005}" destId="{0C5FF758-48A9-4F52-AABE-050AB25A45D9}" srcOrd="4" destOrd="0" parTransId="{95B3F6BD-54BB-44F9-96BE-FD361C4D2833}" sibTransId="{062FD067-6A61-4279-BF60-8E28E89CE491}"/>
    <dgm:cxn modelId="{92C823AA-A297-4049-9CF1-C30429E6C351}" srcId="{C2481C2C-4E5F-47C4-B5C9-8186BE1397C8}" destId="{AC6A3AFE-F730-40D5-B4CE-3D4BEC014562}" srcOrd="3" destOrd="0" parTransId="{6CE6044C-EC8E-44E7-85AB-0A81DC45CFAC}" sibTransId="{7B46F469-DF74-4124-9834-27A1B9DD7BA6}"/>
    <dgm:cxn modelId="{8207AD65-F5D8-46AA-9ADE-9320071DDA09}" srcId="{1847331B-1523-4882-90B9-2BF8D5E68005}" destId="{76FB4946-9AD8-4FCB-9E13-CA7F2191AE36}" srcOrd="1" destOrd="0" parTransId="{4B4E69DF-5C49-4B06-8338-5F2809A03CE3}" sibTransId="{63D67CDE-4EB1-48E5-8312-EB3B44BC4B08}"/>
    <dgm:cxn modelId="{108FB959-7F67-4A73-AD16-6C2A3AA48E44}" type="presOf" srcId="{0C356705-2780-4772-983D-4C281FF1A479}" destId="{60C50D81-43BB-4E1A-9CC4-30AB00BBEB0E}" srcOrd="0" destOrd="7" presId="urn:microsoft.com/office/officeart/2005/8/layout/vList2"/>
    <dgm:cxn modelId="{01B2792D-EFD5-4747-B175-4D81D1C3D61F}" type="presOf" srcId="{86F5F600-4F27-4196-A0CC-A3DBE899B0C1}" destId="{60C50D81-43BB-4E1A-9CC4-30AB00BBEB0E}" srcOrd="0" destOrd="8" presId="urn:microsoft.com/office/officeart/2005/8/layout/vList2"/>
    <dgm:cxn modelId="{BFDBB613-25F3-4505-92E4-14F32D76480C}" type="presOf" srcId="{7CD3959F-D031-452E-8CF4-562267904984}" destId="{60C50D81-43BB-4E1A-9CC4-30AB00BBEB0E}" srcOrd="0" destOrd="2" presId="urn:microsoft.com/office/officeart/2005/8/layout/vList2"/>
    <dgm:cxn modelId="{90807CC1-15DF-4B13-AB71-284F91369571}" type="presOf" srcId="{AC6A3AFE-F730-40D5-B4CE-3D4BEC014562}" destId="{60C50D81-43BB-4E1A-9CC4-30AB00BBEB0E}" srcOrd="0" destOrd="9" presId="urn:microsoft.com/office/officeart/2005/8/layout/vList2"/>
    <dgm:cxn modelId="{C58F9289-ED12-4F0E-83C0-645DD7D76690}" type="presParOf" srcId="{E59A0F40-E6AD-48D2-9585-2CCFE92BC8D4}" destId="{C369661D-F41B-4709-9469-7BB377EC402A}" srcOrd="0" destOrd="0" presId="urn:microsoft.com/office/officeart/2005/8/layout/vList2"/>
    <dgm:cxn modelId="{0F7B0C38-7033-41A7-ADBB-B7B8F4BD320E}" type="presParOf" srcId="{E59A0F40-E6AD-48D2-9585-2CCFE92BC8D4}" destId="{60C50D81-43BB-4E1A-9CC4-30AB00BBEB0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9619E4-3759-4D12-A8B5-31765E526572}" type="doc">
      <dgm:prSet loTypeId="urn:microsoft.com/office/officeart/2005/8/layout/vList2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847331B-1523-4882-90B9-2BF8D5E68005}">
      <dgm:prSet custT="1"/>
      <dgm:spPr/>
      <dgm:t>
        <a:bodyPr/>
        <a:lstStyle/>
        <a:p>
          <a:r>
            <a:rPr lang="en-US" sz="3200" dirty="0" smtClean="0"/>
            <a:t>LAU-Phase 1</a:t>
          </a:r>
          <a:endParaRPr lang="en-US" sz="3200" dirty="0"/>
        </a:p>
      </dgm:t>
    </dgm:pt>
    <dgm:pt modelId="{BA4B9898-F6E7-4028-9081-DB921775C2E3}" type="parTrans" cxnId="{7A2AEC3C-4390-4DC2-BA09-DBA81B7EE6FA}">
      <dgm:prSet/>
      <dgm:spPr/>
      <dgm:t>
        <a:bodyPr/>
        <a:lstStyle/>
        <a:p>
          <a:endParaRPr lang="en-US"/>
        </a:p>
      </dgm:t>
    </dgm:pt>
    <dgm:pt modelId="{67D09CD9-30D9-494C-8F09-B8AC8C07E97A}" type="sibTrans" cxnId="{7A2AEC3C-4390-4DC2-BA09-DBA81B7EE6FA}">
      <dgm:prSet/>
      <dgm:spPr/>
      <dgm:t>
        <a:bodyPr/>
        <a:lstStyle/>
        <a:p>
          <a:endParaRPr lang="en-US"/>
        </a:p>
      </dgm:t>
    </dgm:pt>
    <dgm:pt modelId="{900834D3-3881-4852-B5B8-E1CDCF8D5584}">
      <dgm:prSet custT="1"/>
      <dgm:spPr/>
      <dgm:t>
        <a:bodyPr/>
        <a:lstStyle/>
        <a:p>
          <a:endParaRPr lang="en-US" sz="1800" dirty="0"/>
        </a:p>
      </dgm:t>
    </dgm:pt>
    <dgm:pt modelId="{6BA74647-1237-4EF0-AAAE-9F079659FA1B}" type="parTrans" cxnId="{2D6152EE-8AD3-489F-BF5B-11DFB678C06C}">
      <dgm:prSet/>
      <dgm:spPr/>
      <dgm:t>
        <a:bodyPr/>
        <a:lstStyle/>
        <a:p>
          <a:endParaRPr lang="en-US"/>
        </a:p>
      </dgm:t>
    </dgm:pt>
    <dgm:pt modelId="{F5E84598-3D4A-42E3-8645-F61A6894CF75}" type="sibTrans" cxnId="{2D6152EE-8AD3-489F-BF5B-11DFB678C06C}">
      <dgm:prSet/>
      <dgm:spPr/>
      <dgm:t>
        <a:bodyPr/>
        <a:lstStyle/>
        <a:p>
          <a:endParaRPr lang="en-US"/>
        </a:p>
      </dgm:t>
    </dgm:pt>
    <dgm:pt modelId="{BFC26650-48ED-43C3-83F2-15DB79601678}">
      <dgm:prSet custT="1"/>
      <dgm:spPr/>
      <dgm:t>
        <a:bodyPr/>
        <a:lstStyle/>
        <a:p>
          <a:pPr eaLnBrk="1" latinLnBrk="0"/>
          <a:r>
            <a:rPr lang="en-US" sz="2000" dirty="0" smtClean="0"/>
            <a:t>Deployment site list has been prioritized and validated by Informed Delivery PMO</a:t>
          </a:r>
        </a:p>
      </dgm:t>
    </dgm:pt>
    <dgm:pt modelId="{E8BAD468-D6EC-4998-AEDF-E637BEF77D3C}" type="parTrans" cxnId="{CF780591-826F-4E7F-9D87-0380B01AC927}">
      <dgm:prSet/>
      <dgm:spPr/>
      <dgm:t>
        <a:bodyPr/>
        <a:lstStyle/>
        <a:p>
          <a:endParaRPr lang="en-US"/>
        </a:p>
      </dgm:t>
    </dgm:pt>
    <dgm:pt modelId="{4F99B042-FAEA-4B3D-9D41-2FCAC468573B}" type="sibTrans" cxnId="{CF780591-826F-4E7F-9D87-0380B01AC927}">
      <dgm:prSet/>
      <dgm:spPr/>
      <dgm:t>
        <a:bodyPr/>
        <a:lstStyle/>
        <a:p>
          <a:endParaRPr lang="en-US"/>
        </a:p>
      </dgm:t>
    </dgm:pt>
    <dgm:pt modelId="{FBAF3FE2-F687-44C4-A0B1-B8199D0BE0A6}">
      <dgm:prSet custT="1"/>
      <dgm:spPr/>
      <dgm:t>
        <a:bodyPr/>
        <a:lstStyle/>
        <a:p>
          <a:pPr eaLnBrk="1" latinLnBrk="0"/>
          <a:r>
            <a:rPr lang="en-US" sz="2000" dirty="0" smtClean="0"/>
            <a:t>LAU/WFOV installation will be completed by USPS Site Maintenance</a:t>
          </a:r>
        </a:p>
      </dgm:t>
    </dgm:pt>
    <dgm:pt modelId="{4BB3104C-FEED-43A8-BED5-924517AEEE8F}" type="parTrans" cxnId="{A2FC21C5-2148-483C-8D8B-3900D1C39DBA}">
      <dgm:prSet/>
      <dgm:spPr/>
      <dgm:t>
        <a:bodyPr/>
        <a:lstStyle/>
        <a:p>
          <a:endParaRPr lang="en-US"/>
        </a:p>
      </dgm:t>
    </dgm:pt>
    <dgm:pt modelId="{9CBB72BE-FD67-45CD-82C3-41249229D380}" type="sibTrans" cxnId="{A2FC21C5-2148-483C-8D8B-3900D1C39DBA}">
      <dgm:prSet/>
      <dgm:spPr/>
      <dgm:t>
        <a:bodyPr/>
        <a:lstStyle/>
        <a:p>
          <a:endParaRPr lang="en-US"/>
        </a:p>
      </dgm:t>
    </dgm:pt>
    <dgm:pt modelId="{F45F39D1-E45C-452E-8036-14C2BFC20DB1}">
      <dgm:prSet custT="1"/>
      <dgm:spPr/>
      <dgm:t>
        <a:bodyPr/>
        <a:lstStyle/>
        <a:p>
          <a:pPr eaLnBrk="1" latinLnBrk="0"/>
          <a:endParaRPr lang="en-US" sz="2000" dirty="0" smtClean="0"/>
        </a:p>
      </dgm:t>
    </dgm:pt>
    <dgm:pt modelId="{D8E81168-C672-4A90-A9FB-28D689BC0F2B}" type="parTrans" cxnId="{CFE311FA-93FF-4241-9893-A5199DB3F135}">
      <dgm:prSet/>
      <dgm:spPr/>
      <dgm:t>
        <a:bodyPr/>
        <a:lstStyle/>
        <a:p>
          <a:endParaRPr lang="en-US"/>
        </a:p>
      </dgm:t>
    </dgm:pt>
    <dgm:pt modelId="{FA96554C-07CC-476E-AE45-70490D97B4E8}" type="sibTrans" cxnId="{CFE311FA-93FF-4241-9893-A5199DB3F135}">
      <dgm:prSet/>
      <dgm:spPr/>
      <dgm:t>
        <a:bodyPr/>
        <a:lstStyle/>
        <a:p>
          <a:endParaRPr lang="en-US"/>
        </a:p>
      </dgm:t>
    </dgm:pt>
    <dgm:pt modelId="{ED1F8479-B677-4C91-AA79-A27A859D69A3}">
      <dgm:prSet custT="1"/>
      <dgm:spPr/>
      <dgm:t>
        <a:bodyPr/>
        <a:lstStyle/>
        <a:p>
          <a:pPr eaLnBrk="1" latinLnBrk="0"/>
          <a:r>
            <a:rPr lang="en-US" sz="2000" dirty="0" smtClean="0"/>
            <a:t>LAN/MICS (Mail Image Capture System) install dates for LAU sites have started and will be completed prior to arrival of LAU/WFOV Computers</a:t>
          </a:r>
        </a:p>
      </dgm:t>
    </dgm:pt>
    <dgm:pt modelId="{857B67AC-45A5-4A3B-8AFE-CF4DD4B408D3}" type="parTrans" cxnId="{D981179D-A69A-476F-B329-6DCEE75373C2}">
      <dgm:prSet/>
      <dgm:spPr/>
      <dgm:t>
        <a:bodyPr/>
        <a:lstStyle/>
        <a:p>
          <a:endParaRPr lang="en-US"/>
        </a:p>
      </dgm:t>
    </dgm:pt>
    <dgm:pt modelId="{FAC23E8C-001F-4CD9-A837-C0D37313ADE4}" type="sibTrans" cxnId="{D981179D-A69A-476F-B329-6DCEE75373C2}">
      <dgm:prSet/>
      <dgm:spPr/>
      <dgm:t>
        <a:bodyPr/>
        <a:lstStyle/>
        <a:p>
          <a:endParaRPr lang="en-US"/>
        </a:p>
      </dgm:t>
    </dgm:pt>
    <dgm:pt modelId="{18E96520-CC51-4CEA-8984-347E650C4D78}">
      <dgm:prSet custT="1"/>
      <dgm:spPr/>
      <dgm:t>
        <a:bodyPr/>
        <a:lstStyle/>
        <a:p>
          <a:pPr eaLnBrk="1" latinLnBrk="0"/>
          <a:r>
            <a:rPr lang="en-US" sz="2000" dirty="0" smtClean="0">
              <a:solidFill>
                <a:schemeClr val="tx2"/>
              </a:solidFill>
            </a:rPr>
            <a:t> Check LAU Deployment Schedule on ETHOS for details</a:t>
          </a:r>
        </a:p>
      </dgm:t>
    </dgm:pt>
    <dgm:pt modelId="{08F749A0-F340-4ECA-97C6-D9A76AD465E4}" type="parTrans" cxnId="{3ED3CF5D-8543-43C5-BDB5-CD8B279B39D6}">
      <dgm:prSet/>
      <dgm:spPr/>
      <dgm:t>
        <a:bodyPr/>
        <a:lstStyle/>
        <a:p>
          <a:endParaRPr lang="en-US"/>
        </a:p>
      </dgm:t>
    </dgm:pt>
    <dgm:pt modelId="{34864E9A-EF87-4A34-B51C-307D97F39B41}" type="sibTrans" cxnId="{3ED3CF5D-8543-43C5-BDB5-CD8B279B39D6}">
      <dgm:prSet/>
      <dgm:spPr/>
      <dgm:t>
        <a:bodyPr/>
        <a:lstStyle/>
        <a:p>
          <a:endParaRPr lang="en-US"/>
        </a:p>
      </dgm:t>
    </dgm:pt>
    <dgm:pt modelId="{A59AFA61-041C-4293-A001-809B03491A1B}">
      <dgm:prSet custT="1"/>
      <dgm:spPr/>
      <dgm:t>
        <a:bodyPr/>
        <a:lstStyle/>
        <a:p>
          <a:pPr eaLnBrk="1" latinLnBrk="0"/>
          <a:endParaRPr lang="en-US" sz="2000" dirty="0" smtClean="0"/>
        </a:p>
      </dgm:t>
    </dgm:pt>
    <dgm:pt modelId="{07EDEB90-1905-4A36-A99D-BB48E9B80157}" type="parTrans" cxnId="{AD440C5A-2A99-4665-AA49-2F6E65D73A1D}">
      <dgm:prSet/>
      <dgm:spPr/>
      <dgm:t>
        <a:bodyPr/>
        <a:lstStyle/>
        <a:p>
          <a:endParaRPr lang="en-US"/>
        </a:p>
      </dgm:t>
    </dgm:pt>
    <dgm:pt modelId="{6835E452-C6CF-4ED8-8952-041109884800}" type="sibTrans" cxnId="{AD440C5A-2A99-4665-AA49-2F6E65D73A1D}">
      <dgm:prSet/>
      <dgm:spPr/>
      <dgm:t>
        <a:bodyPr/>
        <a:lstStyle/>
        <a:p>
          <a:endParaRPr lang="en-US"/>
        </a:p>
      </dgm:t>
    </dgm:pt>
    <dgm:pt modelId="{4F6483B3-0E15-473B-9A0D-DE1F3838889C}">
      <dgm:prSet custT="1"/>
      <dgm:spPr/>
      <dgm:t>
        <a:bodyPr/>
        <a:lstStyle/>
        <a:p>
          <a:pPr eaLnBrk="1" latinLnBrk="0"/>
          <a:r>
            <a:rPr lang="en-US" sz="2000" dirty="0" smtClean="0"/>
            <a:t>WFOV PCs will arrive to sites via FedEx freight</a:t>
          </a:r>
        </a:p>
      </dgm:t>
    </dgm:pt>
    <dgm:pt modelId="{B005BC40-CE64-44C9-80EE-12EC4C5C8C68}" type="parTrans" cxnId="{BDF2D7CC-2B7A-48DF-95F4-28B96446C1BA}">
      <dgm:prSet/>
      <dgm:spPr/>
      <dgm:t>
        <a:bodyPr/>
        <a:lstStyle/>
        <a:p>
          <a:endParaRPr lang="en-US"/>
        </a:p>
      </dgm:t>
    </dgm:pt>
    <dgm:pt modelId="{86A353E4-91E5-44D5-B7BD-E48BA3A3D095}" type="sibTrans" cxnId="{BDF2D7CC-2B7A-48DF-95F4-28B96446C1BA}">
      <dgm:prSet/>
      <dgm:spPr/>
      <dgm:t>
        <a:bodyPr/>
        <a:lstStyle/>
        <a:p>
          <a:endParaRPr lang="en-US"/>
        </a:p>
      </dgm:t>
    </dgm:pt>
    <dgm:pt modelId="{3D6E57A0-6771-4A59-9717-266A230D6610}">
      <dgm:prSet custT="1"/>
      <dgm:spPr/>
      <dgm:t>
        <a:bodyPr/>
        <a:lstStyle/>
        <a:p>
          <a:pPr eaLnBrk="1" latinLnBrk="0"/>
          <a:endParaRPr lang="en-US" sz="2000" dirty="0" smtClean="0"/>
        </a:p>
      </dgm:t>
    </dgm:pt>
    <dgm:pt modelId="{08312C64-34E5-4C82-854B-7A893D66E36A}" type="parTrans" cxnId="{50DD0E09-E389-419F-B568-567A56E6C4EF}">
      <dgm:prSet/>
      <dgm:spPr/>
      <dgm:t>
        <a:bodyPr/>
        <a:lstStyle/>
        <a:p>
          <a:endParaRPr lang="en-US"/>
        </a:p>
      </dgm:t>
    </dgm:pt>
    <dgm:pt modelId="{F3898FD7-BF92-44E5-A7F4-636E327F483E}" type="sibTrans" cxnId="{50DD0E09-E389-419F-B568-567A56E6C4EF}">
      <dgm:prSet/>
      <dgm:spPr/>
      <dgm:t>
        <a:bodyPr/>
        <a:lstStyle/>
        <a:p>
          <a:endParaRPr lang="en-US"/>
        </a:p>
      </dgm:t>
    </dgm:pt>
    <dgm:pt modelId="{E59A0F40-E6AD-48D2-9585-2CCFE92BC8D4}" type="pres">
      <dgm:prSet presAssocID="{CD9619E4-3759-4D12-A8B5-31765E5265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69661D-F41B-4709-9469-7BB377EC402A}" type="pres">
      <dgm:prSet presAssocID="{1847331B-1523-4882-90B9-2BF8D5E68005}" presName="parentText" presStyleLbl="node1" presStyleIdx="0" presStyleCnt="1" custScaleY="62373" custLinFactNeighborY="-104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50D81-43BB-4E1A-9CC4-30AB00BBEB0E}" type="pres">
      <dgm:prSet presAssocID="{1847331B-1523-4882-90B9-2BF8D5E68005}" presName="childText" presStyleLbl="revTx" presStyleIdx="0" presStyleCnt="1" custLinFactNeighborY="-117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F2D7CC-2B7A-48DF-95F4-28B96446C1BA}" srcId="{1847331B-1523-4882-90B9-2BF8D5E68005}" destId="{4F6483B3-0E15-473B-9A0D-DE1F3838889C}" srcOrd="3" destOrd="0" parTransId="{B005BC40-CE64-44C9-80EE-12EC4C5C8C68}" sibTransId="{86A353E4-91E5-44D5-B7BD-E48BA3A3D095}"/>
    <dgm:cxn modelId="{D981179D-A69A-476F-B329-6DCEE75373C2}" srcId="{1847331B-1523-4882-90B9-2BF8D5E68005}" destId="{ED1F8479-B677-4C91-AA79-A27A859D69A3}" srcOrd="7" destOrd="0" parTransId="{857B67AC-45A5-4A3B-8AFE-CF4DD4B408D3}" sibTransId="{FAC23E8C-001F-4CD9-A837-C0D37313ADE4}"/>
    <dgm:cxn modelId="{50DD0E09-E389-419F-B568-567A56E6C4EF}" srcId="{1847331B-1523-4882-90B9-2BF8D5E68005}" destId="{3D6E57A0-6771-4A59-9717-266A230D6610}" srcOrd="2" destOrd="0" parTransId="{08312C64-34E5-4C82-854B-7A893D66E36A}" sibTransId="{F3898FD7-BF92-44E5-A7F4-636E327F483E}"/>
    <dgm:cxn modelId="{A2FC21C5-2148-483C-8D8B-3900D1C39DBA}" srcId="{1847331B-1523-4882-90B9-2BF8D5E68005}" destId="{FBAF3FE2-F687-44C4-A0B1-B8199D0BE0A6}" srcOrd="5" destOrd="0" parTransId="{4BB3104C-FEED-43A8-BED5-924517AEEE8F}" sibTransId="{9CBB72BE-FD67-45CD-82C3-41249229D380}"/>
    <dgm:cxn modelId="{EB1FC9EF-3727-4C34-A802-A8C1083A19E2}" type="presOf" srcId="{F45F39D1-E45C-452E-8036-14C2BFC20DB1}" destId="{60C50D81-43BB-4E1A-9CC4-30AB00BBEB0E}" srcOrd="0" destOrd="4" presId="urn:microsoft.com/office/officeart/2005/8/layout/vList2"/>
    <dgm:cxn modelId="{2D6152EE-8AD3-489F-BF5B-11DFB678C06C}" srcId="{1847331B-1523-4882-90B9-2BF8D5E68005}" destId="{900834D3-3881-4852-B5B8-E1CDCF8D5584}" srcOrd="0" destOrd="0" parTransId="{6BA74647-1237-4EF0-AAAE-9F079659FA1B}" sibTransId="{F5E84598-3D4A-42E3-8645-F61A6894CF75}"/>
    <dgm:cxn modelId="{AE623F19-C90E-4682-8615-ED1704254DC6}" type="presOf" srcId="{18E96520-CC51-4CEA-8984-347E650C4D78}" destId="{60C50D81-43BB-4E1A-9CC4-30AB00BBEB0E}" srcOrd="0" destOrd="8" presId="urn:microsoft.com/office/officeart/2005/8/layout/vList2"/>
    <dgm:cxn modelId="{4C41E1D6-1DA3-4DAA-A871-4569771D348A}" type="presOf" srcId="{1847331B-1523-4882-90B9-2BF8D5E68005}" destId="{C369661D-F41B-4709-9469-7BB377EC402A}" srcOrd="0" destOrd="0" presId="urn:microsoft.com/office/officeart/2005/8/layout/vList2"/>
    <dgm:cxn modelId="{46A01D7F-2F62-4B22-8406-F20F9188DFFE}" type="presOf" srcId="{FBAF3FE2-F687-44C4-A0B1-B8199D0BE0A6}" destId="{60C50D81-43BB-4E1A-9CC4-30AB00BBEB0E}" srcOrd="0" destOrd="5" presId="urn:microsoft.com/office/officeart/2005/8/layout/vList2"/>
    <dgm:cxn modelId="{03A0A7FF-4E46-4F8B-8DC4-EE339AC53C71}" type="presOf" srcId="{4F6483B3-0E15-473B-9A0D-DE1F3838889C}" destId="{60C50D81-43BB-4E1A-9CC4-30AB00BBEB0E}" srcOrd="0" destOrd="3" presId="urn:microsoft.com/office/officeart/2005/8/layout/vList2"/>
    <dgm:cxn modelId="{12185E05-4CD7-4B8F-AC8C-7D4A33AA37D3}" type="presOf" srcId="{BFC26650-48ED-43C3-83F2-15DB79601678}" destId="{60C50D81-43BB-4E1A-9CC4-30AB00BBEB0E}" srcOrd="0" destOrd="1" presId="urn:microsoft.com/office/officeart/2005/8/layout/vList2"/>
    <dgm:cxn modelId="{7A2AEC3C-4390-4DC2-BA09-DBA81B7EE6FA}" srcId="{CD9619E4-3759-4D12-A8B5-31765E526572}" destId="{1847331B-1523-4882-90B9-2BF8D5E68005}" srcOrd="0" destOrd="0" parTransId="{BA4B9898-F6E7-4028-9081-DB921775C2E3}" sibTransId="{67D09CD9-30D9-494C-8F09-B8AC8C07E97A}"/>
    <dgm:cxn modelId="{3ED3CF5D-8543-43C5-BDB5-CD8B279B39D6}" srcId="{ED1F8479-B677-4C91-AA79-A27A859D69A3}" destId="{18E96520-CC51-4CEA-8984-347E650C4D78}" srcOrd="0" destOrd="0" parTransId="{08F749A0-F340-4ECA-97C6-D9A76AD465E4}" sibTransId="{34864E9A-EF87-4A34-B51C-307D97F39B41}"/>
    <dgm:cxn modelId="{CFE311FA-93FF-4241-9893-A5199DB3F135}" srcId="{1847331B-1523-4882-90B9-2BF8D5E68005}" destId="{F45F39D1-E45C-452E-8036-14C2BFC20DB1}" srcOrd="4" destOrd="0" parTransId="{D8E81168-C672-4A90-A9FB-28D689BC0F2B}" sibTransId="{FA96554C-07CC-476E-AE45-70490D97B4E8}"/>
    <dgm:cxn modelId="{AD440C5A-2A99-4665-AA49-2F6E65D73A1D}" srcId="{1847331B-1523-4882-90B9-2BF8D5E68005}" destId="{A59AFA61-041C-4293-A001-809B03491A1B}" srcOrd="6" destOrd="0" parTransId="{07EDEB90-1905-4A36-A99D-BB48E9B80157}" sibTransId="{6835E452-C6CF-4ED8-8952-041109884800}"/>
    <dgm:cxn modelId="{2E56CD24-62CA-426B-BB99-AF95C597533B}" type="presOf" srcId="{3D6E57A0-6771-4A59-9717-266A230D6610}" destId="{60C50D81-43BB-4E1A-9CC4-30AB00BBEB0E}" srcOrd="0" destOrd="2" presId="urn:microsoft.com/office/officeart/2005/8/layout/vList2"/>
    <dgm:cxn modelId="{D7A7C465-45DA-483F-8D86-924D66FBEFF1}" type="presOf" srcId="{900834D3-3881-4852-B5B8-E1CDCF8D5584}" destId="{60C50D81-43BB-4E1A-9CC4-30AB00BBEB0E}" srcOrd="0" destOrd="0" presId="urn:microsoft.com/office/officeart/2005/8/layout/vList2"/>
    <dgm:cxn modelId="{CF780591-826F-4E7F-9D87-0380B01AC927}" srcId="{1847331B-1523-4882-90B9-2BF8D5E68005}" destId="{BFC26650-48ED-43C3-83F2-15DB79601678}" srcOrd="1" destOrd="0" parTransId="{E8BAD468-D6EC-4998-AEDF-E637BEF77D3C}" sibTransId="{4F99B042-FAEA-4B3D-9D41-2FCAC468573B}"/>
    <dgm:cxn modelId="{72DB2238-30A9-4FAD-B0BC-659BFA7DC4C9}" type="presOf" srcId="{A59AFA61-041C-4293-A001-809B03491A1B}" destId="{60C50D81-43BB-4E1A-9CC4-30AB00BBEB0E}" srcOrd="0" destOrd="6" presId="urn:microsoft.com/office/officeart/2005/8/layout/vList2"/>
    <dgm:cxn modelId="{25F65B31-F6B5-4EC3-83AA-665FA2ECA5E3}" type="presOf" srcId="{CD9619E4-3759-4D12-A8B5-31765E526572}" destId="{E59A0F40-E6AD-48D2-9585-2CCFE92BC8D4}" srcOrd="0" destOrd="0" presId="urn:microsoft.com/office/officeart/2005/8/layout/vList2"/>
    <dgm:cxn modelId="{2D65921E-79F2-4F69-ACC3-6294436308F0}" type="presOf" srcId="{ED1F8479-B677-4C91-AA79-A27A859D69A3}" destId="{60C50D81-43BB-4E1A-9CC4-30AB00BBEB0E}" srcOrd="0" destOrd="7" presId="urn:microsoft.com/office/officeart/2005/8/layout/vList2"/>
    <dgm:cxn modelId="{00A74D92-0DE1-49AB-B56A-5846535F3A49}" type="presParOf" srcId="{E59A0F40-E6AD-48D2-9585-2CCFE92BC8D4}" destId="{C369661D-F41B-4709-9469-7BB377EC402A}" srcOrd="0" destOrd="0" presId="urn:microsoft.com/office/officeart/2005/8/layout/vList2"/>
    <dgm:cxn modelId="{6DFA0BA6-07CF-46A3-B48A-1F8803407CD3}" type="presParOf" srcId="{E59A0F40-E6AD-48D2-9585-2CCFE92BC8D4}" destId="{60C50D81-43BB-4E1A-9CC4-30AB00BBEB0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1C0C7C-5590-4EAA-8A14-585B911CB9FB}" type="doc">
      <dgm:prSet loTypeId="urn:microsoft.com/office/officeart/2005/8/layout/vList2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7B11EF6C-2742-4587-8489-F24C32BA951E}">
      <dgm:prSet/>
      <dgm:spPr/>
      <dgm:t>
        <a:bodyPr/>
        <a:lstStyle/>
        <a:p>
          <a:pPr rtl="0"/>
          <a:r>
            <a:rPr lang="en-US" dirty="0" smtClean="0"/>
            <a:t>ETHOS Training for Richmond/S. Diego –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smtClean="0">
              <a:solidFill>
                <a:srgbClr val="C00000"/>
              </a:solidFill>
            </a:rPr>
            <a:t>October 24</a:t>
          </a:r>
          <a:endParaRPr lang="en-US" dirty="0">
            <a:solidFill>
              <a:srgbClr val="C00000"/>
            </a:solidFill>
          </a:endParaRPr>
        </a:p>
      </dgm:t>
    </dgm:pt>
    <dgm:pt modelId="{39E960E3-279D-4378-9620-0365D067901D}" type="parTrans" cxnId="{E2FA5071-B0E5-47E0-8ACA-63D8711A63C4}">
      <dgm:prSet/>
      <dgm:spPr/>
      <dgm:t>
        <a:bodyPr/>
        <a:lstStyle/>
        <a:p>
          <a:endParaRPr lang="en-US"/>
        </a:p>
      </dgm:t>
    </dgm:pt>
    <dgm:pt modelId="{27BF83ED-F260-4991-98B6-0374099FD208}" type="sibTrans" cxnId="{E2FA5071-B0E5-47E0-8ACA-63D8711A63C4}">
      <dgm:prSet/>
      <dgm:spPr/>
      <dgm:t>
        <a:bodyPr/>
        <a:lstStyle/>
        <a:p>
          <a:endParaRPr lang="en-US"/>
        </a:p>
      </dgm:t>
    </dgm:pt>
    <dgm:pt modelId="{813DAADC-02E9-49E0-9362-A86CC47DE7DB}">
      <dgm:prSet/>
      <dgm:spPr/>
      <dgm:t>
        <a:bodyPr/>
        <a:lstStyle/>
        <a:p>
          <a:pPr rtl="0"/>
          <a:r>
            <a:rPr lang="en-US" dirty="0" smtClean="0"/>
            <a:t>In-Plant Testing at MTSC </a:t>
          </a:r>
          <a:r>
            <a:rPr lang="en-US" dirty="0" smtClean="0">
              <a:solidFill>
                <a:schemeClr val="tx2"/>
              </a:solidFill>
            </a:rPr>
            <a:t>– October 7, 2016</a:t>
          </a:r>
          <a:endParaRPr lang="en-US" dirty="0"/>
        </a:p>
      </dgm:t>
    </dgm:pt>
    <dgm:pt modelId="{F72E7810-6EAA-4593-BC0F-1A5BA61DE0C9}" type="parTrans" cxnId="{ED269A46-0B5B-4E8B-BB7B-F899D4D335FA}">
      <dgm:prSet/>
      <dgm:spPr/>
      <dgm:t>
        <a:bodyPr/>
        <a:lstStyle/>
        <a:p>
          <a:endParaRPr lang="en-US"/>
        </a:p>
      </dgm:t>
    </dgm:pt>
    <dgm:pt modelId="{CBB72E39-CE00-4B69-AC36-DC1D03B56DAA}" type="sibTrans" cxnId="{ED269A46-0B5B-4E8B-BB7B-F899D4D335FA}">
      <dgm:prSet/>
      <dgm:spPr/>
      <dgm:t>
        <a:bodyPr/>
        <a:lstStyle/>
        <a:p>
          <a:endParaRPr lang="en-US"/>
        </a:p>
      </dgm:t>
    </dgm:pt>
    <dgm:pt modelId="{4A69FD28-F9D9-4511-B697-F2D783477A5D}">
      <dgm:prSet/>
      <dgm:spPr/>
      <dgm:t>
        <a:bodyPr/>
        <a:lstStyle/>
        <a:p>
          <a:pPr rtl="0"/>
          <a:r>
            <a:rPr lang="en-US" dirty="0" smtClean="0"/>
            <a:t>Pre-BETA – </a:t>
          </a:r>
          <a:r>
            <a:rPr lang="en-US" dirty="0" smtClean="0">
              <a:solidFill>
                <a:schemeClr val="tx2"/>
              </a:solidFill>
            </a:rPr>
            <a:t>October 17-21</a:t>
          </a:r>
          <a:endParaRPr lang="en-US" dirty="0">
            <a:solidFill>
              <a:schemeClr val="tx2"/>
            </a:solidFill>
          </a:endParaRPr>
        </a:p>
      </dgm:t>
    </dgm:pt>
    <dgm:pt modelId="{C9ECDDAE-B489-4B19-BC79-C485420E4886}" type="parTrans" cxnId="{3D218309-C397-4D0D-A85F-8F869B9ACA23}">
      <dgm:prSet/>
      <dgm:spPr/>
      <dgm:t>
        <a:bodyPr/>
        <a:lstStyle/>
        <a:p>
          <a:endParaRPr lang="en-US"/>
        </a:p>
      </dgm:t>
    </dgm:pt>
    <dgm:pt modelId="{2FD772DA-B350-447C-ACC5-2BAB98A1BAE3}" type="sibTrans" cxnId="{3D218309-C397-4D0D-A85F-8F869B9ACA23}">
      <dgm:prSet/>
      <dgm:spPr/>
      <dgm:t>
        <a:bodyPr/>
        <a:lstStyle/>
        <a:p>
          <a:endParaRPr lang="en-US"/>
        </a:p>
      </dgm:t>
    </dgm:pt>
    <dgm:pt modelId="{4BC0C84B-22DC-4DD1-9691-1EFF86D42236}">
      <dgm:prSet/>
      <dgm:spPr/>
      <dgm:t>
        <a:bodyPr/>
        <a:lstStyle/>
        <a:p>
          <a:pPr rtl="0"/>
          <a:r>
            <a:rPr lang="en-US" dirty="0" smtClean="0"/>
            <a:t>First Article Test – (Richmond)  </a:t>
          </a:r>
          <a:r>
            <a:rPr lang="en-US" dirty="0" smtClean="0">
              <a:solidFill>
                <a:schemeClr val="tx2"/>
              </a:solidFill>
            </a:rPr>
            <a:t>–</a:t>
          </a:r>
          <a:r>
            <a:rPr lang="en-US" dirty="0" smtClean="0"/>
            <a:t> </a:t>
          </a:r>
          <a:r>
            <a:rPr lang="en-US" dirty="0" smtClean="0">
              <a:solidFill>
                <a:srgbClr val="C00000"/>
              </a:solidFill>
            </a:rPr>
            <a:t>November 7</a:t>
          </a:r>
        </a:p>
      </dgm:t>
    </dgm:pt>
    <dgm:pt modelId="{A1FCF4AD-4166-4DD2-9804-E2F1BBA6466A}" type="parTrans" cxnId="{0B90CC64-D871-4DA0-8606-97716CF1DD75}">
      <dgm:prSet/>
      <dgm:spPr/>
      <dgm:t>
        <a:bodyPr/>
        <a:lstStyle/>
        <a:p>
          <a:endParaRPr lang="en-US"/>
        </a:p>
      </dgm:t>
    </dgm:pt>
    <dgm:pt modelId="{8029A843-BA8D-4479-821D-E800343630A6}" type="sibTrans" cxnId="{0B90CC64-D871-4DA0-8606-97716CF1DD75}">
      <dgm:prSet/>
      <dgm:spPr/>
      <dgm:t>
        <a:bodyPr/>
        <a:lstStyle/>
        <a:p>
          <a:endParaRPr lang="en-US"/>
        </a:p>
      </dgm:t>
    </dgm:pt>
    <dgm:pt modelId="{B550EC34-D81F-41C5-A66E-646E6F6AB08A}">
      <dgm:prSet/>
      <dgm:spPr/>
      <dgm:t>
        <a:bodyPr/>
        <a:lstStyle/>
        <a:p>
          <a:pPr rtl="0"/>
          <a:r>
            <a:rPr lang="en-US" dirty="0" smtClean="0"/>
            <a:t>Phase 2 Deploy </a:t>
          </a:r>
          <a:r>
            <a:rPr lang="en-US" dirty="0" smtClean="0">
              <a:solidFill>
                <a:schemeClr val="tx2"/>
              </a:solidFill>
            </a:rPr>
            <a:t>–</a:t>
          </a:r>
          <a:r>
            <a:rPr lang="en-US" dirty="0" smtClean="0"/>
            <a:t> </a:t>
          </a:r>
          <a:r>
            <a:rPr lang="en-US" dirty="0" smtClean="0">
              <a:solidFill>
                <a:srgbClr val="C00000"/>
              </a:solidFill>
            </a:rPr>
            <a:t>January 4 – March 16, 2017</a:t>
          </a:r>
        </a:p>
      </dgm:t>
    </dgm:pt>
    <dgm:pt modelId="{DB0BBCF7-1B23-49EA-BC07-4D1AC87022B7}" type="parTrans" cxnId="{1D49C2D4-FDC4-463A-9A0A-2AC7F174FE40}">
      <dgm:prSet/>
      <dgm:spPr/>
      <dgm:t>
        <a:bodyPr/>
        <a:lstStyle/>
        <a:p>
          <a:endParaRPr lang="en-US"/>
        </a:p>
      </dgm:t>
    </dgm:pt>
    <dgm:pt modelId="{9791D1B9-8A55-4DCE-9F5A-457AE3849086}" type="sibTrans" cxnId="{1D49C2D4-FDC4-463A-9A0A-2AC7F174FE40}">
      <dgm:prSet/>
      <dgm:spPr/>
      <dgm:t>
        <a:bodyPr/>
        <a:lstStyle/>
        <a:p>
          <a:endParaRPr lang="en-US"/>
        </a:p>
      </dgm:t>
    </dgm:pt>
    <dgm:pt modelId="{60A8665D-D749-4C18-86DA-8F18193CF6D2}">
      <dgm:prSet/>
      <dgm:spPr/>
      <dgm:t>
        <a:bodyPr/>
        <a:lstStyle/>
        <a:p>
          <a:pPr rtl="0"/>
          <a:r>
            <a:rPr lang="en-US" dirty="0" smtClean="0"/>
            <a:t>BETA 1 at Richmond P&amp;DC </a:t>
          </a:r>
          <a:r>
            <a:rPr lang="en-US" dirty="0" smtClean="0">
              <a:solidFill>
                <a:schemeClr val="tx2"/>
              </a:solidFill>
            </a:rPr>
            <a:t>– </a:t>
          </a:r>
          <a:r>
            <a:rPr lang="en-US" dirty="0" smtClean="0">
              <a:solidFill>
                <a:srgbClr val="C00000"/>
              </a:solidFill>
            </a:rPr>
            <a:t>October 31 - November 11</a:t>
          </a:r>
          <a:endParaRPr lang="en-US" b="1" i="1" dirty="0">
            <a:solidFill>
              <a:srgbClr val="C00000"/>
            </a:solidFill>
          </a:endParaRPr>
        </a:p>
      </dgm:t>
    </dgm:pt>
    <dgm:pt modelId="{F3C190FE-B35C-4024-A94A-24C5E8155F52}" type="parTrans" cxnId="{226784DD-2CEF-46EA-8345-B13AD78A3FB2}">
      <dgm:prSet/>
      <dgm:spPr/>
      <dgm:t>
        <a:bodyPr/>
        <a:lstStyle/>
        <a:p>
          <a:endParaRPr lang="en-US"/>
        </a:p>
      </dgm:t>
    </dgm:pt>
    <dgm:pt modelId="{9689E1C8-339E-4E1E-8D68-7C4DDC30AAB8}" type="sibTrans" cxnId="{226784DD-2CEF-46EA-8345-B13AD78A3FB2}">
      <dgm:prSet/>
      <dgm:spPr/>
      <dgm:t>
        <a:bodyPr/>
        <a:lstStyle/>
        <a:p>
          <a:endParaRPr lang="en-US"/>
        </a:p>
      </dgm:t>
    </dgm:pt>
    <dgm:pt modelId="{0E98B858-B9EE-4B3B-B916-2673F76726B2}">
      <dgm:prSet/>
      <dgm:spPr/>
      <dgm:t>
        <a:bodyPr/>
        <a:lstStyle/>
        <a:p>
          <a:pPr rtl="0"/>
          <a:r>
            <a:rPr lang="en-US" dirty="0" smtClean="0"/>
            <a:t>ETHOS Training for Phase 1 Deployment –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smtClean="0">
              <a:solidFill>
                <a:srgbClr val="C00000"/>
              </a:solidFill>
            </a:rPr>
            <a:t>October 28</a:t>
          </a:r>
          <a:endParaRPr lang="en-US" dirty="0">
            <a:solidFill>
              <a:srgbClr val="C00000"/>
            </a:solidFill>
          </a:endParaRPr>
        </a:p>
      </dgm:t>
    </dgm:pt>
    <dgm:pt modelId="{8BDB1543-B15C-42B4-B73B-73090ECB9925}" type="parTrans" cxnId="{3256600D-4EE2-4601-8C37-9E0A78B02B4D}">
      <dgm:prSet/>
      <dgm:spPr/>
      <dgm:t>
        <a:bodyPr/>
        <a:lstStyle/>
        <a:p>
          <a:endParaRPr lang="en-US"/>
        </a:p>
      </dgm:t>
    </dgm:pt>
    <dgm:pt modelId="{D9BC1096-5C1B-488D-B7F8-47ABC7E56E14}" type="sibTrans" cxnId="{3256600D-4EE2-4601-8C37-9E0A78B02B4D}">
      <dgm:prSet/>
      <dgm:spPr/>
      <dgm:t>
        <a:bodyPr/>
        <a:lstStyle/>
        <a:p>
          <a:endParaRPr lang="en-US"/>
        </a:p>
      </dgm:t>
    </dgm:pt>
    <dgm:pt modelId="{EBDD0917-DFD4-45A6-818F-F4681AF76635}">
      <dgm:prSet/>
      <dgm:spPr/>
      <dgm:t>
        <a:bodyPr/>
        <a:lstStyle/>
        <a:p>
          <a:pPr rtl="0"/>
          <a:r>
            <a:rPr lang="en-US" dirty="0" smtClean="0"/>
            <a:t>BETA 2 at ML Sellers P&amp;DC </a:t>
          </a:r>
          <a:r>
            <a:rPr lang="en-US" dirty="0" smtClean="0">
              <a:solidFill>
                <a:schemeClr val="tx2"/>
              </a:solidFill>
            </a:rPr>
            <a:t>–</a:t>
          </a:r>
          <a:r>
            <a:rPr lang="en-US" dirty="0" smtClean="0"/>
            <a:t> </a:t>
          </a:r>
          <a:r>
            <a:rPr lang="en-US" dirty="0" smtClean="0">
              <a:solidFill>
                <a:srgbClr val="C00000"/>
              </a:solidFill>
            </a:rPr>
            <a:t>November 07-18 </a:t>
          </a:r>
          <a:endParaRPr lang="en-US" dirty="0">
            <a:solidFill>
              <a:srgbClr val="C00000"/>
            </a:solidFill>
          </a:endParaRPr>
        </a:p>
      </dgm:t>
    </dgm:pt>
    <dgm:pt modelId="{FC098824-9007-40D5-BDFE-BFA397A1945C}" type="parTrans" cxnId="{81FAD0B3-2EC9-4023-9423-6F7A7CF7B8EE}">
      <dgm:prSet/>
      <dgm:spPr/>
      <dgm:t>
        <a:bodyPr/>
        <a:lstStyle/>
        <a:p>
          <a:endParaRPr lang="en-US"/>
        </a:p>
      </dgm:t>
    </dgm:pt>
    <dgm:pt modelId="{BF07716D-7EAC-48EF-AE91-3EB78389165D}" type="sibTrans" cxnId="{81FAD0B3-2EC9-4023-9423-6F7A7CF7B8EE}">
      <dgm:prSet/>
      <dgm:spPr/>
      <dgm:t>
        <a:bodyPr/>
        <a:lstStyle/>
        <a:p>
          <a:endParaRPr lang="en-US"/>
        </a:p>
      </dgm:t>
    </dgm:pt>
    <dgm:pt modelId="{52C72ED3-5513-479C-AE57-56FEB0C99511}">
      <dgm:prSet/>
      <dgm:spPr/>
      <dgm:t>
        <a:bodyPr/>
        <a:lstStyle/>
        <a:p>
          <a:pPr rtl="0"/>
          <a:r>
            <a:rPr lang="en-US" dirty="0" smtClean="0"/>
            <a:t>First  Article Testing </a:t>
          </a:r>
          <a:r>
            <a:rPr lang="en-US" dirty="0" smtClean="0">
              <a:solidFill>
                <a:schemeClr val="tx2"/>
              </a:solidFill>
            </a:rPr>
            <a:t>–</a:t>
          </a:r>
          <a:r>
            <a:rPr lang="en-US" dirty="0" smtClean="0"/>
            <a:t> </a:t>
          </a:r>
          <a:r>
            <a:rPr lang="en-US" dirty="0" smtClean="0">
              <a:solidFill>
                <a:srgbClr val="C00000"/>
              </a:solidFill>
            </a:rPr>
            <a:t>November 07-18</a:t>
          </a:r>
          <a:endParaRPr lang="en-US" dirty="0">
            <a:solidFill>
              <a:srgbClr val="C00000"/>
            </a:solidFill>
          </a:endParaRPr>
        </a:p>
      </dgm:t>
    </dgm:pt>
    <dgm:pt modelId="{96670849-D8D5-4629-9D01-E8491F327D2F}" type="parTrans" cxnId="{979587C7-101B-4829-88D1-4FD775ABF207}">
      <dgm:prSet/>
      <dgm:spPr/>
      <dgm:t>
        <a:bodyPr/>
        <a:lstStyle/>
        <a:p>
          <a:endParaRPr lang="en-US"/>
        </a:p>
      </dgm:t>
    </dgm:pt>
    <dgm:pt modelId="{ACD63FAE-D137-4BFA-946E-69EF10F539AE}" type="sibTrans" cxnId="{979587C7-101B-4829-88D1-4FD775ABF207}">
      <dgm:prSet/>
      <dgm:spPr/>
      <dgm:t>
        <a:bodyPr/>
        <a:lstStyle/>
        <a:p>
          <a:endParaRPr lang="en-US"/>
        </a:p>
      </dgm:t>
    </dgm:pt>
    <dgm:pt modelId="{7F0A6AC5-60B6-4217-B874-D8A9E9DC11A6}">
      <dgm:prSet/>
      <dgm:spPr/>
      <dgm:t>
        <a:bodyPr/>
        <a:lstStyle/>
        <a:p>
          <a:pPr rtl="0"/>
          <a:r>
            <a:rPr lang="en-US" dirty="0" smtClean="0"/>
            <a:t>Phase 1 Deploy – (~1000 units)  </a:t>
          </a:r>
          <a:r>
            <a:rPr lang="en-US" dirty="0" smtClean="0">
              <a:solidFill>
                <a:schemeClr val="tx2"/>
              </a:solidFill>
            </a:rPr>
            <a:t>–</a:t>
          </a:r>
          <a:r>
            <a:rPr lang="en-US" dirty="0" smtClean="0"/>
            <a:t> </a:t>
          </a:r>
          <a:r>
            <a:rPr lang="en-US" dirty="0" smtClean="0">
              <a:solidFill>
                <a:srgbClr val="C00000"/>
              </a:solidFill>
            </a:rPr>
            <a:t>November 28</a:t>
          </a:r>
          <a:endParaRPr lang="en-US" b="1" dirty="0" smtClean="0">
            <a:solidFill>
              <a:srgbClr val="C00000"/>
            </a:solidFill>
          </a:endParaRPr>
        </a:p>
      </dgm:t>
    </dgm:pt>
    <dgm:pt modelId="{5B32A4D3-62D1-410B-9603-142CCDED17C9}" type="sibTrans" cxnId="{72AFF3C5-A089-454F-8E83-2C2228BCE917}">
      <dgm:prSet/>
      <dgm:spPr/>
      <dgm:t>
        <a:bodyPr/>
        <a:lstStyle/>
        <a:p>
          <a:endParaRPr lang="en-US"/>
        </a:p>
      </dgm:t>
    </dgm:pt>
    <dgm:pt modelId="{7681DAD3-0DB6-4322-9DF2-E9290B719D64}" type="parTrans" cxnId="{72AFF3C5-A089-454F-8E83-2C2228BCE917}">
      <dgm:prSet/>
      <dgm:spPr/>
      <dgm:t>
        <a:bodyPr/>
        <a:lstStyle/>
        <a:p>
          <a:endParaRPr lang="en-US"/>
        </a:p>
      </dgm:t>
    </dgm:pt>
    <dgm:pt modelId="{AC60E565-C66B-4E05-9A71-E9D4E55B0CF5}" type="pres">
      <dgm:prSet presAssocID="{561C0C7C-5590-4EAA-8A14-585B911CB9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7529EE-8D77-48AB-AC37-4A298F157F8C}" type="pres">
      <dgm:prSet presAssocID="{813DAADC-02E9-49E0-9362-A86CC47DE7DB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2FC7E-08CA-43F6-9D2C-DCCC24FA1079}" type="pres">
      <dgm:prSet presAssocID="{CBB72E39-CE00-4B69-AC36-DC1D03B56DAA}" presName="spacer" presStyleCnt="0"/>
      <dgm:spPr/>
    </dgm:pt>
    <dgm:pt modelId="{92B78EDD-5F60-4AFE-9CE9-54AD5B6316FB}" type="pres">
      <dgm:prSet presAssocID="{4A69FD28-F9D9-4511-B697-F2D783477A5D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B339F-21F3-4709-B02F-0A57DF0CDE83}" type="pres">
      <dgm:prSet presAssocID="{2FD772DA-B350-447C-ACC5-2BAB98A1BAE3}" presName="spacer" presStyleCnt="0"/>
      <dgm:spPr/>
    </dgm:pt>
    <dgm:pt modelId="{FF0930BD-9CA6-4760-9F71-7BF35878E1A6}" type="pres">
      <dgm:prSet presAssocID="{7B11EF6C-2742-4587-8489-F24C32BA951E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07380-5AE0-4DF6-860D-B002966D67EC}" type="pres">
      <dgm:prSet presAssocID="{27BF83ED-F260-4991-98B6-0374099FD208}" presName="spacer" presStyleCnt="0"/>
      <dgm:spPr/>
    </dgm:pt>
    <dgm:pt modelId="{4474DE0A-28F3-4075-BA11-100F1C84A0DA}" type="pres">
      <dgm:prSet presAssocID="{0E98B858-B9EE-4B3B-B916-2673F76726B2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BF498-7116-4374-A03F-3ADD6F4E78AC}" type="pres">
      <dgm:prSet presAssocID="{D9BC1096-5C1B-488D-B7F8-47ABC7E56E14}" presName="spacer" presStyleCnt="0"/>
      <dgm:spPr/>
    </dgm:pt>
    <dgm:pt modelId="{9334033A-81D2-4188-9E46-783105F2A2AC}" type="pres">
      <dgm:prSet presAssocID="{60A8665D-D749-4C18-86DA-8F18193CF6D2}" presName="parentText" presStyleLbl="node1" presStyleIdx="4" presStyleCnt="10" custLinFactNeighborX="818" custLinFactNeighborY="26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4A1C6-FD49-4977-BE4A-14C870CFEC88}" type="pres">
      <dgm:prSet presAssocID="{9689E1C8-339E-4E1E-8D68-7C4DDC30AAB8}" presName="spacer" presStyleCnt="0"/>
      <dgm:spPr/>
    </dgm:pt>
    <dgm:pt modelId="{DD2478BB-7B3F-4B53-B8F5-FC714D458EB0}" type="pres">
      <dgm:prSet presAssocID="{EBDD0917-DFD4-45A6-818F-F4681AF76635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2A2B1-111A-4B9B-8E5E-E004BA8BF464}" type="pres">
      <dgm:prSet presAssocID="{BF07716D-7EAC-48EF-AE91-3EB78389165D}" presName="spacer" presStyleCnt="0"/>
      <dgm:spPr/>
    </dgm:pt>
    <dgm:pt modelId="{FC1684F5-25BD-437E-8B5D-F2F325A72D34}" type="pres">
      <dgm:prSet presAssocID="{52C72ED3-5513-479C-AE57-56FEB0C99511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4332BA-5FCC-40EC-8620-0E3FFB576B61}" type="pres">
      <dgm:prSet presAssocID="{ACD63FAE-D137-4BFA-946E-69EF10F539AE}" presName="spacer" presStyleCnt="0"/>
      <dgm:spPr/>
    </dgm:pt>
    <dgm:pt modelId="{5853DC3A-C308-454F-9AF2-AE80213CCF1E}" type="pres">
      <dgm:prSet presAssocID="{4BC0C84B-22DC-4DD1-9691-1EFF86D42236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E0D87-050E-4E2B-8D0B-DEF44C9A9AB5}" type="pres">
      <dgm:prSet presAssocID="{8029A843-BA8D-4479-821D-E800343630A6}" presName="spacer" presStyleCnt="0"/>
      <dgm:spPr/>
    </dgm:pt>
    <dgm:pt modelId="{CF28CA16-6F8C-47F9-B8AA-EC2D48CA8CBF}" type="pres">
      <dgm:prSet presAssocID="{7F0A6AC5-60B6-4217-B874-D8A9E9DC11A6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C1449-E0AF-43EB-A565-3955F4200411}" type="pres">
      <dgm:prSet presAssocID="{5B32A4D3-62D1-410B-9603-142CCDED17C9}" presName="spacer" presStyleCnt="0"/>
      <dgm:spPr/>
    </dgm:pt>
    <dgm:pt modelId="{A04C4A5A-C08F-4003-A274-E1560943F15A}" type="pres">
      <dgm:prSet presAssocID="{B550EC34-D81F-41C5-A66E-646E6F6AB08A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0A5F06-BC73-4DD8-BBAB-693611B9AD43}" type="presOf" srcId="{4A69FD28-F9D9-4511-B697-F2D783477A5D}" destId="{92B78EDD-5F60-4AFE-9CE9-54AD5B6316FB}" srcOrd="0" destOrd="0" presId="urn:microsoft.com/office/officeart/2005/8/layout/vList2"/>
    <dgm:cxn modelId="{979587C7-101B-4829-88D1-4FD775ABF207}" srcId="{561C0C7C-5590-4EAA-8A14-585B911CB9FB}" destId="{52C72ED3-5513-479C-AE57-56FEB0C99511}" srcOrd="6" destOrd="0" parTransId="{96670849-D8D5-4629-9D01-E8491F327D2F}" sibTransId="{ACD63FAE-D137-4BFA-946E-69EF10F539AE}"/>
    <dgm:cxn modelId="{E2FA5071-B0E5-47E0-8ACA-63D8711A63C4}" srcId="{561C0C7C-5590-4EAA-8A14-585B911CB9FB}" destId="{7B11EF6C-2742-4587-8489-F24C32BA951E}" srcOrd="2" destOrd="0" parTransId="{39E960E3-279D-4378-9620-0365D067901D}" sibTransId="{27BF83ED-F260-4991-98B6-0374099FD208}"/>
    <dgm:cxn modelId="{0B90CC64-D871-4DA0-8606-97716CF1DD75}" srcId="{561C0C7C-5590-4EAA-8A14-585B911CB9FB}" destId="{4BC0C84B-22DC-4DD1-9691-1EFF86D42236}" srcOrd="7" destOrd="0" parTransId="{A1FCF4AD-4166-4DD2-9804-E2F1BBA6466A}" sibTransId="{8029A843-BA8D-4479-821D-E800343630A6}"/>
    <dgm:cxn modelId="{3F274C79-77EE-4415-9DCC-5D5C30ADF66B}" type="presOf" srcId="{52C72ED3-5513-479C-AE57-56FEB0C99511}" destId="{FC1684F5-25BD-437E-8B5D-F2F325A72D34}" srcOrd="0" destOrd="0" presId="urn:microsoft.com/office/officeart/2005/8/layout/vList2"/>
    <dgm:cxn modelId="{226784DD-2CEF-46EA-8345-B13AD78A3FB2}" srcId="{561C0C7C-5590-4EAA-8A14-585B911CB9FB}" destId="{60A8665D-D749-4C18-86DA-8F18193CF6D2}" srcOrd="4" destOrd="0" parTransId="{F3C190FE-B35C-4024-A94A-24C5E8155F52}" sibTransId="{9689E1C8-339E-4E1E-8D68-7C4DDC30AAB8}"/>
    <dgm:cxn modelId="{1D49C2D4-FDC4-463A-9A0A-2AC7F174FE40}" srcId="{561C0C7C-5590-4EAA-8A14-585B911CB9FB}" destId="{B550EC34-D81F-41C5-A66E-646E6F6AB08A}" srcOrd="9" destOrd="0" parTransId="{DB0BBCF7-1B23-49EA-BC07-4D1AC87022B7}" sibTransId="{9791D1B9-8A55-4DCE-9F5A-457AE3849086}"/>
    <dgm:cxn modelId="{72AFF3C5-A089-454F-8E83-2C2228BCE917}" srcId="{561C0C7C-5590-4EAA-8A14-585B911CB9FB}" destId="{7F0A6AC5-60B6-4217-B874-D8A9E9DC11A6}" srcOrd="8" destOrd="0" parTransId="{7681DAD3-0DB6-4322-9DF2-E9290B719D64}" sibTransId="{5B32A4D3-62D1-410B-9603-142CCDED17C9}"/>
    <dgm:cxn modelId="{D1C218BC-68BC-47D9-A39C-DE1C36BAA120}" type="presOf" srcId="{4BC0C84B-22DC-4DD1-9691-1EFF86D42236}" destId="{5853DC3A-C308-454F-9AF2-AE80213CCF1E}" srcOrd="0" destOrd="0" presId="urn:microsoft.com/office/officeart/2005/8/layout/vList2"/>
    <dgm:cxn modelId="{8FD55487-8D3C-434F-AEE0-78D7C5A37371}" type="presOf" srcId="{813DAADC-02E9-49E0-9362-A86CC47DE7DB}" destId="{C97529EE-8D77-48AB-AC37-4A298F157F8C}" srcOrd="0" destOrd="0" presId="urn:microsoft.com/office/officeart/2005/8/layout/vList2"/>
    <dgm:cxn modelId="{FF28BE57-AB96-464B-B12B-172B0AAE069D}" type="presOf" srcId="{EBDD0917-DFD4-45A6-818F-F4681AF76635}" destId="{DD2478BB-7B3F-4B53-B8F5-FC714D458EB0}" srcOrd="0" destOrd="0" presId="urn:microsoft.com/office/officeart/2005/8/layout/vList2"/>
    <dgm:cxn modelId="{FAC3A8F4-14D5-4C2E-BE9A-CE497C2E1EFB}" type="presOf" srcId="{7B11EF6C-2742-4587-8489-F24C32BA951E}" destId="{FF0930BD-9CA6-4760-9F71-7BF35878E1A6}" srcOrd="0" destOrd="0" presId="urn:microsoft.com/office/officeart/2005/8/layout/vList2"/>
    <dgm:cxn modelId="{3256600D-4EE2-4601-8C37-9E0A78B02B4D}" srcId="{561C0C7C-5590-4EAA-8A14-585B911CB9FB}" destId="{0E98B858-B9EE-4B3B-B916-2673F76726B2}" srcOrd="3" destOrd="0" parTransId="{8BDB1543-B15C-42B4-B73B-73090ECB9925}" sibTransId="{D9BC1096-5C1B-488D-B7F8-47ABC7E56E14}"/>
    <dgm:cxn modelId="{AC675280-112D-4361-831E-EFAD91003E1D}" type="presOf" srcId="{561C0C7C-5590-4EAA-8A14-585B911CB9FB}" destId="{AC60E565-C66B-4E05-9A71-E9D4E55B0CF5}" srcOrd="0" destOrd="0" presId="urn:microsoft.com/office/officeart/2005/8/layout/vList2"/>
    <dgm:cxn modelId="{81FAD0B3-2EC9-4023-9423-6F7A7CF7B8EE}" srcId="{561C0C7C-5590-4EAA-8A14-585B911CB9FB}" destId="{EBDD0917-DFD4-45A6-818F-F4681AF76635}" srcOrd="5" destOrd="0" parTransId="{FC098824-9007-40D5-BDFE-BFA397A1945C}" sibTransId="{BF07716D-7EAC-48EF-AE91-3EB78389165D}"/>
    <dgm:cxn modelId="{80AB68EF-51FD-460F-8AD6-FF0BFF55D1AF}" type="presOf" srcId="{B550EC34-D81F-41C5-A66E-646E6F6AB08A}" destId="{A04C4A5A-C08F-4003-A274-E1560943F15A}" srcOrd="0" destOrd="0" presId="urn:microsoft.com/office/officeart/2005/8/layout/vList2"/>
    <dgm:cxn modelId="{BDBD1A1A-F6F6-4E5D-B6B2-06B881F1C789}" type="presOf" srcId="{60A8665D-D749-4C18-86DA-8F18193CF6D2}" destId="{9334033A-81D2-4188-9E46-783105F2A2AC}" srcOrd="0" destOrd="0" presId="urn:microsoft.com/office/officeart/2005/8/layout/vList2"/>
    <dgm:cxn modelId="{3D218309-C397-4D0D-A85F-8F869B9ACA23}" srcId="{561C0C7C-5590-4EAA-8A14-585B911CB9FB}" destId="{4A69FD28-F9D9-4511-B697-F2D783477A5D}" srcOrd="1" destOrd="0" parTransId="{C9ECDDAE-B489-4B19-BC79-C485420E4886}" sibTransId="{2FD772DA-B350-447C-ACC5-2BAB98A1BAE3}"/>
    <dgm:cxn modelId="{201DB393-DEAC-47B0-83C0-0E158B2C0035}" type="presOf" srcId="{0E98B858-B9EE-4B3B-B916-2673F76726B2}" destId="{4474DE0A-28F3-4075-BA11-100F1C84A0DA}" srcOrd="0" destOrd="0" presId="urn:microsoft.com/office/officeart/2005/8/layout/vList2"/>
    <dgm:cxn modelId="{ED269A46-0B5B-4E8B-BB7B-F899D4D335FA}" srcId="{561C0C7C-5590-4EAA-8A14-585B911CB9FB}" destId="{813DAADC-02E9-49E0-9362-A86CC47DE7DB}" srcOrd="0" destOrd="0" parTransId="{F72E7810-6EAA-4593-BC0F-1A5BA61DE0C9}" sibTransId="{CBB72E39-CE00-4B69-AC36-DC1D03B56DAA}"/>
    <dgm:cxn modelId="{E904FFA4-1275-485A-BBE2-177601B31014}" type="presOf" srcId="{7F0A6AC5-60B6-4217-B874-D8A9E9DC11A6}" destId="{CF28CA16-6F8C-47F9-B8AA-EC2D48CA8CBF}" srcOrd="0" destOrd="0" presId="urn:microsoft.com/office/officeart/2005/8/layout/vList2"/>
    <dgm:cxn modelId="{04914F65-25D7-446E-94D7-1D0D5575933A}" type="presParOf" srcId="{AC60E565-C66B-4E05-9A71-E9D4E55B0CF5}" destId="{C97529EE-8D77-48AB-AC37-4A298F157F8C}" srcOrd="0" destOrd="0" presId="urn:microsoft.com/office/officeart/2005/8/layout/vList2"/>
    <dgm:cxn modelId="{0D3F52C6-FA94-4EE1-9A9A-A3B27FE7482E}" type="presParOf" srcId="{AC60E565-C66B-4E05-9A71-E9D4E55B0CF5}" destId="{F9D2FC7E-08CA-43F6-9D2C-DCCC24FA1079}" srcOrd="1" destOrd="0" presId="urn:microsoft.com/office/officeart/2005/8/layout/vList2"/>
    <dgm:cxn modelId="{363C5FE3-7417-490D-9817-A4A278921A5F}" type="presParOf" srcId="{AC60E565-C66B-4E05-9A71-E9D4E55B0CF5}" destId="{92B78EDD-5F60-4AFE-9CE9-54AD5B6316FB}" srcOrd="2" destOrd="0" presId="urn:microsoft.com/office/officeart/2005/8/layout/vList2"/>
    <dgm:cxn modelId="{B7ED5DFE-75CE-4EE6-B4C2-B550FE7DB756}" type="presParOf" srcId="{AC60E565-C66B-4E05-9A71-E9D4E55B0CF5}" destId="{B1DB339F-21F3-4709-B02F-0A57DF0CDE83}" srcOrd="3" destOrd="0" presId="urn:microsoft.com/office/officeart/2005/8/layout/vList2"/>
    <dgm:cxn modelId="{9C34C6A1-D062-4DFD-94E8-8490CE1F1F8D}" type="presParOf" srcId="{AC60E565-C66B-4E05-9A71-E9D4E55B0CF5}" destId="{FF0930BD-9CA6-4760-9F71-7BF35878E1A6}" srcOrd="4" destOrd="0" presId="urn:microsoft.com/office/officeart/2005/8/layout/vList2"/>
    <dgm:cxn modelId="{5F8D72AE-6FBC-41CE-89FF-F8A87AAAA368}" type="presParOf" srcId="{AC60E565-C66B-4E05-9A71-E9D4E55B0CF5}" destId="{70007380-5AE0-4DF6-860D-B002966D67EC}" srcOrd="5" destOrd="0" presId="urn:microsoft.com/office/officeart/2005/8/layout/vList2"/>
    <dgm:cxn modelId="{E24BB72E-3843-4890-B505-77B27A8C7BBB}" type="presParOf" srcId="{AC60E565-C66B-4E05-9A71-E9D4E55B0CF5}" destId="{4474DE0A-28F3-4075-BA11-100F1C84A0DA}" srcOrd="6" destOrd="0" presId="urn:microsoft.com/office/officeart/2005/8/layout/vList2"/>
    <dgm:cxn modelId="{430EEF16-9572-41D3-9DB5-7DAA8F0CDABA}" type="presParOf" srcId="{AC60E565-C66B-4E05-9A71-E9D4E55B0CF5}" destId="{BDFBF498-7116-4374-A03F-3ADD6F4E78AC}" srcOrd="7" destOrd="0" presId="urn:microsoft.com/office/officeart/2005/8/layout/vList2"/>
    <dgm:cxn modelId="{A1C42844-E39C-4EE3-8CD1-1C32FC627958}" type="presParOf" srcId="{AC60E565-C66B-4E05-9A71-E9D4E55B0CF5}" destId="{9334033A-81D2-4188-9E46-783105F2A2AC}" srcOrd="8" destOrd="0" presId="urn:microsoft.com/office/officeart/2005/8/layout/vList2"/>
    <dgm:cxn modelId="{BF664AFB-DD8D-463F-9C02-3EF46D4CE43E}" type="presParOf" srcId="{AC60E565-C66B-4E05-9A71-E9D4E55B0CF5}" destId="{9904A1C6-FD49-4977-BE4A-14C870CFEC88}" srcOrd="9" destOrd="0" presId="urn:microsoft.com/office/officeart/2005/8/layout/vList2"/>
    <dgm:cxn modelId="{1BF0B0E8-C7C1-4F1B-9F21-62321A27DC0A}" type="presParOf" srcId="{AC60E565-C66B-4E05-9A71-E9D4E55B0CF5}" destId="{DD2478BB-7B3F-4B53-B8F5-FC714D458EB0}" srcOrd="10" destOrd="0" presId="urn:microsoft.com/office/officeart/2005/8/layout/vList2"/>
    <dgm:cxn modelId="{8438BD08-C0CC-4981-B5B8-6581722CC52E}" type="presParOf" srcId="{AC60E565-C66B-4E05-9A71-E9D4E55B0CF5}" destId="{20B2A2B1-111A-4B9B-8E5E-E004BA8BF464}" srcOrd="11" destOrd="0" presId="urn:microsoft.com/office/officeart/2005/8/layout/vList2"/>
    <dgm:cxn modelId="{D3762FF9-891A-4612-A73E-CC9D74CF8226}" type="presParOf" srcId="{AC60E565-C66B-4E05-9A71-E9D4E55B0CF5}" destId="{FC1684F5-25BD-437E-8B5D-F2F325A72D34}" srcOrd="12" destOrd="0" presId="urn:microsoft.com/office/officeart/2005/8/layout/vList2"/>
    <dgm:cxn modelId="{9800D863-3EEB-4F2B-850E-D5AC0E178ABD}" type="presParOf" srcId="{AC60E565-C66B-4E05-9A71-E9D4E55B0CF5}" destId="{F24332BA-5FCC-40EC-8620-0E3FFB576B61}" srcOrd="13" destOrd="0" presId="urn:microsoft.com/office/officeart/2005/8/layout/vList2"/>
    <dgm:cxn modelId="{36C4EDD9-8190-4E48-A326-C62D35A05341}" type="presParOf" srcId="{AC60E565-C66B-4E05-9A71-E9D4E55B0CF5}" destId="{5853DC3A-C308-454F-9AF2-AE80213CCF1E}" srcOrd="14" destOrd="0" presId="urn:microsoft.com/office/officeart/2005/8/layout/vList2"/>
    <dgm:cxn modelId="{EE68632B-CEBF-407C-9833-2C098779F7A7}" type="presParOf" srcId="{AC60E565-C66B-4E05-9A71-E9D4E55B0CF5}" destId="{DECE0D87-050E-4E2B-8D0B-DEF44C9A9AB5}" srcOrd="15" destOrd="0" presId="urn:microsoft.com/office/officeart/2005/8/layout/vList2"/>
    <dgm:cxn modelId="{115A9D49-2DD6-49CF-BB36-E006654FF868}" type="presParOf" srcId="{AC60E565-C66B-4E05-9A71-E9D4E55B0CF5}" destId="{CF28CA16-6F8C-47F9-B8AA-EC2D48CA8CBF}" srcOrd="16" destOrd="0" presId="urn:microsoft.com/office/officeart/2005/8/layout/vList2"/>
    <dgm:cxn modelId="{29F0C0FD-039C-437F-BC6D-F1A6E518E1C8}" type="presParOf" srcId="{AC60E565-C66B-4E05-9A71-E9D4E55B0CF5}" destId="{504C1449-E0AF-43EB-A565-3955F4200411}" srcOrd="17" destOrd="0" presId="urn:microsoft.com/office/officeart/2005/8/layout/vList2"/>
    <dgm:cxn modelId="{52A7B3CC-D33F-4AF4-A582-6A25C5601AEC}" type="presParOf" srcId="{AC60E565-C66B-4E05-9A71-E9D4E55B0CF5}" destId="{A04C4A5A-C08F-4003-A274-E1560943F15A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9661D-F41B-4709-9469-7BB377EC402A}">
      <dsp:nvSpPr>
        <dsp:cNvPr id="0" name=""/>
        <dsp:cNvSpPr/>
      </dsp:nvSpPr>
      <dsp:spPr>
        <a:xfrm>
          <a:off x="0" y="0"/>
          <a:ext cx="8018600" cy="8835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The Finer Points of LAU-Phase 1</a:t>
          </a:r>
          <a:endParaRPr lang="en-US" sz="3200" kern="1200" dirty="0"/>
        </a:p>
      </dsp:txBody>
      <dsp:txXfrm>
        <a:off x="43133" y="43133"/>
        <a:ext cx="7932334" cy="797313"/>
      </dsp:txXfrm>
    </dsp:sp>
    <dsp:sp modelId="{60C50D81-43BB-4E1A-9CC4-30AB00BBEB0E}">
      <dsp:nvSpPr>
        <dsp:cNvPr id="0" name=""/>
        <dsp:cNvSpPr/>
      </dsp:nvSpPr>
      <dsp:spPr>
        <a:xfrm>
          <a:off x="0" y="815742"/>
          <a:ext cx="8018600" cy="4975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591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0" i="0" kern="1200" dirty="0" smtClean="0">
              <a:solidFill>
                <a:schemeClr val="tx1"/>
              </a:solidFill>
            </a:rPr>
            <a:t>LAU Phase 1 addresses critical end-of-life issues with the Postal Service’s letter automation equipment and is an integral part of infrastructure for the PMG’s Informed Delivery initiative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000" kern="1200" dirty="0" smtClean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Phase I consists of replacing the Wide Field of View (WFOV) computer system and the image collection board.  Deployment will consist of approximately 5,000 units deployed to 250 sites</a:t>
          </a:r>
          <a:endParaRPr lang="en-US" sz="1800" kern="1200" dirty="0" smtClean="0">
            <a:solidFill>
              <a:schemeClr val="tx2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000" kern="1200" dirty="0" smtClean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Key benefits for the WFOV - LAU-PH1 include:</a:t>
          </a:r>
          <a:endParaRPr lang="en-US" sz="1800" b="0" i="0" kern="1200" dirty="0" smtClean="0">
            <a:solidFill>
              <a:schemeClr val="tx1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0" i="0" kern="1200" dirty="0" smtClean="0">
              <a:solidFill>
                <a:schemeClr val="tx2"/>
              </a:solidFill>
            </a:rPr>
            <a:t>Initiates activities to preserve the reliability, quality, and efficiency of the Postal Service’s letter automation equipment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0" i="0" kern="1200" dirty="0" smtClean="0">
              <a:solidFill>
                <a:schemeClr val="tx2"/>
              </a:solidFill>
            </a:rPr>
            <a:t>Renews parts availability for spares and repairs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0" i="0" kern="1200" dirty="0" smtClean="0">
              <a:solidFill>
                <a:schemeClr val="tx2"/>
              </a:solidFill>
            </a:rPr>
            <a:t>Establishes capacity for future PC and video processor enhancements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0" i="0" kern="1200" dirty="0" smtClean="0">
              <a:solidFill>
                <a:schemeClr val="tx2"/>
              </a:solidFill>
            </a:rPr>
            <a:t>Provides common PC for barcode reading position on all DBCS-Phase 2-6, CIOSS, DIOSS &amp; LCREM machines</a:t>
          </a:r>
        </a:p>
      </dsp:txBody>
      <dsp:txXfrm>
        <a:off x="0" y="815742"/>
        <a:ext cx="8018600" cy="4975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9661D-F41B-4709-9469-7BB377EC402A}">
      <dsp:nvSpPr>
        <dsp:cNvPr id="0" name=""/>
        <dsp:cNvSpPr/>
      </dsp:nvSpPr>
      <dsp:spPr>
        <a:xfrm>
          <a:off x="0" y="0"/>
          <a:ext cx="8018600" cy="75895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LAU-Phase 1</a:t>
          </a:r>
          <a:endParaRPr lang="en-US" sz="3200" kern="1200" dirty="0"/>
        </a:p>
      </dsp:txBody>
      <dsp:txXfrm>
        <a:off x="37049" y="37049"/>
        <a:ext cx="7944502" cy="684856"/>
      </dsp:txXfrm>
    </dsp:sp>
    <dsp:sp modelId="{60C50D81-43BB-4E1A-9CC4-30AB00BBEB0E}">
      <dsp:nvSpPr>
        <dsp:cNvPr id="0" name=""/>
        <dsp:cNvSpPr/>
      </dsp:nvSpPr>
      <dsp:spPr>
        <a:xfrm>
          <a:off x="0" y="685803"/>
          <a:ext cx="8018600" cy="390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59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800" kern="1200" dirty="0"/>
        </a:p>
        <a:p>
          <a:pPr marL="228600" lvl="1" indent="-228600" algn="l" defTabSz="889000" eaLnBrk="1" latinLnBrk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Deployment site list has been prioritized and validated by Informed Delivery PMO</a:t>
          </a:r>
        </a:p>
        <a:p>
          <a:pPr marL="228600" lvl="1" indent="-228600" algn="l" defTabSz="889000" eaLnBrk="1" latinLnBrk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 smtClean="0"/>
        </a:p>
        <a:p>
          <a:pPr marL="228600" lvl="1" indent="-228600" algn="l" defTabSz="889000" eaLnBrk="1" latinLnBrk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WFOV PCs will arrive to sites via FedEx freight</a:t>
          </a:r>
        </a:p>
        <a:p>
          <a:pPr marL="228600" lvl="1" indent="-228600" algn="l" defTabSz="889000" eaLnBrk="1" latinLnBrk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 smtClean="0"/>
        </a:p>
        <a:p>
          <a:pPr marL="228600" lvl="1" indent="-228600" algn="l" defTabSz="889000" eaLnBrk="1" latinLnBrk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LAU/WFOV installation will be completed by USPS Site Maintenance</a:t>
          </a:r>
        </a:p>
        <a:p>
          <a:pPr marL="228600" lvl="1" indent="-228600" algn="l" defTabSz="889000" eaLnBrk="1" latinLnBrk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 smtClean="0"/>
        </a:p>
        <a:p>
          <a:pPr marL="228600" lvl="1" indent="-228600" algn="l" defTabSz="889000" eaLnBrk="1" latinLnBrk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LAN/MICS (Mail Image Capture System) install dates for LAU sites have started and will be completed prior to arrival of LAU/WFOV Computers</a:t>
          </a:r>
        </a:p>
        <a:p>
          <a:pPr marL="457200" lvl="2" indent="-228600" algn="l" defTabSz="889000" eaLnBrk="1" latinLnBrk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tx2"/>
              </a:solidFill>
            </a:rPr>
            <a:t> Check LAU Deployment Schedule on ETHOS for details</a:t>
          </a:r>
        </a:p>
      </dsp:txBody>
      <dsp:txXfrm>
        <a:off x="0" y="685803"/>
        <a:ext cx="8018600" cy="3901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529EE-8D77-48AB-AC37-4A298F157F8C}">
      <dsp:nvSpPr>
        <dsp:cNvPr id="0" name=""/>
        <dsp:cNvSpPr/>
      </dsp:nvSpPr>
      <dsp:spPr>
        <a:xfrm>
          <a:off x="0" y="29700"/>
          <a:ext cx="7759700" cy="468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In-Plant Testing at MTSC </a:t>
          </a:r>
          <a:r>
            <a:rPr lang="en-US" sz="2000" kern="1200" dirty="0" smtClean="0">
              <a:solidFill>
                <a:schemeClr val="tx2"/>
              </a:solidFill>
            </a:rPr>
            <a:t>– October 7, 2016</a:t>
          </a:r>
          <a:endParaRPr lang="en-US" sz="2000" kern="1200" dirty="0"/>
        </a:p>
      </dsp:txBody>
      <dsp:txXfrm>
        <a:off x="22846" y="52546"/>
        <a:ext cx="7714008" cy="422308"/>
      </dsp:txXfrm>
    </dsp:sp>
    <dsp:sp modelId="{92B78EDD-5F60-4AFE-9CE9-54AD5B6316FB}">
      <dsp:nvSpPr>
        <dsp:cNvPr id="0" name=""/>
        <dsp:cNvSpPr/>
      </dsp:nvSpPr>
      <dsp:spPr>
        <a:xfrm>
          <a:off x="0" y="555300"/>
          <a:ext cx="7759700" cy="468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Pre-BETA – </a:t>
          </a:r>
          <a:r>
            <a:rPr lang="en-US" sz="2000" kern="1200" dirty="0" smtClean="0">
              <a:solidFill>
                <a:schemeClr val="tx2"/>
              </a:solidFill>
            </a:rPr>
            <a:t>October 17-21</a:t>
          </a:r>
          <a:endParaRPr lang="en-US" sz="2000" kern="1200" dirty="0">
            <a:solidFill>
              <a:schemeClr val="tx2"/>
            </a:solidFill>
          </a:endParaRPr>
        </a:p>
      </dsp:txBody>
      <dsp:txXfrm>
        <a:off x="22846" y="578146"/>
        <a:ext cx="7714008" cy="422308"/>
      </dsp:txXfrm>
    </dsp:sp>
    <dsp:sp modelId="{FF0930BD-9CA6-4760-9F71-7BF35878E1A6}">
      <dsp:nvSpPr>
        <dsp:cNvPr id="0" name=""/>
        <dsp:cNvSpPr/>
      </dsp:nvSpPr>
      <dsp:spPr>
        <a:xfrm>
          <a:off x="0" y="1080900"/>
          <a:ext cx="7759700" cy="468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ETHOS Training for Richmond/S. Diego –</a:t>
          </a:r>
          <a:r>
            <a:rPr lang="en-US" sz="2000" kern="1200" dirty="0" smtClean="0">
              <a:solidFill>
                <a:srgbClr val="FF0000"/>
              </a:solidFill>
            </a:rPr>
            <a:t> </a:t>
          </a:r>
          <a:r>
            <a:rPr lang="en-US" sz="2000" kern="1200" dirty="0" smtClean="0">
              <a:solidFill>
                <a:srgbClr val="C00000"/>
              </a:solidFill>
            </a:rPr>
            <a:t>October 24</a:t>
          </a:r>
          <a:endParaRPr lang="en-US" sz="2000" kern="1200" dirty="0">
            <a:solidFill>
              <a:srgbClr val="C00000"/>
            </a:solidFill>
          </a:endParaRPr>
        </a:p>
      </dsp:txBody>
      <dsp:txXfrm>
        <a:off x="22846" y="1103746"/>
        <a:ext cx="7714008" cy="422308"/>
      </dsp:txXfrm>
    </dsp:sp>
    <dsp:sp modelId="{4474DE0A-28F3-4075-BA11-100F1C84A0DA}">
      <dsp:nvSpPr>
        <dsp:cNvPr id="0" name=""/>
        <dsp:cNvSpPr/>
      </dsp:nvSpPr>
      <dsp:spPr>
        <a:xfrm>
          <a:off x="0" y="1606500"/>
          <a:ext cx="7759700" cy="468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ETHOS Training for Phase 1 Deployment –</a:t>
          </a:r>
          <a:r>
            <a:rPr lang="en-US" sz="2000" kern="1200" dirty="0" smtClean="0">
              <a:solidFill>
                <a:srgbClr val="FF0000"/>
              </a:solidFill>
            </a:rPr>
            <a:t> </a:t>
          </a:r>
          <a:r>
            <a:rPr lang="en-US" sz="2000" kern="1200" dirty="0" smtClean="0">
              <a:solidFill>
                <a:srgbClr val="C00000"/>
              </a:solidFill>
            </a:rPr>
            <a:t>October 28</a:t>
          </a:r>
          <a:endParaRPr lang="en-US" sz="2000" kern="1200" dirty="0">
            <a:solidFill>
              <a:srgbClr val="C00000"/>
            </a:solidFill>
          </a:endParaRPr>
        </a:p>
      </dsp:txBody>
      <dsp:txXfrm>
        <a:off x="22846" y="1629346"/>
        <a:ext cx="7714008" cy="422308"/>
      </dsp:txXfrm>
    </dsp:sp>
    <dsp:sp modelId="{9334033A-81D2-4188-9E46-783105F2A2AC}">
      <dsp:nvSpPr>
        <dsp:cNvPr id="0" name=""/>
        <dsp:cNvSpPr/>
      </dsp:nvSpPr>
      <dsp:spPr>
        <a:xfrm>
          <a:off x="0" y="2133599"/>
          <a:ext cx="7759700" cy="468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BETA 1 at Richmond P&amp;DC </a:t>
          </a:r>
          <a:r>
            <a:rPr lang="en-US" sz="2000" kern="1200" dirty="0" smtClean="0">
              <a:solidFill>
                <a:schemeClr val="tx2"/>
              </a:solidFill>
            </a:rPr>
            <a:t>– </a:t>
          </a:r>
          <a:r>
            <a:rPr lang="en-US" sz="2000" kern="1200" dirty="0" smtClean="0">
              <a:solidFill>
                <a:srgbClr val="C00000"/>
              </a:solidFill>
            </a:rPr>
            <a:t>October 31 - November 11</a:t>
          </a:r>
          <a:endParaRPr lang="en-US" sz="2000" b="1" i="1" kern="1200" dirty="0">
            <a:solidFill>
              <a:srgbClr val="C00000"/>
            </a:solidFill>
          </a:endParaRPr>
        </a:p>
      </dsp:txBody>
      <dsp:txXfrm>
        <a:off x="22846" y="2156445"/>
        <a:ext cx="7714008" cy="422308"/>
      </dsp:txXfrm>
    </dsp:sp>
    <dsp:sp modelId="{DD2478BB-7B3F-4B53-B8F5-FC714D458EB0}">
      <dsp:nvSpPr>
        <dsp:cNvPr id="0" name=""/>
        <dsp:cNvSpPr/>
      </dsp:nvSpPr>
      <dsp:spPr>
        <a:xfrm>
          <a:off x="0" y="2657700"/>
          <a:ext cx="7759700" cy="468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BETA 2 at ML Sellers P&amp;DC </a:t>
          </a:r>
          <a:r>
            <a:rPr lang="en-US" sz="2000" kern="1200" dirty="0" smtClean="0">
              <a:solidFill>
                <a:schemeClr val="tx2"/>
              </a:solidFill>
            </a:rPr>
            <a:t>–</a:t>
          </a:r>
          <a:r>
            <a:rPr lang="en-US" sz="2000" kern="1200" dirty="0" smtClean="0"/>
            <a:t> </a:t>
          </a:r>
          <a:r>
            <a:rPr lang="en-US" sz="2000" kern="1200" dirty="0" smtClean="0">
              <a:solidFill>
                <a:srgbClr val="C00000"/>
              </a:solidFill>
            </a:rPr>
            <a:t>November 07-18 </a:t>
          </a:r>
          <a:endParaRPr lang="en-US" sz="2000" kern="1200" dirty="0">
            <a:solidFill>
              <a:srgbClr val="C00000"/>
            </a:solidFill>
          </a:endParaRPr>
        </a:p>
      </dsp:txBody>
      <dsp:txXfrm>
        <a:off x="22846" y="2680546"/>
        <a:ext cx="7714008" cy="422308"/>
      </dsp:txXfrm>
    </dsp:sp>
    <dsp:sp modelId="{FC1684F5-25BD-437E-8B5D-F2F325A72D34}">
      <dsp:nvSpPr>
        <dsp:cNvPr id="0" name=""/>
        <dsp:cNvSpPr/>
      </dsp:nvSpPr>
      <dsp:spPr>
        <a:xfrm>
          <a:off x="0" y="3183300"/>
          <a:ext cx="7759700" cy="468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First  Article Testing </a:t>
          </a:r>
          <a:r>
            <a:rPr lang="en-US" sz="2000" kern="1200" dirty="0" smtClean="0">
              <a:solidFill>
                <a:schemeClr val="tx2"/>
              </a:solidFill>
            </a:rPr>
            <a:t>–</a:t>
          </a:r>
          <a:r>
            <a:rPr lang="en-US" sz="2000" kern="1200" dirty="0" smtClean="0"/>
            <a:t> </a:t>
          </a:r>
          <a:r>
            <a:rPr lang="en-US" sz="2000" kern="1200" dirty="0" smtClean="0">
              <a:solidFill>
                <a:srgbClr val="C00000"/>
              </a:solidFill>
            </a:rPr>
            <a:t>November 07-18</a:t>
          </a:r>
          <a:endParaRPr lang="en-US" sz="2000" kern="1200" dirty="0">
            <a:solidFill>
              <a:srgbClr val="C00000"/>
            </a:solidFill>
          </a:endParaRPr>
        </a:p>
      </dsp:txBody>
      <dsp:txXfrm>
        <a:off x="22846" y="3206146"/>
        <a:ext cx="7714008" cy="422308"/>
      </dsp:txXfrm>
    </dsp:sp>
    <dsp:sp modelId="{5853DC3A-C308-454F-9AF2-AE80213CCF1E}">
      <dsp:nvSpPr>
        <dsp:cNvPr id="0" name=""/>
        <dsp:cNvSpPr/>
      </dsp:nvSpPr>
      <dsp:spPr>
        <a:xfrm>
          <a:off x="0" y="3708900"/>
          <a:ext cx="7759700" cy="468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First Article Test – (Richmond)  </a:t>
          </a:r>
          <a:r>
            <a:rPr lang="en-US" sz="2000" kern="1200" dirty="0" smtClean="0">
              <a:solidFill>
                <a:schemeClr val="tx2"/>
              </a:solidFill>
            </a:rPr>
            <a:t>–</a:t>
          </a:r>
          <a:r>
            <a:rPr lang="en-US" sz="2000" kern="1200" dirty="0" smtClean="0"/>
            <a:t> </a:t>
          </a:r>
          <a:r>
            <a:rPr lang="en-US" sz="2000" kern="1200" dirty="0" smtClean="0">
              <a:solidFill>
                <a:srgbClr val="C00000"/>
              </a:solidFill>
            </a:rPr>
            <a:t>November 7</a:t>
          </a:r>
        </a:p>
      </dsp:txBody>
      <dsp:txXfrm>
        <a:off x="22846" y="3731746"/>
        <a:ext cx="7714008" cy="422308"/>
      </dsp:txXfrm>
    </dsp:sp>
    <dsp:sp modelId="{CF28CA16-6F8C-47F9-B8AA-EC2D48CA8CBF}">
      <dsp:nvSpPr>
        <dsp:cNvPr id="0" name=""/>
        <dsp:cNvSpPr/>
      </dsp:nvSpPr>
      <dsp:spPr>
        <a:xfrm>
          <a:off x="0" y="4234500"/>
          <a:ext cx="7759700" cy="468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Phase 1 Deploy – (~1000 units)  </a:t>
          </a:r>
          <a:r>
            <a:rPr lang="en-US" sz="2000" kern="1200" dirty="0" smtClean="0">
              <a:solidFill>
                <a:schemeClr val="tx2"/>
              </a:solidFill>
            </a:rPr>
            <a:t>–</a:t>
          </a:r>
          <a:r>
            <a:rPr lang="en-US" sz="2000" kern="1200" dirty="0" smtClean="0"/>
            <a:t> </a:t>
          </a:r>
          <a:r>
            <a:rPr lang="en-US" sz="2000" kern="1200" dirty="0" smtClean="0">
              <a:solidFill>
                <a:srgbClr val="C00000"/>
              </a:solidFill>
            </a:rPr>
            <a:t>November 28</a:t>
          </a:r>
          <a:endParaRPr lang="en-US" sz="2000" b="1" kern="1200" dirty="0" smtClean="0">
            <a:solidFill>
              <a:srgbClr val="C00000"/>
            </a:solidFill>
          </a:endParaRPr>
        </a:p>
      </dsp:txBody>
      <dsp:txXfrm>
        <a:off x="22846" y="4257346"/>
        <a:ext cx="7714008" cy="422308"/>
      </dsp:txXfrm>
    </dsp:sp>
    <dsp:sp modelId="{A04C4A5A-C08F-4003-A274-E1560943F15A}">
      <dsp:nvSpPr>
        <dsp:cNvPr id="0" name=""/>
        <dsp:cNvSpPr/>
      </dsp:nvSpPr>
      <dsp:spPr>
        <a:xfrm>
          <a:off x="0" y="4760100"/>
          <a:ext cx="7759700" cy="468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Phase 2 Deploy </a:t>
          </a:r>
          <a:r>
            <a:rPr lang="en-US" sz="2000" kern="1200" dirty="0" smtClean="0">
              <a:solidFill>
                <a:schemeClr val="tx2"/>
              </a:solidFill>
            </a:rPr>
            <a:t>–</a:t>
          </a:r>
          <a:r>
            <a:rPr lang="en-US" sz="2000" kern="1200" dirty="0" smtClean="0"/>
            <a:t> </a:t>
          </a:r>
          <a:r>
            <a:rPr lang="en-US" sz="2000" kern="1200" dirty="0" smtClean="0">
              <a:solidFill>
                <a:srgbClr val="C00000"/>
              </a:solidFill>
            </a:rPr>
            <a:t>January 4 – March 16, 2017</a:t>
          </a:r>
        </a:p>
      </dsp:txBody>
      <dsp:txXfrm>
        <a:off x="22846" y="4782946"/>
        <a:ext cx="7714008" cy="422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C664E-AEA4-4AC1-8DBD-0C46168595ED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94452-C25F-4B83-A8ED-C892479B3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25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2668-B458-4B87-94CB-08E46D53F38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1058E-1F94-47F5-A9B9-571A4E195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30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543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F3D44D-30AC-4E0E-8E86-D6A7C070B77E}" type="slidenum">
              <a:rPr lang="en-US" smtClean="0">
                <a:solidFill>
                  <a:srgbClr val="000000"/>
                </a:solidFill>
              </a:rPr>
              <a:pPr eaLnBrk="1" hangingPunct="1"/>
              <a:t>14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2937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F3D44D-30AC-4E0E-8E86-D6A7C070B77E}" type="slidenum">
              <a:rPr lang="en-US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2937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C70D4-E600-4CB2-A242-A8C98B09D65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64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C70D4-E600-4CB2-A242-A8C98B09D65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64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C70D4-E600-4CB2-A242-A8C98B09D65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64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E4F2A4B-15D0-443E-9775-0D5DD4C57DF5}" type="slidenum">
              <a:rPr lang="en-US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1675"/>
            <a:ext cx="4630737" cy="34734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4711700"/>
            <a:ext cx="5168900" cy="4221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288660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04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5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80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596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573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632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F3D44D-30AC-4E0E-8E86-D6A7C070B77E}" type="slidenum">
              <a:rPr lang="en-US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2937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F3D44D-30AC-4E0E-8E86-D6A7C070B77E}" type="slidenum">
              <a:rPr lang="en-US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2937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5EAA1-8F97-4ABA-B78C-5673B036D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9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5EAA1-8F97-4ABA-B78C-5673B036D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4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480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5EAA1-8F97-4ABA-B78C-5673B036D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4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5EAA1-8F97-4ABA-B78C-5673B036D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18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772400" cy="38862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5EAA1-8F97-4ABA-B78C-5673B036D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03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914400"/>
            <a:ext cx="77724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5EAA1-8F97-4ABA-B78C-5673B036D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16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828800"/>
            <a:ext cx="7772400" cy="38862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5EAA1-8F97-4ABA-B78C-5673B036D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38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828800"/>
            <a:ext cx="3810000" cy="38862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5EAA1-8F97-4ABA-B78C-5673B036D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36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3593-47D4-4131-B36C-5251D7D9796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5BCA-95BB-4BAD-9E4A-4D400A73D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08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3593-47D4-4131-B36C-5251D7D9796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5BCA-95BB-4BAD-9E4A-4D400A73D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55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3593-47D4-4131-B36C-5251D7D9796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5BCA-95BB-4BAD-9E4A-4D400A73D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9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3593-47D4-4131-B36C-5251D7D9796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5BCA-95BB-4BAD-9E4A-4D400A73D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09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3593-47D4-4131-B36C-5251D7D9796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5BCA-95BB-4BAD-9E4A-4D400A73D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4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3593-47D4-4131-B36C-5251D7D9796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5BCA-95BB-4BAD-9E4A-4D400A73D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97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3593-47D4-4131-B36C-5251D7D9796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5BCA-95BB-4BAD-9E4A-4D400A73D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38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3593-47D4-4131-B36C-5251D7D9796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5BCA-95BB-4BAD-9E4A-4D400A73D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6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3593-47D4-4131-B36C-5251D7D9796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5BCA-95BB-4BAD-9E4A-4D400A73D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88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3593-47D4-4131-B36C-5251D7D9796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5BCA-95BB-4BAD-9E4A-4D400A73D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62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3593-47D4-4131-B36C-5251D7D9796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5BCA-95BB-4BAD-9E4A-4D400A73D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32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97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7772400" cy="75882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57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5EAA1-8F97-4ABA-B78C-5673B036D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77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1064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7772400" cy="75882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05000"/>
            <a:ext cx="3810000" cy="434340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905000"/>
            <a:ext cx="3810000" cy="434340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279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753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7772400" cy="758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59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1133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2702" y="6578601"/>
            <a:ext cx="146367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0070C0"/>
                </a:solidFill>
              </a:rPr>
              <a:t>USPS Proprietary &amp;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5977" y="53788"/>
            <a:ext cx="6477000" cy="914400"/>
          </a:xfrm>
        </p:spPr>
        <p:txBody>
          <a:bodyPr/>
          <a:lstStyle>
            <a:lvl1pPr algn="r">
              <a:defRPr sz="3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219200"/>
            <a:ext cx="7624482" cy="5029200"/>
          </a:xfrm>
        </p:spPr>
        <p:txBody>
          <a:bodyPr/>
          <a:lstStyle>
            <a:lvl1pPr marL="514350" indent="-514350">
              <a:lnSpc>
                <a:spcPct val="100000"/>
              </a:lnSpc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</a:defRPr>
            </a:lvl1pPr>
            <a:lvl2pPr>
              <a:buClrTx/>
              <a:defRPr b="0">
                <a:solidFill>
                  <a:schemeClr val="tx1"/>
                </a:solidFill>
              </a:defRPr>
            </a:lvl2pPr>
            <a:lvl3pPr>
              <a:buClrTx/>
              <a:buFont typeface="Calibri" pitchFamily="34" charset="0"/>
              <a:buChar char="⁻"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4065" y="6611937"/>
            <a:ext cx="744537" cy="182563"/>
          </a:xfrm>
        </p:spPr>
        <p:txBody>
          <a:bodyPr/>
          <a:lstStyle>
            <a:lvl1pPr>
              <a:defRPr sz="700"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fld id="{77B8CD06-F6C5-4B4B-A5A7-BD888C12CD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10084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D313D-BD40-43A9-A601-E8B2797776E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4240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2" y="1219200"/>
            <a:ext cx="3808413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8063" y="1219200"/>
            <a:ext cx="38084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831D0-C897-4292-8EA5-64C8E9CD568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44272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2B97A-08BE-4333-9C3A-04E6268621B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1740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126C6-45C8-4780-B242-DF1D8B45D11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5286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5EAA1-8F97-4ABA-B78C-5673B036D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rot="19333861">
            <a:off x="-76006" y="2968622"/>
            <a:ext cx="8596776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5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white">
                    <a:lumMod val="75000"/>
                  </a:prstClr>
                </a:solidFill>
              </a:rPr>
              <a:t>ESTIMATED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41E55-AB7C-4AC9-8B18-524361F6FA4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4995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2286000" y="3198814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Arial Black" pitchFamily="34" charset="0"/>
              </a:rPr>
              <a:t>350 Buy – Site Selection</a:t>
            </a:r>
            <a:br>
              <a:rPr lang="en-US" sz="1200" b="1" dirty="0">
                <a:solidFill>
                  <a:prstClr val="white"/>
                </a:solidFill>
                <a:latin typeface="Arial Black" pitchFamily="34" charset="0"/>
              </a:rPr>
            </a:br>
            <a:r>
              <a:rPr lang="en-US" sz="1200" b="1" dirty="0">
                <a:solidFill>
                  <a:prstClr val="white"/>
                </a:solidFill>
                <a:latin typeface="Arial Black" pitchFamily="34" charset="0"/>
              </a:rPr>
              <a:t>Leasing/Licensing</a:t>
            </a:r>
          </a:p>
        </p:txBody>
      </p:sp>
      <p:sp>
        <p:nvSpPr>
          <p:cNvPr id="3" name="Rectangle 2"/>
          <p:cNvSpPr/>
          <p:nvPr userDrawn="1"/>
        </p:nvSpPr>
        <p:spPr>
          <a:xfrm rot="19333861">
            <a:off x="-76006" y="2968622"/>
            <a:ext cx="8596776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5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white">
                    <a:lumMod val="75000"/>
                  </a:prstClr>
                </a:solidFill>
              </a:rPr>
              <a:t>ESTIMATED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66EB5-0277-4781-B0FC-0D32DD21D5B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5158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1BBBD-86FF-4047-B5E3-503A9332FCF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3132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2DAEA-00C2-4012-9087-560E29F9846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31570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9F4E4-C7B4-48A6-89A7-5C128DF98B3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7475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0865" y="228600"/>
            <a:ext cx="2014537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2" y="228600"/>
            <a:ext cx="5891213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840DC-CFE1-46E2-8151-8D900B3192E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11007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28601"/>
            <a:ext cx="6248400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7252" y="1219200"/>
            <a:ext cx="3808413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8063" y="1219200"/>
            <a:ext cx="38084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58D33-90A5-44B3-BF46-A82B68FAA05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8750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28601"/>
            <a:ext cx="6248400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57252" y="1219200"/>
            <a:ext cx="7769225" cy="5029200"/>
          </a:xfrm>
        </p:spPr>
        <p:txBody>
          <a:bodyPr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6473C-A9B4-4B2B-B7D6-5361FF20A80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177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5EAA1-8F97-4ABA-B78C-5673B036D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2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5EAA1-8F97-4ABA-B78C-5673B036D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2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5EAA1-8F97-4ABA-B78C-5673B036D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90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5EAA1-8F97-4ABA-B78C-5673B036D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95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5EAA1-8F97-4ABA-B78C-5673B036D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1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2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31.xml"/><Relationship Id="rId9" Type="http://schemas.openxmlformats.org/officeDocument/2006/relationships/tags" Target="../tags/tag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b="0">
                <a:solidFill>
                  <a:srgbClr val="B2B2B2"/>
                </a:solidFill>
              </a:defRPr>
            </a:lvl1pPr>
          </a:lstStyle>
          <a:p>
            <a:fld id="{5745EAA1-8F97-4ABA-B78C-5673B036D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2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03593-47D4-4131-B36C-5251D7D9796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15BCA-95BB-4BAD-9E4A-4D400A73D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2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57300"/>
            <a:ext cx="8686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7" name="Rectangle 8"/>
          <p:cNvSpPr>
            <a:spLocks noChangeArrowheads="1"/>
          </p:cNvSpPr>
          <p:nvPr userDrawn="1"/>
        </p:nvSpPr>
        <p:spPr bwMode="auto">
          <a:xfrm>
            <a:off x="3124200" y="152400"/>
            <a:ext cx="571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►"/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8" name="Text Box 12"/>
          <p:cNvSpPr txBox="1">
            <a:spLocks noChangeArrowheads="1"/>
          </p:cNvSpPr>
          <p:nvPr/>
        </p:nvSpPr>
        <p:spPr bwMode="auto">
          <a:xfrm>
            <a:off x="7467600" y="6597650"/>
            <a:ext cx="1828800" cy="2308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FFFFFF">
                    <a:lumMod val="50000"/>
                  </a:srgbClr>
                </a:solidFill>
              </a:rPr>
              <a:t>                                     </a:t>
            </a:r>
            <a:fld id="{FE8FB1BA-203B-445A-AF4D-3617BAEDA2BE}" type="slidenum">
              <a:rPr lang="en-US" sz="900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900" dirty="0" smtClean="0">
                <a:solidFill>
                  <a:srgbClr val="FFFFFF">
                    <a:lumMod val="50000"/>
                  </a:srgbClr>
                </a:solidFill>
              </a:rPr>
              <a:t>          </a:t>
            </a:r>
          </a:p>
        </p:txBody>
      </p:sp>
      <p:sp>
        <p:nvSpPr>
          <p:cNvPr id="1029" name="Text Box 13"/>
          <p:cNvSpPr txBox="1">
            <a:spLocks noChangeArrowheads="1"/>
          </p:cNvSpPr>
          <p:nvPr/>
        </p:nvSpPr>
        <p:spPr bwMode="auto">
          <a:xfrm>
            <a:off x="1431925" y="632460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i="1" smtClean="0">
              <a:solidFill>
                <a:srgbClr val="000000"/>
              </a:solidFill>
            </a:endParaRPr>
          </a:p>
        </p:txBody>
      </p:sp>
      <p:sp>
        <p:nvSpPr>
          <p:cNvPr id="1031" name="AcnUnitofMeasure_ID_2" hidden="1"/>
          <p:cNvSpPr txBox="1">
            <a:spLocks noChangeArrowheads="1"/>
          </p:cNvSpPr>
          <p:nvPr userDrawn="1">
            <p:custDataLst>
              <p:tags r:id="rId9"/>
            </p:custDataLst>
          </p:nvPr>
        </p:nvSpPr>
        <p:spPr bwMode="gray">
          <a:xfrm>
            <a:off x="533400" y="1697038"/>
            <a:ext cx="698500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rgbClr val="000000"/>
                </a:solidFill>
              </a:rPr>
              <a:t>Unit of Measure</a:t>
            </a:r>
          </a:p>
        </p:txBody>
      </p:sp>
      <p:sp>
        <p:nvSpPr>
          <p:cNvPr id="1032" name="AcnSubjectTitle_ID_3" hidden="1"/>
          <p:cNvSpPr txBox="1">
            <a:spLocks noChangeArrowheads="1"/>
          </p:cNvSpPr>
          <p:nvPr userDrawn="1">
            <p:custDataLst>
              <p:tags r:id="rId10"/>
            </p:custDataLst>
          </p:nvPr>
        </p:nvSpPr>
        <p:spPr bwMode="gray">
          <a:xfrm>
            <a:off x="533400" y="1420813"/>
            <a:ext cx="6985000" cy="3381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000000"/>
                </a:solidFill>
              </a:rPr>
              <a:t>Subject Title</a:t>
            </a:r>
          </a:p>
        </p:txBody>
      </p:sp>
    </p:spTree>
    <p:extLst>
      <p:ext uri="{BB962C8B-B14F-4D97-AF65-F5344CB8AC3E}">
        <p14:creationId xmlns:p14="http://schemas.microsoft.com/office/powerpoint/2010/main" val="317564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378B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378B3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378B3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378B3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378B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378B3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378B3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378B3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378B3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⁻"/>
        <a:defRPr sz="2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-4763" y="0"/>
            <a:ext cx="9150351" cy="1004888"/>
            <a:chOff x="-3" y="0"/>
            <a:chExt cx="5764" cy="633"/>
          </a:xfrm>
        </p:grpSpPr>
        <p:grpSp>
          <p:nvGrpSpPr>
            <p:cNvPr id="1030" name="Group 5"/>
            <p:cNvGrpSpPr>
              <a:grpSpLocks/>
            </p:cNvGrpSpPr>
            <p:nvPr/>
          </p:nvGrpSpPr>
          <p:grpSpPr bwMode="auto">
            <a:xfrm>
              <a:off x="-3" y="0"/>
              <a:ext cx="5764" cy="633"/>
              <a:chOff x="-3" y="0"/>
              <a:chExt cx="5764" cy="633"/>
            </a:xfrm>
          </p:grpSpPr>
          <p:sp>
            <p:nvSpPr>
              <p:cNvPr id="1066" name="Rectangle 6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5760" cy="633"/>
              </a:xfrm>
              <a:prstGeom prst="rect">
                <a:avLst/>
              </a:prstGeom>
              <a:solidFill>
                <a:srgbClr val="60A1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67" name="Line 7"/>
              <p:cNvSpPr>
                <a:spLocks noChangeShapeType="1"/>
              </p:cNvSpPr>
              <p:nvPr userDrawn="1"/>
            </p:nvSpPr>
            <p:spPr bwMode="auto">
              <a:xfrm>
                <a:off x="-3" y="633"/>
                <a:ext cx="5764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31" name="Group 8"/>
            <p:cNvGrpSpPr>
              <a:grpSpLocks/>
            </p:cNvGrpSpPr>
            <p:nvPr userDrawn="1"/>
          </p:nvGrpSpPr>
          <p:grpSpPr bwMode="auto">
            <a:xfrm>
              <a:off x="234" y="166"/>
              <a:ext cx="1436" cy="276"/>
              <a:chOff x="390" y="948"/>
              <a:chExt cx="1436" cy="276"/>
            </a:xfrm>
          </p:grpSpPr>
          <p:grpSp>
            <p:nvGrpSpPr>
              <p:cNvPr id="1032" name="Group 9"/>
              <p:cNvGrpSpPr>
                <a:grpSpLocks/>
              </p:cNvGrpSpPr>
              <p:nvPr/>
            </p:nvGrpSpPr>
            <p:grpSpPr bwMode="auto">
              <a:xfrm>
                <a:off x="390" y="948"/>
                <a:ext cx="1296" cy="230"/>
                <a:chOff x="397" y="387"/>
                <a:chExt cx="1752" cy="303"/>
              </a:xfrm>
            </p:grpSpPr>
            <p:sp>
              <p:nvSpPr>
                <p:cNvPr id="1035" name="Freeform 10"/>
                <p:cNvSpPr>
                  <a:spLocks/>
                </p:cNvSpPr>
                <p:nvPr/>
              </p:nvSpPr>
              <p:spPr bwMode="auto">
                <a:xfrm>
                  <a:off x="397" y="387"/>
                  <a:ext cx="497" cy="303"/>
                </a:xfrm>
                <a:custGeom>
                  <a:avLst/>
                  <a:gdLst>
                    <a:gd name="T0" fmla="*/ 431 w 498"/>
                    <a:gd name="T1" fmla="*/ 302 h 303"/>
                    <a:gd name="T2" fmla="*/ 497 w 498"/>
                    <a:gd name="T3" fmla="*/ 0 h 303"/>
                    <a:gd name="T4" fmla="*/ 66 w 498"/>
                    <a:gd name="T5" fmla="*/ 0 h 303"/>
                    <a:gd name="T6" fmla="*/ 0 w 498"/>
                    <a:gd name="T7" fmla="*/ 302 h 303"/>
                    <a:gd name="T8" fmla="*/ 431 w 498"/>
                    <a:gd name="T9" fmla="*/ 302 h 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8" h="303">
                      <a:moveTo>
                        <a:pt x="431" y="302"/>
                      </a:moveTo>
                      <a:lnTo>
                        <a:pt x="497" y="0"/>
                      </a:lnTo>
                      <a:lnTo>
                        <a:pt x="66" y="0"/>
                      </a:lnTo>
                      <a:lnTo>
                        <a:pt x="0" y="302"/>
                      </a:lnTo>
                      <a:lnTo>
                        <a:pt x="431" y="302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6" name="Freeform 11"/>
                <p:cNvSpPr>
                  <a:spLocks/>
                </p:cNvSpPr>
                <p:nvPr/>
              </p:nvSpPr>
              <p:spPr bwMode="auto">
                <a:xfrm>
                  <a:off x="446" y="398"/>
                  <a:ext cx="438" cy="283"/>
                </a:xfrm>
                <a:custGeom>
                  <a:avLst/>
                  <a:gdLst>
                    <a:gd name="T0" fmla="*/ 27 w 436"/>
                    <a:gd name="T1" fmla="*/ 2 h 283"/>
                    <a:gd name="T2" fmla="*/ 32 w 436"/>
                    <a:gd name="T3" fmla="*/ 3 h 283"/>
                    <a:gd name="T4" fmla="*/ 42 w 436"/>
                    <a:gd name="T5" fmla="*/ 4 h 283"/>
                    <a:gd name="T6" fmla="*/ 56 w 436"/>
                    <a:gd name="T7" fmla="*/ 7 h 283"/>
                    <a:gd name="T8" fmla="*/ 73 w 436"/>
                    <a:gd name="T9" fmla="*/ 10 h 283"/>
                    <a:gd name="T10" fmla="*/ 92 w 436"/>
                    <a:gd name="T11" fmla="*/ 15 h 283"/>
                    <a:gd name="T12" fmla="*/ 113 w 436"/>
                    <a:gd name="T13" fmla="*/ 19 h 283"/>
                    <a:gd name="T14" fmla="*/ 136 w 436"/>
                    <a:gd name="T15" fmla="*/ 23 h 283"/>
                    <a:gd name="T16" fmla="*/ 159 w 436"/>
                    <a:gd name="T17" fmla="*/ 28 h 283"/>
                    <a:gd name="T18" fmla="*/ 181 w 436"/>
                    <a:gd name="T19" fmla="*/ 32 h 283"/>
                    <a:gd name="T20" fmla="*/ 202 w 436"/>
                    <a:gd name="T21" fmla="*/ 36 h 283"/>
                    <a:gd name="T22" fmla="*/ 222 w 436"/>
                    <a:gd name="T23" fmla="*/ 41 h 283"/>
                    <a:gd name="T24" fmla="*/ 239 w 436"/>
                    <a:gd name="T25" fmla="*/ 44 h 283"/>
                    <a:gd name="T26" fmla="*/ 254 w 436"/>
                    <a:gd name="T27" fmla="*/ 47 h 283"/>
                    <a:gd name="T28" fmla="*/ 264 w 436"/>
                    <a:gd name="T29" fmla="*/ 49 h 283"/>
                    <a:gd name="T30" fmla="*/ 270 w 436"/>
                    <a:gd name="T31" fmla="*/ 50 h 283"/>
                    <a:gd name="T32" fmla="*/ 281 w 436"/>
                    <a:gd name="T33" fmla="*/ 52 h 283"/>
                    <a:gd name="T34" fmla="*/ 296 w 436"/>
                    <a:gd name="T35" fmla="*/ 56 h 283"/>
                    <a:gd name="T36" fmla="*/ 308 w 436"/>
                    <a:gd name="T37" fmla="*/ 60 h 283"/>
                    <a:gd name="T38" fmla="*/ 316 w 436"/>
                    <a:gd name="T39" fmla="*/ 63 h 283"/>
                    <a:gd name="T40" fmla="*/ 321 w 436"/>
                    <a:gd name="T41" fmla="*/ 65 h 283"/>
                    <a:gd name="T42" fmla="*/ 323 w 436"/>
                    <a:gd name="T43" fmla="*/ 68 h 283"/>
                    <a:gd name="T44" fmla="*/ 324 w 436"/>
                    <a:gd name="T45" fmla="*/ 69 h 283"/>
                    <a:gd name="T46" fmla="*/ 325 w 436"/>
                    <a:gd name="T47" fmla="*/ 70 h 283"/>
                    <a:gd name="T48" fmla="*/ 338 w 436"/>
                    <a:gd name="T49" fmla="*/ 70 h 283"/>
                    <a:gd name="T50" fmla="*/ 348 w 436"/>
                    <a:gd name="T51" fmla="*/ 71 h 283"/>
                    <a:gd name="T52" fmla="*/ 356 w 436"/>
                    <a:gd name="T53" fmla="*/ 71 h 283"/>
                    <a:gd name="T54" fmla="*/ 362 w 436"/>
                    <a:gd name="T55" fmla="*/ 71 h 283"/>
                    <a:gd name="T56" fmla="*/ 366 w 436"/>
                    <a:gd name="T57" fmla="*/ 73 h 283"/>
                    <a:gd name="T58" fmla="*/ 370 w 436"/>
                    <a:gd name="T59" fmla="*/ 74 h 283"/>
                    <a:gd name="T60" fmla="*/ 373 w 436"/>
                    <a:gd name="T61" fmla="*/ 75 h 283"/>
                    <a:gd name="T62" fmla="*/ 375 w 436"/>
                    <a:gd name="T63" fmla="*/ 77 h 283"/>
                    <a:gd name="T64" fmla="*/ 380 w 436"/>
                    <a:gd name="T65" fmla="*/ 85 h 283"/>
                    <a:gd name="T66" fmla="*/ 382 w 436"/>
                    <a:gd name="T67" fmla="*/ 95 h 283"/>
                    <a:gd name="T68" fmla="*/ 380 w 436"/>
                    <a:gd name="T69" fmla="*/ 105 h 283"/>
                    <a:gd name="T70" fmla="*/ 377 w 436"/>
                    <a:gd name="T71" fmla="*/ 116 h 283"/>
                    <a:gd name="T72" fmla="*/ 372 w 436"/>
                    <a:gd name="T73" fmla="*/ 127 h 283"/>
                    <a:gd name="T74" fmla="*/ 367 w 436"/>
                    <a:gd name="T75" fmla="*/ 135 h 283"/>
                    <a:gd name="T76" fmla="*/ 364 w 436"/>
                    <a:gd name="T77" fmla="*/ 141 h 283"/>
                    <a:gd name="T78" fmla="*/ 362 w 436"/>
                    <a:gd name="T79" fmla="*/ 143 h 283"/>
                    <a:gd name="T80" fmla="*/ 358 w 436"/>
                    <a:gd name="T81" fmla="*/ 145 h 283"/>
                    <a:gd name="T82" fmla="*/ 345 w 436"/>
                    <a:gd name="T83" fmla="*/ 150 h 283"/>
                    <a:gd name="T84" fmla="*/ 327 w 436"/>
                    <a:gd name="T85" fmla="*/ 157 h 283"/>
                    <a:gd name="T86" fmla="*/ 304 w 436"/>
                    <a:gd name="T87" fmla="*/ 166 h 283"/>
                    <a:gd name="T88" fmla="*/ 276 w 436"/>
                    <a:gd name="T89" fmla="*/ 177 h 283"/>
                    <a:gd name="T90" fmla="*/ 246 w 436"/>
                    <a:gd name="T91" fmla="*/ 188 h 283"/>
                    <a:gd name="T92" fmla="*/ 213 w 436"/>
                    <a:gd name="T93" fmla="*/ 201 h 283"/>
                    <a:gd name="T94" fmla="*/ 180 w 436"/>
                    <a:gd name="T95" fmla="*/ 213 h 283"/>
                    <a:gd name="T96" fmla="*/ 146 w 436"/>
                    <a:gd name="T97" fmla="*/ 226 h 283"/>
                    <a:gd name="T98" fmla="*/ 113 w 436"/>
                    <a:gd name="T99" fmla="*/ 239 h 283"/>
                    <a:gd name="T100" fmla="*/ 83 w 436"/>
                    <a:gd name="T101" fmla="*/ 250 h 283"/>
                    <a:gd name="T102" fmla="*/ 56 w 436"/>
                    <a:gd name="T103" fmla="*/ 261 h 283"/>
                    <a:gd name="T104" fmla="*/ 33 w 436"/>
                    <a:gd name="T105" fmla="*/ 269 h 283"/>
                    <a:gd name="T106" fmla="*/ 15 w 436"/>
                    <a:gd name="T107" fmla="*/ 276 h 283"/>
                    <a:gd name="T108" fmla="*/ 4 w 436"/>
                    <a:gd name="T109" fmla="*/ 280 h 283"/>
                    <a:gd name="T110" fmla="*/ 0 w 436"/>
                    <a:gd name="T111" fmla="*/ 282 h 283"/>
                    <a:gd name="T112" fmla="*/ 435 w 436"/>
                    <a:gd name="T113" fmla="*/ 0 h 283"/>
                    <a:gd name="T114" fmla="*/ 26 w 436"/>
                    <a:gd name="T115" fmla="*/ 2 h 28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436" h="283">
                      <a:moveTo>
                        <a:pt x="26" y="2"/>
                      </a:move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32" y="3"/>
                      </a:lnTo>
                      <a:lnTo>
                        <a:pt x="37" y="3"/>
                      </a:lnTo>
                      <a:lnTo>
                        <a:pt x="42" y="4"/>
                      </a:lnTo>
                      <a:lnTo>
                        <a:pt x="48" y="6"/>
                      </a:lnTo>
                      <a:lnTo>
                        <a:pt x="56" y="7"/>
                      </a:lnTo>
                      <a:lnTo>
                        <a:pt x="64" y="9"/>
                      </a:lnTo>
                      <a:lnTo>
                        <a:pt x="73" y="10"/>
                      </a:lnTo>
                      <a:lnTo>
                        <a:pt x="82" y="13"/>
                      </a:lnTo>
                      <a:lnTo>
                        <a:pt x="92" y="15"/>
                      </a:lnTo>
                      <a:lnTo>
                        <a:pt x="102" y="17"/>
                      </a:lnTo>
                      <a:lnTo>
                        <a:pt x="113" y="19"/>
                      </a:lnTo>
                      <a:lnTo>
                        <a:pt x="125" y="21"/>
                      </a:lnTo>
                      <a:lnTo>
                        <a:pt x="136" y="23"/>
                      </a:lnTo>
                      <a:lnTo>
                        <a:pt x="147" y="25"/>
                      </a:lnTo>
                      <a:lnTo>
                        <a:pt x="159" y="28"/>
                      </a:lnTo>
                      <a:lnTo>
                        <a:pt x="170" y="30"/>
                      </a:lnTo>
                      <a:lnTo>
                        <a:pt x="181" y="32"/>
                      </a:lnTo>
                      <a:lnTo>
                        <a:pt x="192" y="35"/>
                      </a:lnTo>
                      <a:lnTo>
                        <a:pt x="202" y="36"/>
                      </a:lnTo>
                      <a:lnTo>
                        <a:pt x="212" y="39"/>
                      </a:lnTo>
                      <a:lnTo>
                        <a:pt x="222" y="41"/>
                      </a:lnTo>
                      <a:lnTo>
                        <a:pt x="231" y="43"/>
                      </a:lnTo>
                      <a:lnTo>
                        <a:pt x="239" y="44"/>
                      </a:lnTo>
                      <a:lnTo>
                        <a:pt x="247" y="46"/>
                      </a:lnTo>
                      <a:lnTo>
                        <a:pt x="254" y="47"/>
                      </a:lnTo>
                      <a:lnTo>
                        <a:pt x="259" y="48"/>
                      </a:lnTo>
                      <a:lnTo>
                        <a:pt x="264" y="49"/>
                      </a:lnTo>
                      <a:lnTo>
                        <a:pt x="268" y="50"/>
                      </a:lnTo>
                      <a:lnTo>
                        <a:pt x="270" y="50"/>
                      </a:lnTo>
                      <a:lnTo>
                        <a:pt x="271" y="50"/>
                      </a:lnTo>
                      <a:lnTo>
                        <a:pt x="281" y="52"/>
                      </a:lnTo>
                      <a:lnTo>
                        <a:pt x="289" y="54"/>
                      </a:lnTo>
                      <a:lnTo>
                        <a:pt x="296" y="56"/>
                      </a:lnTo>
                      <a:lnTo>
                        <a:pt x="303" y="58"/>
                      </a:lnTo>
                      <a:lnTo>
                        <a:pt x="308" y="60"/>
                      </a:lnTo>
                      <a:lnTo>
                        <a:pt x="312" y="61"/>
                      </a:lnTo>
                      <a:lnTo>
                        <a:pt x="316" y="63"/>
                      </a:lnTo>
                      <a:lnTo>
                        <a:pt x="319" y="64"/>
                      </a:lnTo>
                      <a:lnTo>
                        <a:pt x="321" y="65"/>
                      </a:lnTo>
                      <a:lnTo>
                        <a:pt x="322" y="67"/>
                      </a:lnTo>
                      <a:lnTo>
                        <a:pt x="323" y="68"/>
                      </a:lnTo>
                      <a:lnTo>
                        <a:pt x="324" y="69"/>
                      </a:lnTo>
                      <a:lnTo>
                        <a:pt x="325" y="70"/>
                      </a:lnTo>
                      <a:lnTo>
                        <a:pt x="332" y="70"/>
                      </a:lnTo>
                      <a:lnTo>
                        <a:pt x="338" y="70"/>
                      </a:lnTo>
                      <a:lnTo>
                        <a:pt x="343" y="70"/>
                      </a:lnTo>
                      <a:lnTo>
                        <a:pt x="348" y="71"/>
                      </a:lnTo>
                      <a:lnTo>
                        <a:pt x="352" y="71"/>
                      </a:lnTo>
                      <a:lnTo>
                        <a:pt x="356" y="71"/>
                      </a:lnTo>
                      <a:lnTo>
                        <a:pt x="359" y="71"/>
                      </a:lnTo>
                      <a:lnTo>
                        <a:pt x="362" y="71"/>
                      </a:lnTo>
                      <a:lnTo>
                        <a:pt x="364" y="72"/>
                      </a:lnTo>
                      <a:lnTo>
                        <a:pt x="366" y="73"/>
                      </a:lnTo>
                      <a:lnTo>
                        <a:pt x="368" y="73"/>
                      </a:lnTo>
                      <a:lnTo>
                        <a:pt x="370" y="74"/>
                      </a:lnTo>
                      <a:lnTo>
                        <a:pt x="371" y="75"/>
                      </a:lnTo>
                      <a:lnTo>
                        <a:pt x="373" y="75"/>
                      </a:lnTo>
                      <a:lnTo>
                        <a:pt x="374" y="76"/>
                      </a:lnTo>
                      <a:lnTo>
                        <a:pt x="375" y="77"/>
                      </a:lnTo>
                      <a:lnTo>
                        <a:pt x="378" y="81"/>
                      </a:lnTo>
                      <a:lnTo>
                        <a:pt x="380" y="85"/>
                      </a:lnTo>
                      <a:lnTo>
                        <a:pt x="381" y="90"/>
                      </a:lnTo>
                      <a:lnTo>
                        <a:pt x="382" y="95"/>
                      </a:lnTo>
                      <a:lnTo>
                        <a:pt x="381" y="100"/>
                      </a:lnTo>
                      <a:lnTo>
                        <a:pt x="380" y="105"/>
                      </a:lnTo>
                      <a:lnTo>
                        <a:pt x="379" y="111"/>
                      </a:lnTo>
                      <a:lnTo>
                        <a:pt x="377" y="116"/>
                      </a:lnTo>
                      <a:lnTo>
                        <a:pt x="374" y="122"/>
                      </a:lnTo>
                      <a:lnTo>
                        <a:pt x="372" y="127"/>
                      </a:lnTo>
                      <a:lnTo>
                        <a:pt x="370" y="131"/>
                      </a:lnTo>
                      <a:lnTo>
                        <a:pt x="367" y="135"/>
                      </a:lnTo>
                      <a:lnTo>
                        <a:pt x="365" y="139"/>
                      </a:lnTo>
                      <a:lnTo>
                        <a:pt x="364" y="141"/>
                      </a:lnTo>
                      <a:lnTo>
                        <a:pt x="363" y="142"/>
                      </a:lnTo>
                      <a:lnTo>
                        <a:pt x="362" y="143"/>
                      </a:lnTo>
                      <a:lnTo>
                        <a:pt x="361" y="144"/>
                      </a:lnTo>
                      <a:lnTo>
                        <a:pt x="358" y="145"/>
                      </a:lnTo>
                      <a:lnTo>
                        <a:pt x="352" y="147"/>
                      </a:lnTo>
                      <a:lnTo>
                        <a:pt x="345" y="150"/>
                      </a:lnTo>
                      <a:lnTo>
                        <a:pt x="337" y="153"/>
                      </a:lnTo>
                      <a:lnTo>
                        <a:pt x="327" y="157"/>
                      </a:lnTo>
                      <a:lnTo>
                        <a:pt x="316" y="161"/>
                      </a:lnTo>
                      <a:lnTo>
                        <a:pt x="304" y="166"/>
                      </a:lnTo>
                      <a:lnTo>
                        <a:pt x="290" y="171"/>
                      </a:lnTo>
                      <a:lnTo>
                        <a:pt x="276" y="177"/>
                      </a:lnTo>
                      <a:lnTo>
                        <a:pt x="261" y="182"/>
                      </a:lnTo>
                      <a:lnTo>
                        <a:pt x="246" y="188"/>
                      </a:lnTo>
                      <a:lnTo>
                        <a:pt x="230" y="195"/>
                      </a:lnTo>
                      <a:lnTo>
                        <a:pt x="213" y="201"/>
                      </a:lnTo>
                      <a:lnTo>
                        <a:pt x="196" y="207"/>
                      </a:lnTo>
                      <a:lnTo>
                        <a:pt x="180" y="213"/>
                      </a:lnTo>
                      <a:lnTo>
                        <a:pt x="163" y="220"/>
                      </a:lnTo>
                      <a:lnTo>
                        <a:pt x="146" y="226"/>
                      </a:lnTo>
                      <a:lnTo>
                        <a:pt x="130" y="233"/>
                      </a:lnTo>
                      <a:lnTo>
                        <a:pt x="113" y="239"/>
                      </a:lnTo>
                      <a:lnTo>
                        <a:pt x="98" y="245"/>
                      </a:lnTo>
                      <a:lnTo>
                        <a:pt x="83" y="250"/>
                      </a:lnTo>
                      <a:lnTo>
                        <a:pt x="69" y="256"/>
                      </a:lnTo>
                      <a:lnTo>
                        <a:pt x="56" y="261"/>
                      </a:lnTo>
                      <a:lnTo>
                        <a:pt x="44" y="265"/>
                      </a:lnTo>
                      <a:lnTo>
                        <a:pt x="33" y="269"/>
                      </a:lnTo>
                      <a:lnTo>
                        <a:pt x="24" y="273"/>
                      </a:lnTo>
                      <a:lnTo>
                        <a:pt x="15" y="276"/>
                      </a:lnTo>
                      <a:lnTo>
                        <a:pt x="9" y="279"/>
                      </a:lnTo>
                      <a:lnTo>
                        <a:pt x="4" y="280"/>
                      </a:lnTo>
                      <a:lnTo>
                        <a:pt x="1" y="282"/>
                      </a:lnTo>
                      <a:lnTo>
                        <a:pt x="0" y="282"/>
                      </a:lnTo>
                      <a:lnTo>
                        <a:pt x="374" y="282"/>
                      </a:lnTo>
                      <a:lnTo>
                        <a:pt x="435" y="0"/>
                      </a:lnTo>
                      <a:lnTo>
                        <a:pt x="26" y="0"/>
                      </a:lnTo>
                      <a:lnTo>
                        <a:pt x="26" y="2"/>
                      </a:lnTo>
                    </a:path>
                  </a:pathLst>
                </a:custGeom>
                <a:solidFill>
                  <a:srgbClr val="0040C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7" name="Freeform 12"/>
                <p:cNvSpPr>
                  <a:spLocks/>
                </p:cNvSpPr>
                <p:nvPr/>
              </p:nvSpPr>
              <p:spPr bwMode="auto">
                <a:xfrm>
                  <a:off x="717" y="484"/>
                  <a:ext cx="93" cy="46"/>
                </a:xfrm>
                <a:custGeom>
                  <a:avLst/>
                  <a:gdLst>
                    <a:gd name="T0" fmla="*/ 32 w 93"/>
                    <a:gd name="T1" fmla="*/ 9 h 46"/>
                    <a:gd name="T2" fmla="*/ 25 w 93"/>
                    <a:gd name="T3" fmla="*/ 10 h 46"/>
                    <a:gd name="T4" fmla="*/ 18 w 93"/>
                    <a:gd name="T5" fmla="*/ 11 h 46"/>
                    <a:gd name="T6" fmla="*/ 11 w 93"/>
                    <a:gd name="T7" fmla="*/ 12 h 46"/>
                    <a:gd name="T8" fmla="*/ 4 w 93"/>
                    <a:gd name="T9" fmla="*/ 13 h 46"/>
                    <a:gd name="T10" fmla="*/ 1 w 93"/>
                    <a:gd name="T11" fmla="*/ 14 h 46"/>
                    <a:gd name="T12" fmla="*/ 0 w 93"/>
                    <a:gd name="T13" fmla="*/ 16 h 46"/>
                    <a:gd name="T14" fmla="*/ 1 w 93"/>
                    <a:gd name="T15" fmla="*/ 18 h 46"/>
                    <a:gd name="T16" fmla="*/ 3 w 93"/>
                    <a:gd name="T17" fmla="*/ 19 h 46"/>
                    <a:gd name="T18" fmla="*/ 7 w 93"/>
                    <a:gd name="T19" fmla="*/ 19 h 46"/>
                    <a:gd name="T20" fmla="*/ 14 w 93"/>
                    <a:gd name="T21" fmla="*/ 19 h 46"/>
                    <a:gd name="T22" fmla="*/ 23 w 93"/>
                    <a:gd name="T23" fmla="*/ 19 h 46"/>
                    <a:gd name="T24" fmla="*/ 33 w 93"/>
                    <a:gd name="T25" fmla="*/ 17 h 46"/>
                    <a:gd name="T26" fmla="*/ 43 w 93"/>
                    <a:gd name="T27" fmla="*/ 16 h 46"/>
                    <a:gd name="T28" fmla="*/ 53 w 93"/>
                    <a:gd name="T29" fmla="*/ 15 h 46"/>
                    <a:gd name="T30" fmla="*/ 62 w 93"/>
                    <a:gd name="T31" fmla="*/ 15 h 46"/>
                    <a:gd name="T32" fmla="*/ 70 w 93"/>
                    <a:gd name="T33" fmla="*/ 14 h 46"/>
                    <a:gd name="T34" fmla="*/ 76 w 93"/>
                    <a:gd name="T35" fmla="*/ 15 h 46"/>
                    <a:gd name="T36" fmla="*/ 81 w 93"/>
                    <a:gd name="T37" fmla="*/ 16 h 46"/>
                    <a:gd name="T38" fmla="*/ 82 w 93"/>
                    <a:gd name="T39" fmla="*/ 20 h 46"/>
                    <a:gd name="T40" fmla="*/ 80 w 93"/>
                    <a:gd name="T41" fmla="*/ 27 h 46"/>
                    <a:gd name="T42" fmla="*/ 77 w 93"/>
                    <a:gd name="T43" fmla="*/ 36 h 46"/>
                    <a:gd name="T44" fmla="*/ 75 w 93"/>
                    <a:gd name="T45" fmla="*/ 44 h 46"/>
                    <a:gd name="T46" fmla="*/ 77 w 93"/>
                    <a:gd name="T47" fmla="*/ 45 h 46"/>
                    <a:gd name="T48" fmla="*/ 80 w 93"/>
                    <a:gd name="T49" fmla="*/ 42 h 46"/>
                    <a:gd name="T50" fmla="*/ 84 w 93"/>
                    <a:gd name="T51" fmla="*/ 35 h 46"/>
                    <a:gd name="T52" fmla="*/ 88 w 93"/>
                    <a:gd name="T53" fmla="*/ 27 h 46"/>
                    <a:gd name="T54" fmla="*/ 91 w 93"/>
                    <a:gd name="T55" fmla="*/ 19 h 46"/>
                    <a:gd name="T56" fmla="*/ 92 w 93"/>
                    <a:gd name="T57" fmla="*/ 10 h 46"/>
                    <a:gd name="T58" fmla="*/ 89 w 93"/>
                    <a:gd name="T59" fmla="*/ 5 h 46"/>
                    <a:gd name="T60" fmla="*/ 82 w 93"/>
                    <a:gd name="T61" fmla="*/ 2 h 46"/>
                    <a:gd name="T62" fmla="*/ 73 w 93"/>
                    <a:gd name="T63" fmla="*/ 0 h 46"/>
                    <a:gd name="T64" fmla="*/ 44 w 93"/>
                    <a:gd name="T65" fmla="*/ 0 h 46"/>
                    <a:gd name="T66" fmla="*/ 41 w 93"/>
                    <a:gd name="T67" fmla="*/ 1 h 46"/>
                    <a:gd name="T68" fmla="*/ 39 w 93"/>
                    <a:gd name="T69" fmla="*/ 3 h 46"/>
                    <a:gd name="T70" fmla="*/ 37 w 93"/>
                    <a:gd name="T71" fmla="*/ 5 h 46"/>
                    <a:gd name="T72" fmla="*/ 34 w 93"/>
                    <a:gd name="T73" fmla="*/ 7 h 4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" h="46">
                      <a:moveTo>
                        <a:pt x="34" y="7"/>
                      </a:moveTo>
                      <a:lnTo>
                        <a:pt x="32" y="9"/>
                      </a:lnTo>
                      <a:lnTo>
                        <a:pt x="28" y="10"/>
                      </a:lnTo>
                      <a:lnTo>
                        <a:pt x="25" y="10"/>
                      </a:lnTo>
                      <a:lnTo>
                        <a:pt x="21" y="10"/>
                      </a:lnTo>
                      <a:lnTo>
                        <a:pt x="18" y="11"/>
                      </a:lnTo>
                      <a:lnTo>
                        <a:pt x="14" y="12"/>
                      </a:lnTo>
                      <a:lnTo>
                        <a:pt x="11" y="12"/>
                      </a:lnTo>
                      <a:lnTo>
                        <a:pt x="8" y="12"/>
                      </a:lnTo>
                      <a:lnTo>
                        <a:pt x="4" y="13"/>
                      </a:lnTo>
                      <a:lnTo>
                        <a:pt x="2" y="13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1" y="18"/>
                      </a:lnTo>
                      <a:lnTo>
                        <a:pt x="2" y="18"/>
                      </a:lnTo>
                      <a:lnTo>
                        <a:pt x="3" y="19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10" y="19"/>
                      </a:lnTo>
                      <a:lnTo>
                        <a:pt x="14" y="19"/>
                      </a:lnTo>
                      <a:lnTo>
                        <a:pt x="18" y="19"/>
                      </a:lnTo>
                      <a:lnTo>
                        <a:pt x="23" y="19"/>
                      </a:lnTo>
                      <a:lnTo>
                        <a:pt x="28" y="18"/>
                      </a:lnTo>
                      <a:lnTo>
                        <a:pt x="33" y="17"/>
                      </a:lnTo>
                      <a:lnTo>
                        <a:pt x="38" y="17"/>
                      </a:lnTo>
                      <a:lnTo>
                        <a:pt x="43" y="16"/>
                      </a:lnTo>
                      <a:lnTo>
                        <a:pt x="48" y="16"/>
                      </a:lnTo>
                      <a:lnTo>
                        <a:pt x="53" y="15"/>
                      </a:lnTo>
                      <a:lnTo>
                        <a:pt x="58" y="15"/>
                      </a:lnTo>
                      <a:lnTo>
                        <a:pt x="62" y="15"/>
                      </a:lnTo>
                      <a:lnTo>
                        <a:pt x="66" y="14"/>
                      </a:lnTo>
                      <a:lnTo>
                        <a:pt x="70" y="14"/>
                      </a:lnTo>
                      <a:lnTo>
                        <a:pt x="73" y="14"/>
                      </a:lnTo>
                      <a:lnTo>
                        <a:pt x="76" y="15"/>
                      </a:lnTo>
                      <a:lnTo>
                        <a:pt x="79" y="15"/>
                      </a:lnTo>
                      <a:lnTo>
                        <a:pt x="81" y="16"/>
                      </a:lnTo>
                      <a:lnTo>
                        <a:pt x="81" y="18"/>
                      </a:lnTo>
                      <a:lnTo>
                        <a:pt x="82" y="20"/>
                      </a:lnTo>
                      <a:lnTo>
                        <a:pt x="81" y="24"/>
                      </a:lnTo>
                      <a:lnTo>
                        <a:pt x="80" y="27"/>
                      </a:lnTo>
                      <a:lnTo>
                        <a:pt x="79" y="31"/>
                      </a:lnTo>
                      <a:lnTo>
                        <a:pt x="77" y="36"/>
                      </a:lnTo>
                      <a:lnTo>
                        <a:pt x="75" y="41"/>
                      </a:lnTo>
                      <a:lnTo>
                        <a:pt x="75" y="44"/>
                      </a:lnTo>
                      <a:lnTo>
                        <a:pt x="76" y="45"/>
                      </a:lnTo>
                      <a:lnTo>
                        <a:pt x="77" y="45"/>
                      </a:lnTo>
                      <a:lnTo>
                        <a:pt x="79" y="44"/>
                      </a:lnTo>
                      <a:lnTo>
                        <a:pt x="80" y="42"/>
                      </a:lnTo>
                      <a:lnTo>
                        <a:pt x="82" y="39"/>
                      </a:lnTo>
                      <a:lnTo>
                        <a:pt x="84" y="35"/>
                      </a:lnTo>
                      <a:lnTo>
                        <a:pt x="86" y="32"/>
                      </a:lnTo>
                      <a:lnTo>
                        <a:pt x="88" y="27"/>
                      </a:lnTo>
                      <a:lnTo>
                        <a:pt x="90" y="23"/>
                      </a:lnTo>
                      <a:lnTo>
                        <a:pt x="91" y="19"/>
                      </a:lnTo>
                      <a:lnTo>
                        <a:pt x="92" y="15"/>
                      </a:lnTo>
                      <a:lnTo>
                        <a:pt x="92" y="10"/>
                      </a:lnTo>
                      <a:lnTo>
                        <a:pt x="91" y="7"/>
                      </a:lnTo>
                      <a:lnTo>
                        <a:pt x="89" y="5"/>
                      </a:lnTo>
                      <a:lnTo>
                        <a:pt x="86" y="3"/>
                      </a:lnTo>
                      <a:lnTo>
                        <a:pt x="82" y="2"/>
                      </a:lnTo>
                      <a:lnTo>
                        <a:pt x="78" y="1"/>
                      </a:lnTo>
                      <a:lnTo>
                        <a:pt x="73" y="0"/>
                      </a:lnTo>
                      <a:lnTo>
                        <a:pt x="67" y="0"/>
                      </a:lnTo>
                      <a:lnTo>
                        <a:pt x="44" y="0"/>
                      </a:lnTo>
                      <a:lnTo>
                        <a:pt x="43" y="0"/>
                      </a:lnTo>
                      <a:lnTo>
                        <a:pt x="41" y="1"/>
                      </a:lnTo>
                      <a:lnTo>
                        <a:pt x="41" y="2"/>
                      </a:lnTo>
                      <a:lnTo>
                        <a:pt x="39" y="3"/>
                      </a:lnTo>
                      <a:lnTo>
                        <a:pt x="39" y="4"/>
                      </a:lnTo>
                      <a:lnTo>
                        <a:pt x="37" y="5"/>
                      </a:lnTo>
                      <a:lnTo>
                        <a:pt x="36" y="6"/>
                      </a:lnTo>
                      <a:lnTo>
                        <a:pt x="34" y="7"/>
                      </a:lnTo>
                    </a:path>
                  </a:pathLst>
                </a:custGeom>
                <a:solidFill>
                  <a:srgbClr val="0040C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8" name="Freeform 13"/>
                <p:cNvSpPr>
                  <a:spLocks/>
                </p:cNvSpPr>
                <p:nvPr/>
              </p:nvSpPr>
              <p:spPr bwMode="auto">
                <a:xfrm>
                  <a:off x="412" y="463"/>
                  <a:ext cx="373" cy="216"/>
                </a:xfrm>
                <a:custGeom>
                  <a:avLst/>
                  <a:gdLst>
                    <a:gd name="T0" fmla="*/ 0 w 373"/>
                    <a:gd name="T1" fmla="*/ 216 h 217"/>
                    <a:gd name="T2" fmla="*/ 6 w 373"/>
                    <a:gd name="T3" fmla="*/ 213 h 217"/>
                    <a:gd name="T4" fmla="*/ 23 w 373"/>
                    <a:gd name="T5" fmla="*/ 205 h 217"/>
                    <a:gd name="T6" fmla="*/ 46 w 373"/>
                    <a:gd name="T7" fmla="*/ 194 h 217"/>
                    <a:gd name="T8" fmla="*/ 74 w 373"/>
                    <a:gd name="T9" fmla="*/ 180 h 217"/>
                    <a:gd name="T10" fmla="*/ 102 w 373"/>
                    <a:gd name="T11" fmla="*/ 167 h 217"/>
                    <a:gd name="T12" fmla="*/ 128 w 373"/>
                    <a:gd name="T13" fmla="*/ 154 h 217"/>
                    <a:gd name="T14" fmla="*/ 149 w 373"/>
                    <a:gd name="T15" fmla="*/ 144 h 217"/>
                    <a:gd name="T16" fmla="*/ 161 w 373"/>
                    <a:gd name="T17" fmla="*/ 138 h 217"/>
                    <a:gd name="T18" fmla="*/ 175 w 373"/>
                    <a:gd name="T19" fmla="*/ 131 h 217"/>
                    <a:gd name="T20" fmla="*/ 190 w 373"/>
                    <a:gd name="T21" fmla="*/ 124 h 217"/>
                    <a:gd name="T22" fmla="*/ 206 w 373"/>
                    <a:gd name="T23" fmla="*/ 116 h 217"/>
                    <a:gd name="T24" fmla="*/ 223 w 373"/>
                    <a:gd name="T25" fmla="*/ 109 h 217"/>
                    <a:gd name="T26" fmla="*/ 240 w 373"/>
                    <a:gd name="T27" fmla="*/ 101 h 217"/>
                    <a:gd name="T28" fmla="*/ 257 w 373"/>
                    <a:gd name="T29" fmla="*/ 94 h 217"/>
                    <a:gd name="T30" fmla="*/ 275 w 373"/>
                    <a:gd name="T31" fmla="*/ 87 h 217"/>
                    <a:gd name="T32" fmla="*/ 292 w 373"/>
                    <a:gd name="T33" fmla="*/ 81 h 217"/>
                    <a:gd name="T34" fmla="*/ 297 w 373"/>
                    <a:gd name="T35" fmla="*/ 79 h 217"/>
                    <a:gd name="T36" fmla="*/ 304 w 373"/>
                    <a:gd name="T37" fmla="*/ 77 h 217"/>
                    <a:gd name="T38" fmla="*/ 312 w 373"/>
                    <a:gd name="T39" fmla="*/ 75 h 217"/>
                    <a:gd name="T40" fmla="*/ 321 w 373"/>
                    <a:gd name="T41" fmla="*/ 72 h 217"/>
                    <a:gd name="T42" fmla="*/ 331 w 373"/>
                    <a:gd name="T43" fmla="*/ 69 h 217"/>
                    <a:gd name="T44" fmla="*/ 341 w 373"/>
                    <a:gd name="T45" fmla="*/ 67 h 217"/>
                    <a:gd name="T46" fmla="*/ 351 w 373"/>
                    <a:gd name="T47" fmla="*/ 64 h 217"/>
                    <a:gd name="T48" fmla="*/ 360 w 373"/>
                    <a:gd name="T49" fmla="*/ 63 h 217"/>
                    <a:gd name="T50" fmla="*/ 365 w 373"/>
                    <a:gd name="T51" fmla="*/ 62 h 217"/>
                    <a:gd name="T52" fmla="*/ 369 w 373"/>
                    <a:gd name="T53" fmla="*/ 61 h 217"/>
                    <a:gd name="T54" fmla="*/ 371 w 373"/>
                    <a:gd name="T55" fmla="*/ 59 h 217"/>
                    <a:gd name="T56" fmla="*/ 372 w 373"/>
                    <a:gd name="T57" fmla="*/ 58 h 217"/>
                    <a:gd name="T58" fmla="*/ 370 w 373"/>
                    <a:gd name="T59" fmla="*/ 56 h 217"/>
                    <a:gd name="T60" fmla="*/ 365 w 373"/>
                    <a:gd name="T61" fmla="*/ 55 h 217"/>
                    <a:gd name="T62" fmla="*/ 358 w 373"/>
                    <a:gd name="T63" fmla="*/ 54 h 217"/>
                    <a:gd name="T64" fmla="*/ 349 w 373"/>
                    <a:gd name="T65" fmla="*/ 54 h 217"/>
                    <a:gd name="T66" fmla="*/ 330 w 373"/>
                    <a:gd name="T67" fmla="*/ 56 h 217"/>
                    <a:gd name="T68" fmla="*/ 310 w 373"/>
                    <a:gd name="T69" fmla="*/ 61 h 217"/>
                    <a:gd name="T70" fmla="*/ 288 w 373"/>
                    <a:gd name="T71" fmla="*/ 67 h 217"/>
                    <a:gd name="T72" fmla="*/ 266 w 373"/>
                    <a:gd name="T73" fmla="*/ 74 h 217"/>
                    <a:gd name="T74" fmla="*/ 244 w 373"/>
                    <a:gd name="T75" fmla="*/ 82 h 217"/>
                    <a:gd name="T76" fmla="*/ 224 w 373"/>
                    <a:gd name="T77" fmla="*/ 90 h 217"/>
                    <a:gd name="T78" fmla="*/ 208 w 373"/>
                    <a:gd name="T79" fmla="*/ 96 h 217"/>
                    <a:gd name="T80" fmla="*/ 197 w 373"/>
                    <a:gd name="T81" fmla="*/ 102 h 217"/>
                    <a:gd name="T82" fmla="*/ 344 w 373"/>
                    <a:gd name="T83" fmla="*/ 19 h 217"/>
                    <a:gd name="T84" fmla="*/ 342 w 373"/>
                    <a:gd name="T85" fmla="*/ 12 h 217"/>
                    <a:gd name="T86" fmla="*/ 331 w 373"/>
                    <a:gd name="T87" fmla="*/ 7 h 217"/>
                    <a:gd name="T88" fmla="*/ 314 w 373"/>
                    <a:gd name="T89" fmla="*/ 3 h 217"/>
                    <a:gd name="T90" fmla="*/ 295 w 373"/>
                    <a:gd name="T91" fmla="*/ 2 h 217"/>
                    <a:gd name="T92" fmla="*/ 275 w 373"/>
                    <a:gd name="T93" fmla="*/ 0 h 217"/>
                    <a:gd name="T94" fmla="*/ 256 w 373"/>
                    <a:gd name="T95" fmla="*/ 0 h 217"/>
                    <a:gd name="T96" fmla="*/ 243 w 373"/>
                    <a:gd name="T97" fmla="*/ 0 h 217"/>
                    <a:gd name="T98" fmla="*/ 237 w 373"/>
                    <a:gd name="T99" fmla="*/ 0 h 21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373" h="217">
                      <a:moveTo>
                        <a:pt x="47" y="0"/>
                      </a:moveTo>
                      <a:lnTo>
                        <a:pt x="0" y="216"/>
                      </a:lnTo>
                      <a:lnTo>
                        <a:pt x="2" y="215"/>
                      </a:lnTo>
                      <a:lnTo>
                        <a:pt x="6" y="213"/>
                      </a:lnTo>
                      <a:lnTo>
                        <a:pt x="14" y="209"/>
                      </a:lnTo>
                      <a:lnTo>
                        <a:pt x="23" y="205"/>
                      </a:lnTo>
                      <a:lnTo>
                        <a:pt x="34" y="200"/>
                      </a:lnTo>
                      <a:lnTo>
                        <a:pt x="46" y="194"/>
                      </a:lnTo>
                      <a:lnTo>
                        <a:pt x="60" y="187"/>
                      </a:lnTo>
                      <a:lnTo>
                        <a:pt x="74" y="180"/>
                      </a:lnTo>
                      <a:lnTo>
                        <a:pt x="88" y="173"/>
                      </a:lnTo>
                      <a:lnTo>
                        <a:pt x="102" y="167"/>
                      </a:lnTo>
                      <a:lnTo>
                        <a:pt x="116" y="160"/>
                      </a:lnTo>
                      <a:lnTo>
                        <a:pt x="128" y="154"/>
                      </a:lnTo>
                      <a:lnTo>
                        <a:pt x="140" y="148"/>
                      </a:lnTo>
                      <a:lnTo>
                        <a:pt x="149" y="144"/>
                      </a:lnTo>
                      <a:lnTo>
                        <a:pt x="156" y="140"/>
                      </a:lnTo>
                      <a:lnTo>
                        <a:pt x="161" y="138"/>
                      </a:lnTo>
                      <a:lnTo>
                        <a:pt x="168" y="135"/>
                      </a:lnTo>
                      <a:lnTo>
                        <a:pt x="175" y="131"/>
                      </a:lnTo>
                      <a:lnTo>
                        <a:pt x="182" y="127"/>
                      </a:lnTo>
                      <a:lnTo>
                        <a:pt x="190" y="124"/>
                      </a:lnTo>
                      <a:lnTo>
                        <a:pt x="198" y="120"/>
                      </a:lnTo>
                      <a:lnTo>
                        <a:pt x="206" y="116"/>
                      </a:lnTo>
                      <a:lnTo>
                        <a:pt x="214" y="112"/>
                      </a:lnTo>
                      <a:lnTo>
                        <a:pt x="223" y="109"/>
                      </a:lnTo>
                      <a:lnTo>
                        <a:pt x="231" y="105"/>
                      </a:lnTo>
                      <a:lnTo>
                        <a:pt x="240" y="101"/>
                      </a:lnTo>
                      <a:lnTo>
                        <a:pt x="248" y="97"/>
                      </a:lnTo>
                      <a:lnTo>
                        <a:pt x="257" y="94"/>
                      </a:lnTo>
                      <a:lnTo>
                        <a:pt x="266" y="90"/>
                      </a:lnTo>
                      <a:lnTo>
                        <a:pt x="275" y="87"/>
                      </a:lnTo>
                      <a:lnTo>
                        <a:pt x="284" y="84"/>
                      </a:lnTo>
                      <a:lnTo>
                        <a:pt x="292" y="81"/>
                      </a:lnTo>
                      <a:lnTo>
                        <a:pt x="294" y="80"/>
                      </a:lnTo>
                      <a:lnTo>
                        <a:pt x="297" y="79"/>
                      </a:lnTo>
                      <a:lnTo>
                        <a:pt x="300" y="79"/>
                      </a:lnTo>
                      <a:lnTo>
                        <a:pt x="304" y="77"/>
                      </a:lnTo>
                      <a:lnTo>
                        <a:pt x="308" y="76"/>
                      </a:lnTo>
                      <a:lnTo>
                        <a:pt x="312" y="75"/>
                      </a:lnTo>
                      <a:lnTo>
                        <a:pt x="316" y="74"/>
                      </a:lnTo>
                      <a:lnTo>
                        <a:pt x="321" y="72"/>
                      </a:lnTo>
                      <a:lnTo>
                        <a:pt x="326" y="71"/>
                      </a:lnTo>
                      <a:lnTo>
                        <a:pt x="331" y="69"/>
                      </a:lnTo>
                      <a:lnTo>
                        <a:pt x="336" y="68"/>
                      </a:lnTo>
                      <a:lnTo>
                        <a:pt x="341" y="67"/>
                      </a:lnTo>
                      <a:lnTo>
                        <a:pt x="346" y="66"/>
                      </a:lnTo>
                      <a:lnTo>
                        <a:pt x="351" y="64"/>
                      </a:lnTo>
                      <a:lnTo>
                        <a:pt x="356" y="64"/>
                      </a:lnTo>
                      <a:lnTo>
                        <a:pt x="360" y="63"/>
                      </a:lnTo>
                      <a:lnTo>
                        <a:pt x="363" y="62"/>
                      </a:lnTo>
                      <a:lnTo>
                        <a:pt x="365" y="62"/>
                      </a:lnTo>
                      <a:lnTo>
                        <a:pt x="368" y="61"/>
                      </a:lnTo>
                      <a:lnTo>
                        <a:pt x="369" y="61"/>
                      </a:lnTo>
                      <a:lnTo>
                        <a:pt x="371" y="60"/>
                      </a:lnTo>
                      <a:lnTo>
                        <a:pt x="371" y="59"/>
                      </a:lnTo>
                      <a:lnTo>
                        <a:pt x="372" y="59"/>
                      </a:lnTo>
                      <a:lnTo>
                        <a:pt x="372" y="58"/>
                      </a:lnTo>
                      <a:lnTo>
                        <a:pt x="371" y="57"/>
                      </a:lnTo>
                      <a:lnTo>
                        <a:pt x="370" y="56"/>
                      </a:lnTo>
                      <a:lnTo>
                        <a:pt x="368" y="55"/>
                      </a:lnTo>
                      <a:lnTo>
                        <a:pt x="365" y="55"/>
                      </a:lnTo>
                      <a:lnTo>
                        <a:pt x="362" y="54"/>
                      </a:lnTo>
                      <a:lnTo>
                        <a:pt x="358" y="54"/>
                      </a:lnTo>
                      <a:lnTo>
                        <a:pt x="354" y="54"/>
                      </a:lnTo>
                      <a:lnTo>
                        <a:pt x="349" y="54"/>
                      </a:lnTo>
                      <a:lnTo>
                        <a:pt x="340" y="55"/>
                      </a:lnTo>
                      <a:lnTo>
                        <a:pt x="330" y="56"/>
                      </a:lnTo>
                      <a:lnTo>
                        <a:pt x="321" y="58"/>
                      </a:lnTo>
                      <a:lnTo>
                        <a:pt x="310" y="61"/>
                      </a:lnTo>
                      <a:lnTo>
                        <a:pt x="299" y="64"/>
                      </a:lnTo>
                      <a:lnTo>
                        <a:pt x="288" y="67"/>
                      </a:lnTo>
                      <a:lnTo>
                        <a:pt x="276" y="70"/>
                      </a:lnTo>
                      <a:lnTo>
                        <a:pt x="266" y="74"/>
                      </a:lnTo>
                      <a:lnTo>
                        <a:pt x="254" y="78"/>
                      </a:lnTo>
                      <a:lnTo>
                        <a:pt x="244" y="82"/>
                      </a:lnTo>
                      <a:lnTo>
                        <a:pt x="234" y="86"/>
                      </a:lnTo>
                      <a:lnTo>
                        <a:pt x="224" y="90"/>
                      </a:lnTo>
                      <a:lnTo>
                        <a:pt x="216" y="93"/>
                      </a:lnTo>
                      <a:lnTo>
                        <a:pt x="208" y="96"/>
                      </a:lnTo>
                      <a:lnTo>
                        <a:pt x="202" y="99"/>
                      </a:lnTo>
                      <a:lnTo>
                        <a:pt x="197" y="102"/>
                      </a:lnTo>
                      <a:lnTo>
                        <a:pt x="169" y="19"/>
                      </a:lnTo>
                      <a:lnTo>
                        <a:pt x="344" y="19"/>
                      </a:lnTo>
                      <a:lnTo>
                        <a:pt x="344" y="15"/>
                      </a:lnTo>
                      <a:lnTo>
                        <a:pt x="342" y="12"/>
                      </a:lnTo>
                      <a:lnTo>
                        <a:pt x="337" y="9"/>
                      </a:lnTo>
                      <a:lnTo>
                        <a:pt x="331" y="7"/>
                      </a:lnTo>
                      <a:lnTo>
                        <a:pt x="323" y="5"/>
                      </a:lnTo>
                      <a:lnTo>
                        <a:pt x="314" y="3"/>
                      </a:lnTo>
                      <a:lnTo>
                        <a:pt x="305" y="3"/>
                      </a:lnTo>
                      <a:lnTo>
                        <a:pt x="295" y="2"/>
                      </a:lnTo>
                      <a:lnTo>
                        <a:pt x="285" y="1"/>
                      </a:lnTo>
                      <a:lnTo>
                        <a:pt x="275" y="0"/>
                      </a:lnTo>
                      <a:lnTo>
                        <a:pt x="265" y="0"/>
                      </a:lnTo>
                      <a:lnTo>
                        <a:pt x="256" y="0"/>
                      </a:lnTo>
                      <a:lnTo>
                        <a:pt x="249" y="0"/>
                      </a:lnTo>
                      <a:lnTo>
                        <a:pt x="243" y="0"/>
                      </a:lnTo>
                      <a:lnTo>
                        <a:pt x="239" y="0"/>
                      </a:lnTo>
                      <a:lnTo>
                        <a:pt x="237" y="0"/>
                      </a:lnTo>
                      <a:lnTo>
                        <a:pt x="47" y="0"/>
                      </a:lnTo>
                    </a:path>
                  </a:pathLst>
                </a:custGeom>
                <a:solidFill>
                  <a:srgbClr val="0040C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9" name="Freeform 14"/>
                <p:cNvSpPr>
                  <a:spLocks/>
                </p:cNvSpPr>
                <p:nvPr/>
              </p:nvSpPr>
              <p:spPr bwMode="auto">
                <a:xfrm>
                  <a:off x="945" y="398"/>
                  <a:ext cx="112" cy="108"/>
                </a:xfrm>
                <a:custGeom>
                  <a:avLst/>
                  <a:gdLst>
                    <a:gd name="T0" fmla="*/ 31 w 113"/>
                    <a:gd name="T1" fmla="*/ 106 h 107"/>
                    <a:gd name="T2" fmla="*/ 15 w 113"/>
                    <a:gd name="T3" fmla="*/ 102 h 107"/>
                    <a:gd name="T4" fmla="*/ 4 w 113"/>
                    <a:gd name="T5" fmla="*/ 93 h 107"/>
                    <a:gd name="T6" fmla="*/ 0 w 113"/>
                    <a:gd name="T7" fmla="*/ 79 h 107"/>
                    <a:gd name="T8" fmla="*/ 3 w 113"/>
                    <a:gd name="T9" fmla="*/ 63 h 107"/>
                    <a:gd name="T10" fmla="*/ 6 w 113"/>
                    <a:gd name="T11" fmla="*/ 48 h 107"/>
                    <a:gd name="T12" fmla="*/ 9 w 113"/>
                    <a:gd name="T13" fmla="*/ 35 h 107"/>
                    <a:gd name="T14" fmla="*/ 11 w 113"/>
                    <a:gd name="T15" fmla="*/ 24 h 107"/>
                    <a:gd name="T16" fmla="*/ 13 w 113"/>
                    <a:gd name="T17" fmla="*/ 15 h 107"/>
                    <a:gd name="T18" fmla="*/ 15 w 113"/>
                    <a:gd name="T19" fmla="*/ 8 h 107"/>
                    <a:gd name="T20" fmla="*/ 16 w 113"/>
                    <a:gd name="T21" fmla="*/ 3 h 107"/>
                    <a:gd name="T22" fmla="*/ 17 w 113"/>
                    <a:gd name="T23" fmla="*/ 0 h 107"/>
                    <a:gd name="T24" fmla="*/ 40 w 113"/>
                    <a:gd name="T25" fmla="*/ 0 h 107"/>
                    <a:gd name="T26" fmla="*/ 40 w 113"/>
                    <a:gd name="T27" fmla="*/ 3 h 107"/>
                    <a:gd name="T28" fmla="*/ 38 w 113"/>
                    <a:gd name="T29" fmla="*/ 10 h 107"/>
                    <a:gd name="T30" fmla="*/ 36 w 113"/>
                    <a:gd name="T31" fmla="*/ 20 h 107"/>
                    <a:gd name="T32" fmla="*/ 33 w 113"/>
                    <a:gd name="T33" fmla="*/ 33 h 107"/>
                    <a:gd name="T34" fmla="*/ 30 w 113"/>
                    <a:gd name="T35" fmla="*/ 44 h 107"/>
                    <a:gd name="T36" fmla="*/ 28 w 113"/>
                    <a:gd name="T37" fmla="*/ 54 h 107"/>
                    <a:gd name="T38" fmla="*/ 27 w 113"/>
                    <a:gd name="T39" fmla="*/ 62 h 107"/>
                    <a:gd name="T40" fmla="*/ 26 w 113"/>
                    <a:gd name="T41" fmla="*/ 64 h 107"/>
                    <a:gd name="T42" fmla="*/ 25 w 113"/>
                    <a:gd name="T43" fmla="*/ 74 h 107"/>
                    <a:gd name="T44" fmla="*/ 27 w 113"/>
                    <a:gd name="T45" fmla="*/ 83 h 107"/>
                    <a:gd name="T46" fmla="*/ 34 w 113"/>
                    <a:gd name="T47" fmla="*/ 88 h 107"/>
                    <a:gd name="T48" fmla="*/ 44 w 113"/>
                    <a:gd name="T49" fmla="*/ 89 h 107"/>
                    <a:gd name="T50" fmla="*/ 56 w 113"/>
                    <a:gd name="T51" fmla="*/ 88 h 107"/>
                    <a:gd name="T52" fmla="*/ 65 w 113"/>
                    <a:gd name="T53" fmla="*/ 83 h 107"/>
                    <a:gd name="T54" fmla="*/ 71 w 113"/>
                    <a:gd name="T55" fmla="*/ 74 h 107"/>
                    <a:gd name="T56" fmla="*/ 74 w 113"/>
                    <a:gd name="T57" fmla="*/ 64 h 107"/>
                    <a:gd name="T58" fmla="*/ 76 w 113"/>
                    <a:gd name="T59" fmla="*/ 58 h 107"/>
                    <a:gd name="T60" fmla="*/ 78 w 113"/>
                    <a:gd name="T61" fmla="*/ 50 h 107"/>
                    <a:gd name="T62" fmla="*/ 80 w 113"/>
                    <a:gd name="T63" fmla="*/ 39 h 107"/>
                    <a:gd name="T64" fmla="*/ 82 w 113"/>
                    <a:gd name="T65" fmla="*/ 28 h 107"/>
                    <a:gd name="T66" fmla="*/ 84 w 113"/>
                    <a:gd name="T67" fmla="*/ 18 h 107"/>
                    <a:gd name="T68" fmla="*/ 87 w 113"/>
                    <a:gd name="T69" fmla="*/ 9 h 107"/>
                    <a:gd name="T70" fmla="*/ 88 w 113"/>
                    <a:gd name="T71" fmla="*/ 2 h 107"/>
                    <a:gd name="T72" fmla="*/ 89 w 113"/>
                    <a:gd name="T73" fmla="*/ 0 h 107"/>
                    <a:gd name="T74" fmla="*/ 109 w 113"/>
                    <a:gd name="T75" fmla="*/ 12 h 107"/>
                    <a:gd name="T76" fmla="*/ 106 w 113"/>
                    <a:gd name="T77" fmla="*/ 27 h 107"/>
                    <a:gd name="T78" fmla="*/ 105 w 113"/>
                    <a:gd name="T79" fmla="*/ 33 h 107"/>
                    <a:gd name="T80" fmla="*/ 104 w 113"/>
                    <a:gd name="T81" fmla="*/ 35 h 107"/>
                    <a:gd name="T82" fmla="*/ 104 w 113"/>
                    <a:gd name="T83" fmla="*/ 37 h 107"/>
                    <a:gd name="T84" fmla="*/ 102 w 113"/>
                    <a:gd name="T85" fmla="*/ 44 h 107"/>
                    <a:gd name="T86" fmla="*/ 99 w 113"/>
                    <a:gd name="T87" fmla="*/ 59 h 107"/>
                    <a:gd name="T88" fmla="*/ 95 w 113"/>
                    <a:gd name="T89" fmla="*/ 75 h 107"/>
                    <a:gd name="T90" fmla="*/ 92 w 113"/>
                    <a:gd name="T91" fmla="*/ 83 h 107"/>
                    <a:gd name="T92" fmla="*/ 87 w 113"/>
                    <a:gd name="T93" fmla="*/ 90 h 107"/>
                    <a:gd name="T94" fmla="*/ 81 w 113"/>
                    <a:gd name="T95" fmla="*/ 95 h 107"/>
                    <a:gd name="T96" fmla="*/ 74 w 113"/>
                    <a:gd name="T97" fmla="*/ 99 h 107"/>
                    <a:gd name="T98" fmla="*/ 65 w 113"/>
                    <a:gd name="T99" fmla="*/ 103 h 107"/>
                    <a:gd name="T100" fmla="*/ 56 w 113"/>
                    <a:gd name="T101" fmla="*/ 105 h 107"/>
                    <a:gd name="T102" fmla="*/ 46 w 113"/>
                    <a:gd name="T103" fmla="*/ 106 h 10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113" h="107">
                      <a:moveTo>
                        <a:pt x="41" y="106"/>
                      </a:moveTo>
                      <a:lnTo>
                        <a:pt x="31" y="106"/>
                      </a:lnTo>
                      <a:lnTo>
                        <a:pt x="22" y="104"/>
                      </a:lnTo>
                      <a:lnTo>
                        <a:pt x="15" y="102"/>
                      </a:lnTo>
                      <a:lnTo>
                        <a:pt x="8" y="98"/>
                      </a:lnTo>
                      <a:lnTo>
                        <a:pt x="4" y="93"/>
                      </a:lnTo>
                      <a:lnTo>
                        <a:pt x="1" y="87"/>
                      </a:lnTo>
                      <a:lnTo>
                        <a:pt x="0" y="79"/>
                      </a:lnTo>
                      <a:lnTo>
                        <a:pt x="1" y="70"/>
                      </a:lnTo>
                      <a:lnTo>
                        <a:pt x="3" y="63"/>
                      </a:lnTo>
                      <a:lnTo>
                        <a:pt x="5" y="55"/>
                      </a:lnTo>
                      <a:lnTo>
                        <a:pt x="6" y="48"/>
                      </a:lnTo>
                      <a:lnTo>
                        <a:pt x="7" y="42"/>
                      </a:lnTo>
                      <a:lnTo>
                        <a:pt x="9" y="35"/>
                      </a:lnTo>
                      <a:lnTo>
                        <a:pt x="10" y="30"/>
                      </a:lnTo>
                      <a:lnTo>
                        <a:pt x="11" y="24"/>
                      </a:lnTo>
                      <a:lnTo>
                        <a:pt x="12" y="19"/>
                      </a:lnTo>
                      <a:lnTo>
                        <a:pt x="13" y="15"/>
                      </a:lnTo>
                      <a:lnTo>
                        <a:pt x="14" y="11"/>
                      </a:lnTo>
                      <a:lnTo>
                        <a:pt x="15" y="8"/>
                      </a:lnTo>
                      <a:lnTo>
                        <a:pt x="16" y="5"/>
                      </a:lnTo>
                      <a:lnTo>
                        <a:pt x="16" y="3"/>
                      </a:lnTo>
                      <a:lnTo>
                        <a:pt x="17" y="2"/>
                      </a:lnTo>
                      <a:lnTo>
                        <a:pt x="17" y="0"/>
                      </a:lnTo>
                      <a:lnTo>
                        <a:pt x="40" y="0"/>
                      </a:lnTo>
                      <a:lnTo>
                        <a:pt x="40" y="1"/>
                      </a:lnTo>
                      <a:lnTo>
                        <a:pt x="40" y="3"/>
                      </a:lnTo>
                      <a:lnTo>
                        <a:pt x="39" y="6"/>
                      </a:lnTo>
                      <a:lnTo>
                        <a:pt x="38" y="10"/>
                      </a:lnTo>
                      <a:lnTo>
                        <a:pt x="37" y="15"/>
                      </a:lnTo>
                      <a:lnTo>
                        <a:pt x="36" y="20"/>
                      </a:lnTo>
                      <a:lnTo>
                        <a:pt x="35" y="27"/>
                      </a:lnTo>
                      <a:lnTo>
                        <a:pt x="33" y="33"/>
                      </a:lnTo>
                      <a:lnTo>
                        <a:pt x="32" y="38"/>
                      </a:lnTo>
                      <a:lnTo>
                        <a:pt x="30" y="44"/>
                      </a:lnTo>
                      <a:lnTo>
                        <a:pt x="29" y="50"/>
                      </a:lnTo>
                      <a:lnTo>
                        <a:pt x="28" y="54"/>
                      </a:lnTo>
                      <a:lnTo>
                        <a:pt x="27" y="58"/>
                      </a:lnTo>
                      <a:lnTo>
                        <a:pt x="27" y="62"/>
                      </a:lnTo>
                      <a:lnTo>
                        <a:pt x="26" y="63"/>
                      </a:lnTo>
                      <a:lnTo>
                        <a:pt x="26" y="64"/>
                      </a:lnTo>
                      <a:lnTo>
                        <a:pt x="25" y="69"/>
                      </a:lnTo>
                      <a:lnTo>
                        <a:pt x="25" y="74"/>
                      </a:lnTo>
                      <a:lnTo>
                        <a:pt x="26" y="79"/>
                      </a:lnTo>
                      <a:lnTo>
                        <a:pt x="27" y="83"/>
                      </a:lnTo>
                      <a:lnTo>
                        <a:pt x="30" y="86"/>
                      </a:lnTo>
                      <a:lnTo>
                        <a:pt x="34" y="88"/>
                      </a:lnTo>
                      <a:lnTo>
                        <a:pt x="38" y="89"/>
                      </a:lnTo>
                      <a:lnTo>
                        <a:pt x="44" y="89"/>
                      </a:lnTo>
                      <a:lnTo>
                        <a:pt x="51" y="89"/>
                      </a:lnTo>
                      <a:lnTo>
                        <a:pt x="56" y="88"/>
                      </a:lnTo>
                      <a:lnTo>
                        <a:pt x="61" y="86"/>
                      </a:lnTo>
                      <a:lnTo>
                        <a:pt x="65" y="83"/>
                      </a:lnTo>
                      <a:lnTo>
                        <a:pt x="68" y="79"/>
                      </a:lnTo>
                      <a:lnTo>
                        <a:pt x="71" y="74"/>
                      </a:lnTo>
                      <a:lnTo>
                        <a:pt x="73" y="69"/>
                      </a:lnTo>
                      <a:lnTo>
                        <a:pt x="74" y="64"/>
                      </a:lnTo>
                      <a:lnTo>
                        <a:pt x="75" y="62"/>
                      </a:lnTo>
                      <a:lnTo>
                        <a:pt x="76" y="58"/>
                      </a:lnTo>
                      <a:lnTo>
                        <a:pt x="76" y="54"/>
                      </a:lnTo>
                      <a:lnTo>
                        <a:pt x="78" y="50"/>
                      </a:lnTo>
                      <a:lnTo>
                        <a:pt x="78" y="45"/>
                      </a:lnTo>
                      <a:lnTo>
                        <a:pt x="80" y="39"/>
                      </a:lnTo>
                      <a:lnTo>
                        <a:pt x="81" y="34"/>
                      </a:lnTo>
                      <a:lnTo>
                        <a:pt x="82" y="28"/>
                      </a:lnTo>
                      <a:lnTo>
                        <a:pt x="83" y="23"/>
                      </a:lnTo>
                      <a:lnTo>
                        <a:pt x="84" y="18"/>
                      </a:lnTo>
                      <a:lnTo>
                        <a:pt x="86" y="13"/>
                      </a:lnTo>
                      <a:lnTo>
                        <a:pt x="87" y="9"/>
                      </a:lnTo>
                      <a:lnTo>
                        <a:pt x="87" y="5"/>
                      </a:lnTo>
                      <a:lnTo>
                        <a:pt x="88" y="2"/>
                      </a:lnTo>
                      <a:lnTo>
                        <a:pt x="89" y="0"/>
                      </a:lnTo>
                      <a:lnTo>
                        <a:pt x="112" y="0"/>
                      </a:lnTo>
                      <a:lnTo>
                        <a:pt x="109" y="12"/>
                      </a:lnTo>
                      <a:lnTo>
                        <a:pt x="107" y="20"/>
                      </a:lnTo>
                      <a:lnTo>
                        <a:pt x="106" y="27"/>
                      </a:lnTo>
                      <a:lnTo>
                        <a:pt x="105" y="31"/>
                      </a:lnTo>
                      <a:lnTo>
                        <a:pt x="105" y="33"/>
                      </a:lnTo>
                      <a:lnTo>
                        <a:pt x="104" y="35"/>
                      </a:lnTo>
                      <a:lnTo>
                        <a:pt x="104" y="36"/>
                      </a:lnTo>
                      <a:lnTo>
                        <a:pt x="104" y="37"/>
                      </a:lnTo>
                      <a:lnTo>
                        <a:pt x="103" y="40"/>
                      </a:lnTo>
                      <a:lnTo>
                        <a:pt x="102" y="44"/>
                      </a:lnTo>
                      <a:lnTo>
                        <a:pt x="101" y="50"/>
                      </a:lnTo>
                      <a:lnTo>
                        <a:pt x="99" y="59"/>
                      </a:lnTo>
                      <a:lnTo>
                        <a:pt x="97" y="70"/>
                      </a:lnTo>
                      <a:lnTo>
                        <a:pt x="95" y="75"/>
                      </a:lnTo>
                      <a:lnTo>
                        <a:pt x="94" y="79"/>
                      </a:lnTo>
                      <a:lnTo>
                        <a:pt x="92" y="83"/>
                      </a:lnTo>
                      <a:lnTo>
                        <a:pt x="90" y="87"/>
                      </a:lnTo>
                      <a:lnTo>
                        <a:pt x="87" y="90"/>
                      </a:lnTo>
                      <a:lnTo>
                        <a:pt x="84" y="93"/>
                      </a:lnTo>
                      <a:lnTo>
                        <a:pt x="81" y="95"/>
                      </a:lnTo>
                      <a:lnTo>
                        <a:pt x="77" y="98"/>
                      </a:lnTo>
                      <a:lnTo>
                        <a:pt x="74" y="99"/>
                      </a:lnTo>
                      <a:lnTo>
                        <a:pt x="70" y="102"/>
                      </a:lnTo>
                      <a:lnTo>
                        <a:pt x="65" y="103"/>
                      </a:lnTo>
                      <a:lnTo>
                        <a:pt x="61" y="104"/>
                      </a:lnTo>
                      <a:lnTo>
                        <a:pt x="56" y="105"/>
                      </a:lnTo>
                      <a:lnTo>
                        <a:pt x="52" y="106"/>
                      </a:lnTo>
                      <a:lnTo>
                        <a:pt x="46" y="106"/>
                      </a:lnTo>
                      <a:lnTo>
                        <a:pt x="41" y="106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0" name="Freeform 15"/>
                <p:cNvSpPr>
                  <a:spLocks/>
                </p:cNvSpPr>
                <p:nvPr/>
              </p:nvSpPr>
              <p:spPr bwMode="auto">
                <a:xfrm>
                  <a:off x="1057" y="398"/>
                  <a:ext cx="119" cy="108"/>
                </a:xfrm>
                <a:custGeom>
                  <a:avLst/>
                  <a:gdLst>
                    <a:gd name="T0" fmla="*/ 94 w 118"/>
                    <a:gd name="T1" fmla="*/ 105 h 106"/>
                    <a:gd name="T2" fmla="*/ 65 w 118"/>
                    <a:gd name="T3" fmla="*/ 105 h 106"/>
                    <a:gd name="T4" fmla="*/ 38 w 118"/>
                    <a:gd name="T5" fmla="*/ 27 h 106"/>
                    <a:gd name="T6" fmla="*/ 38 w 118"/>
                    <a:gd name="T7" fmla="*/ 27 h 106"/>
                    <a:gd name="T8" fmla="*/ 21 w 118"/>
                    <a:gd name="T9" fmla="*/ 105 h 106"/>
                    <a:gd name="T10" fmla="*/ 0 w 118"/>
                    <a:gd name="T11" fmla="*/ 105 h 106"/>
                    <a:gd name="T12" fmla="*/ 23 w 118"/>
                    <a:gd name="T13" fmla="*/ 0 h 106"/>
                    <a:gd name="T14" fmla="*/ 53 w 118"/>
                    <a:gd name="T15" fmla="*/ 0 h 106"/>
                    <a:gd name="T16" fmla="*/ 79 w 118"/>
                    <a:gd name="T17" fmla="*/ 79 h 106"/>
                    <a:gd name="T18" fmla="*/ 79 w 118"/>
                    <a:gd name="T19" fmla="*/ 79 h 106"/>
                    <a:gd name="T20" fmla="*/ 96 w 118"/>
                    <a:gd name="T21" fmla="*/ 0 h 106"/>
                    <a:gd name="T22" fmla="*/ 117 w 118"/>
                    <a:gd name="T23" fmla="*/ 0 h 106"/>
                    <a:gd name="T24" fmla="*/ 94 w 118"/>
                    <a:gd name="T25" fmla="*/ 105 h 10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8" h="106">
                      <a:moveTo>
                        <a:pt x="94" y="105"/>
                      </a:moveTo>
                      <a:lnTo>
                        <a:pt x="65" y="105"/>
                      </a:lnTo>
                      <a:lnTo>
                        <a:pt x="38" y="27"/>
                      </a:lnTo>
                      <a:lnTo>
                        <a:pt x="21" y="105"/>
                      </a:lnTo>
                      <a:lnTo>
                        <a:pt x="0" y="105"/>
                      </a:lnTo>
                      <a:lnTo>
                        <a:pt x="23" y="0"/>
                      </a:lnTo>
                      <a:lnTo>
                        <a:pt x="53" y="0"/>
                      </a:lnTo>
                      <a:lnTo>
                        <a:pt x="79" y="79"/>
                      </a:lnTo>
                      <a:lnTo>
                        <a:pt x="96" y="0"/>
                      </a:lnTo>
                      <a:lnTo>
                        <a:pt x="117" y="0"/>
                      </a:lnTo>
                      <a:lnTo>
                        <a:pt x="94" y="105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1" name="Freeform 16"/>
                <p:cNvSpPr>
                  <a:spLocks/>
                </p:cNvSpPr>
                <p:nvPr/>
              </p:nvSpPr>
              <p:spPr bwMode="auto">
                <a:xfrm>
                  <a:off x="1176" y="398"/>
                  <a:ext cx="46" cy="108"/>
                </a:xfrm>
                <a:custGeom>
                  <a:avLst/>
                  <a:gdLst>
                    <a:gd name="T0" fmla="*/ 23 w 46"/>
                    <a:gd name="T1" fmla="*/ 105 h 106"/>
                    <a:gd name="T2" fmla="*/ 0 w 46"/>
                    <a:gd name="T3" fmla="*/ 105 h 106"/>
                    <a:gd name="T4" fmla="*/ 22 w 46"/>
                    <a:gd name="T5" fmla="*/ 0 h 106"/>
                    <a:gd name="T6" fmla="*/ 45 w 46"/>
                    <a:gd name="T7" fmla="*/ 0 h 106"/>
                    <a:gd name="T8" fmla="*/ 23 w 46"/>
                    <a:gd name="T9" fmla="*/ 105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6" h="106">
                      <a:moveTo>
                        <a:pt x="23" y="105"/>
                      </a:moveTo>
                      <a:lnTo>
                        <a:pt x="0" y="105"/>
                      </a:lnTo>
                      <a:lnTo>
                        <a:pt x="22" y="0"/>
                      </a:lnTo>
                      <a:lnTo>
                        <a:pt x="45" y="0"/>
                      </a:lnTo>
                      <a:lnTo>
                        <a:pt x="23" y="105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2" name="Freeform 17"/>
                <p:cNvSpPr>
                  <a:spLocks/>
                </p:cNvSpPr>
                <p:nvPr/>
              </p:nvSpPr>
              <p:spPr bwMode="auto">
                <a:xfrm>
                  <a:off x="1235" y="398"/>
                  <a:ext cx="91" cy="108"/>
                </a:xfrm>
                <a:custGeom>
                  <a:avLst/>
                  <a:gdLst>
                    <a:gd name="T0" fmla="*/ 87 w 91"/>
                    <a:gd name="T1" fmla="*/ 17 h 106"/>
                    <a:gd name="T2" fmla="*/ 54 w 91"/>
                    <a:gd name="T3" fmla="*/ 17 h 106"/>
                    <a:gd name="T4" fmla="*/ 36 w 91"/>
                    <a:gd name="T5" fmla="*/ 105 h 106"/>
                    <a:gd name="T6" fmla="*/ 13 w 91"/>
                    <a:gd name="T7" fmla="*/ 105 h 106"/>
                    <a:gd name="T8" fmla="*/ 32 w 91"/>
                    <a:gd name="T9" fmla="*/ 17 h 106"/>
                    <a:gd name="T10" fmla="*/ 0 w 91"/>
                    <a:gd name="T11" fmla="*/ 17 h 106"/>
                    <a:gd name="T12" fmla="*/ 4 w 91"/>
                    <a:gd name="T13" fmla="*/ 0 h 106"/>
                    <a:gd name="T14" fmla="*/ 90 w 91"/>
                    <a:gd name="T15" fmla="*/ 0 h 106"/>
                    <a:gd name="T16" fmla="*/ 87 w 91"/>
                    <a:gd name="T17" fmla="*/ 17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1" h="106">
                      <a:moveTo>
                        <a:pt x="87" y="17"/>
                      </a:moveTo>
                      <a:lnTo>
                        <a:pt x="54" y="17"/>
                      </a:lnTo>
                      <a:lnTo>
                        <a:pt x="36" y="105"/>
                      </a:lnTo>
                      <a:lnTo>
                        <a:pt x="13" y="105"/>
                      </a:lnTo>
                      <a:lnTo>
                        <a:pt x="32" y="17"/>
                      </a:lnTo>
                      <a:lnTo>
                        <a:pt x="0" y="17"/>
                      </a:lnTo>
                      <a:lnTo>
                        <a:pt x="4" y="0"/>
                      </a:lnTo>
                      <a:lnTo>
                        <a:pt x="90" y="0"/>
                      </a:lnTo>
                      <a:lnTo>
                        <a:pt x="87" y="17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3" name="Freeform 18"/>
                <p:cNvSpPr>
                  <a:spLocks/>
                </p:cNvSpPr>
                <p:nvPr/>
              </p:nvSpPr>
              <p:spPr bwMode="auto">
                <a:xfrm>
                  <a:off x="1322" y="398"/>
                  <a:ext cx="101" cy="108"/>
                </a:xfrm>
                <a:custGeom>
                  <a:avLst/>
                  <a:gdLst>
                    <a:gd name="T0" fmla="*/ 97 w 102"/>
                    <a:gd name="T1" fmla="*/ 17 h 106"/>
                    <a:gd name="T2" fmla="*/ 43 w 102"/>
                    <a:gd name="T3" fmla="*/ 17 h 106"/>
                    <a:gd name="T4" fmla="*/ 37 w 102"/>
                    <a:gd name="T5" fmla="*/ 44 h 106"/>
                    <a:gd name="T6" fmla="*/ 84 w 102"/>
                    <a:gd name="T7" fmla="*/ 44 h 106"/>
                    <a:gd name="T8" fmla="*/ 81 w 102"/>
                    <a:gd name="T9" fmla="*/ 59 h 106"/>
                    <a:gd name="T10" fmla="*/ 34 w 102"/>
                    <a:gd name="T11" fmla="*/ 59 h 106"/>
                    <a:gd name="T12" fmla="*/ 27 w 102"/>
                    <a:gd name="T13" fmla="*/ 88 h 106"/>
                    <a:gd name="T14" fmla="*/ 81 w 102"/>
                    <a:gd name="T15" fmla="*/ 88 h 106"/>
                    <a:gd name="T16" fmla="*/ 78 w 102"/>
                    <a:gd name="T17" fmla="*/ 105 h 106"/>
                    <a:gd name="T18" fmla="*/ 0 w 102"/>
                    <a:gd name="T19" fmla="*/ 105 h 106"/>
                    <a:gd name="T20" fmla="*/ 23 w 102"/>
                    <a:gd name="T21" fmla="*/ 0 h 106"/>
                    <a:gd name="T22" fmla="*/ 101 w 102"/>
                    <a:gd name="T23" fmla="*/ 0 h 106"/>
                    <a:gd name="T24" fmla="*/ 97 w 102"/>
                    <a:gd name="T25" fmla="*/ 17 h 10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02" h="106">
                      <a:moveTo>
                        <a:pt x="97" y="17"/>
                      </a:moveTo>
                      <a:lnTo>
                        <a:pt x="43" y="17"/>
                      </a:lnTo>
                      <a:lnTo>
                        <a:pt x="37" y="44"/>
                      </a:lnTo>
                      <a:lnTo>
                        <a:pt x="84" y="44"/>
                      </a:lnTo>
                      <a:lnTo>
                        <a:pt x="81" y="59"/>
                      </a:lnTo>
                      <a:lnTo>
                        <a:pt x="34" y="59"/>
                      </a:lnTo>
                      <a:lnTo>
                        <a:pt x="27" y="88"/>
                      </a:lnTo>
                      <a:lnTo>
                        <a:pt x="81" y="88"/>
                      </a:lnTo>
                      <a:lnTo>
                        <a:pt x="78" y="105"/>
                      </a:lnTo>
                      <a:lnTo>
                        <a:pt x="0" y="105"/>
                      </a:lnTo>
                      <a:lnTo>
                        <a:pt x="23" y="0"/>
                      </a:lnTo>
                      <a:lnTo>
                        <a:pt x="101" y="0"/>
                      </a:lnTo>
                      <a:lnTo>
                        <a:pt x="97" y="17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4" name="Freeform 19"/>
                <p:cNvSpPr>
                  <a:spLocks/>
                </p:cNvSpPr>
                <p:nvPr/>
              </p:nvSpPr>
              <p:spPr bwMode="auto">
                <a:xfrm>
                  <a:off x="1428" y="398"/>
                  <a:ext cx="103" cy="54"/>
                </a:xfrm>
                <a:custGeom>
                  <a:avLst/>
                  <a:gdLst>
                    <a:gd name="T0" fmla="*/ 0 w 103"/>
                    <a:gd name="T1" fmla="*/ 51 h 52"/>
                    <a:gd name="T2" fmla="*/ 11 w 103"/>
                    <a:gd name="T3" fmla="*/ 0 h 52"/>
                    <a:gd name="T4" fmla="*/ 63 w 103"/>
                    <a:gd name="T5" fmla="*/ 0 h 52"/>
                    <a:gd name="T6" fmla="*/ 69 w 103"/>
                    <a:gd name="T7" fmla="*/ 0 h 52"/>
                    <a:gd name="T8" fmla="*/ 74 w 103"/>
                    <a:gd name="T9" fmla="*/ 1 h 52"/>
                    <a:gd name="T10" fmla="*/ 78 w 103"/>
                    <a:gd name="T11" fmla="*/ 2 h 52"/>
                    <a:gd name="T12" fmla="*/ 83 w 103"/>
                    <a:gd name="T13" fmla="*/ 3 h 52"/>
                    <a:gd name="T14" fmla="*/ 87 w 103"/>
                    <a:gd name="T15" fmla="*/ 5 h 52"/>
                    <a:gd name="T16" fmla="*/ 90 w 103"/>
                    <a:gd name="T17" fmla="*/ 8 h 52"/>
                    <a:gd name="T18" fmla="*/ 93 w 103"/>
                    <a:gd name="T19" fmla="*/ 10 h 52"/>
                    <a:gd name="T20" fmla="*/ 96 w 103"/>
                    <a:gd name="T21" fmla="*/ 13 h 52"/>
                    <a:gd name="T22" fmla="*/ 98 w 103"/>
                    <a:gd name="T23" fmla="*/ 17 h 52"/>
                    <a:gd name="T24" fmla="*/ 100 w 103"/>
                    <a:gd name="T25" fmla="*/ 20 h 52"/>
                    <a:gd name="T26" fmla="*/ 101 w 103"/>
                    <a:gd name="T27" fmla="*/ 24 h 52"/>
                    <a:gd name="T28" fmla="*/ 102 w 103"/>
                    <a:gd name="T29" fmla="*/ 28 h 52"/>
                    <a:gd name="T30" fmla="*/ 102 w 103"/>
                    <a:gd name="T31" fmla="*/ 33 h 52"/>
                    <a:gd name="T32" fmla="*/ 102 w 103"/>
                    <a:gd name="T33" fmla="*/ 37 h 52"/>
                    <a:gd name="T34" fmla="*/ 102 w 103"/>
                    <a:gd name="T35" fmla="*/ 42 h 52"/>
                    <a:gd name="T36" fmla="*/ 101 w 103"/>
                    <a:gd name="T37" fmla="*/ 46 h 52"/>
                    <a:gd name="T38" fmla="*/ 100 w 103"/>
                    <a:gd name="T39" fmla="*/ 51 h 52"/>
                    <a:gd name="T40" fmla="*/ 77 w 103"/>
                    <a:gd name="T41" fmla="*/ 51 h 52"/>
                    <a:gd name="T42" fmla="*/ 78 w 103"/>
                    <a:gd name="T43" fmla="*/ 50 h 52"/>
                    <a:gd name="T44" fmla="*/ 78 w 103"/>
                    <a:gd name="T45" fmla="*/ 46 h 52"/>
                    <a:gd name="T46" fmla="*/ 79 w 103"/>
                    <a:gd name="T47" fmla="*/ 40 h 52"/>
                    <a:gd name="T48" fmla="*/ 79 w 103"/>
                    <a:gd name="T49" fmla="*/ 35 h 52"/>
                    <a:gd name="T50" fmla="*/ 77 w 103"/>
                    <a:gd name="T51" fmla="*/ 29 h 52"/>
                    <a:gd name="T52" fmla="*/ 75 w 103"/>
                    <a:gd name="T53" fmla="*/ 25 h 52"/>
                    <a:gd name="T54" fmla="*/ 72 w 103"/>
                    <a:gd name="T55" fmla="*/ 21 h 52"/>
                    <a:gd name="T56" fmla="*/ 67 w 103"/>
                    <a:gd name="T57" fmla="*/ 18 h 52"/>
                    <a:gd name="T58" fmla="*/ 62 w 103"/>
                    <a:gd name="T59" fmla="*/ 16 h 52"/>
                    <a:gd name="T60" fmla="*/ 55 w 103"/>
                    <a:gd name="T61" fmla="*/ 16 h 52"/>
                    <a:gd name="T62" fmla="*/ 31 w 103"/>
                    <a:gd name="T63" fmla="*/ 16 h 52"/>
                    <a:gd name="T64" fmla="*/ 24 w 103"/>
                    <a:gd name="T65" fmla="*/ 51 h 52"/>
                    <a:gd name="T66" fmla="*/ 0 w 103"/>
                    <a:gd name="T67" fmla="*/ 51 h 5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03" h="52">
                      <a:moveTo>
                        <a:pt x="0" y="51"/>
                      </a:moveTo>
                      <a:lnTo>
                        <a:pt x="11" y="0"/>
                      </a:lnTo>
                      <a:lnTo>
                        <a:pt x="63" y="0"/>
                      </a:lnTo>
                      <a:lnTo>
                        <a:pt x="69" y="0"/>
                      </a:lnTo>
                      <a:lnTo>
                        <a:pt x="74" y="1"/>
                      </a:lnTo>
                      <a:lnTo>
                        <a:pt x="78" y="2"/>
                      </a:lnTo>
                      <a:lnTo>
                        <a:pt x="83" y="3"/>
                      </a:lnTo>
                      <a:lnTo>
                        <a:pt x="87" y="5"/>
                      </a:lnTo>
                      <a:lnTo>
                        <a:pt x="90" y="8"/>
                      </a:lnTo>
                      <a:lnTo>
                        <a:pt x="93" y="10"/>
                      </a:lnTo>
                      <a:lnTo>
                        <a:pt x="96" y="13"/>
                      </a:lnTo>
                      <a:lnTo>
                        <a:pt x="98" y="17"/>
                      </a:lnTo>
                      <a:lnTo>
                        <a:pt x="100" y="20"/>
                      </a:lnTo>
                      <a:lnTo>
                        <a:pt x="101" y="24"/>
                      </a:lnTo>
                      <a:lnTo>
                        <a:pt x="102" y="28"/>
                      </a:lnTo>
                      <a:lnTo>
                        <a:pt x="102" y="33"/>
                      </a:lnTo>
                      <a:lnTo>
                        <a:pt x="102" y="37"/>
                      </a:lnTo>
                      <a:lnTo>
                        <a:pt x="102" y="42"/>
                      </a:lnTo>
                      <a:lnTo>
                        <a:pt x="101" y="46"/>
                      </a:lnTo>
                      <a:lnTo>
                        <a:pt x="100" y="51"/>
                      </a:lnTo>
                      <a:lnTo>
                        <a:pt x="77" y="51"/>
                      </a:lnTo>
                      <a:lnTo>
                        <a:pt x="78" y="50"/>
                      </a:lnTo>
                      <a:lnTo>
                        <a:pt x="78" y="46"/>
                      </a:lnTo>
                      <a:lnTo>
                        <a:pt x="79" y="40"/>
                      </a:lnTo>
                      <a:lnTo>
                        <a:pt x="79" y="35"/>
                      </a:lnTo>
                      <a:lnTo>
                        <a:pt x="77" y="29"/>
                      </a:lnTo>
                      <a:lnTo>
                        <a:pt x="75" y="25"/>
                      </a:lnTo>
                      <a:lnTo>
                        <a:pt x="72" y="21"/>
                      </a:lnTo>
                      <a:lnTo>
                        <a:pt x="67" y="18"/>
                      </a:lnTo>
                      <a:lnTo>
                        <a:pt x="62" y="16"/>
                      </a:lnTo>
                      <a:lnTo>
                        <a:pt x="55" y="16"/>
                      </a:lnTo>
                      <a:lnTo>
                        <a:pt x="31" y="16"/>
                      </a:lnTo>
                      <a:lnTo>
                        <a:pt x="24" y="51"/>
                      </a:lnTo>
                      <a:lnTo>
                        <a:pt x="0" y="51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5" name="Freeform 20"/>
                <p:cNvSpPr>
                  <a:spLocks/>
                </p:cNvSpPr>
                <p:nvPr/>
              </p:nvSpPr>
              <p:spPr bwMode="auto">
                <a:xfrm>
                  <a:off x="1418" y="452"/>
                  <a:ext cx="111" cy="54"/>
                </a:xfrm>
                <a:custGeom>
                  <a:avLst/>
                  <a:gdLst>
                    <a:gd name="T0" fmla="*/ 11 w 111"/>
                    <a:gd name="T1" fmla="*/ 0 h 53"/>
                    <a:gd name="T2" fmla="*/ 0 w 111"/>
                    <a:gd name="T3" fmla="*/ 52 h 53"/>
                    <a:gd name="T4" fmla="*/ 47 w 111"/>
                    <a:gd name="T5" fmla="*/ 52 h 53"/>
                    <a:gd name="T6" fmla="*/ 53 w 111"/>
                    <a:gd name="T7" fmla="*/ 51 h 53"/>
                    <a:gd name="T8" fmla="*/ 58 w 111"/>
                    <a:gd name="T9" fmla="*/ 51 h 53"/>
                    <a:gd name="T10" fmla="*/ 63 w 111"/>
                    <a:gd name="T11" fmla="*/ 50 h 53"/>
                    <a:gd name="T12" fmla="*/ 69 w 111"/>
                    <a:gd name="T13" fmla="*/ 48 h 53"/>
                    <a:gd name="T14" fmla="*/ 74 w 111"/>
                    <a:gd name="T15" fmla="*/ 46 h 53"/>
                    <a:gd name="T16" fmla="*/ 79 w 111"/>
                    <a:gd name="T17" fmla="*/ 44 h 53"/>
                    <a:gd name="T18" fmla="*/ 83 w 111"/>
                    <a:gd name="T19" fmla="*/ 41 h 53"/>
                    <a:gd name="T20" fmla="*/ 88 w 111"/>
                    <a:gd name="T21" fmla="*/ 38 h 53"/>
                    <a:gd name="T22" fmla="*/ 92 w 111"/>
                    <a:gd name="T23" fmla="*/ 34 h 53"/>
                    <a:gd name="T24" fmla="*/ 95 w 111"/>
                    <a:gd name="T25" fmla="*/ 30 h 53"/>
                    <a:gd name="T26" fmla="*/ 99 w 111"/>
                    <a:gd name="T27" fmla="*/ 25 h 53"/>
                    <a:gd name="T28" fmla="*/ 102 w 111"/>
                    <a:gd name="T29" fmla="*/ 20 h 53"/>
                    <a:gd name="T30" fmla="*/ 105 w 111"/>
                    <a:gd name="T31" fmla="*/ 15 h 53"/>
                    <a:gd name="T32" fmla="*/ 107 w 111"/>
                    <a:gd name="T33" fmla="*/ 8 h 53"/>
                    <a:gd name="T34" fmla="*/ 110 w 111"/>
                    <a:gd name="T35" fmla="*/ 2 h 53"/>
                    <a:gd name="T36" fmla="*/ 110 w 111"/>
                    <a:gd name="T37" fmla="*/ 0 h 53"/>
                    <a:gd name="T38" fmla="*/ 87 w 111"/>
                    <a:gd name="T39" fmla="*/ 0 h 53"/>
                    <a:gd name="T40" fmla="*/ 86 w 111"/>
                    <a:gd name="T41" fmla="*/ 3 h 53"/>
                    <a:gd name="T42" fmla="*/ 85 w 111"/>
                    <a:gd name="T43" fmla="*/ 7 h 53"/>
                    <a:gd name="T44" fmla="*/ 83 w 111"/>
                    <a:gd name="T45" fmla="*/ 11 h 53"/>
                    <a:gd name="T46" fmla="*/ 82 w 111"/>
                    <a:gd name="T47" fmla="*/ 15 h 53"/>
                    <a:gd name="T48" fmla="*/ 79 w 111"/>
                    <a:gd name="T49" fmla="*/ 18 h 53"/>
                    <a:gd name="T50" fmla="*/ 77 w 111"/>
                    <a:gd name="T51" fmla="*/ 21 h 53"/>
                    <a:gd name="T52" fmla="*/ 74 w 111"/>
                    <a:gd name="T53" fmla="*/ 24 h 53"/>
                    <a:gd name="T54" fmla="*/ 71 w 111"/>
                    <a:gd name="T55" fmla="*/ 26 h 53"/>
                    <a:gd name="T56" fmla="*/ 68 w 111"/>
                    <a:gd name="T57" fmla="*/ 28 h 53"/>
                    <a:gd name="T58" fmla="*/ 65 w 111"/>
                    <a:gd name="T59" fmla="*/ 31 h 53"/>
                    <a:gd name="T60" fmla="*/ 61 w 111"/>
                    <a:gd name="T61" fmla="*/ 32 h 53"/>
                    <a:gd name="T62" fmla="*/ 57 w 111"/>
                    <a:gd name="T63" fmla="*/ 33 h 53"/>
                    <a:gd name="T64" fmla="*/ 52 w 111"/>
                    <a:gd name="T65" fmla="*/ 35 h 53"/>
                    <a:gd name="T66" fmla="*/ 48 w 111"/>
                    <a:gd name="T67" fmla="*/ 35 h 53"/>
                    <a:gd name="T68" fmla="*/ 43 w 111"/>
                    <a:gd name="T69" fmla="*/ 35 h 53"/>
                    <a:gd name="T70" fmla="*/ 27 w 111"/>
                    <a:gd name="T71" fmla="*/ 35 h 53"/>
                    <a:gd name="T72" fmla="*/ 34 w 111"/>
                    <a:gd name="T73" fmla="*/ 0 h 53"/>
                    <a:gd name="T74" fmla="*/ 11 w 111"/>
                    <a:gd name="T75" fmla="*/ 0 h 5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11" h="53">
                      <a:moveTo>
                        <a:pt x="11" y="0"/>
                      </a:moveTo>
                      <a:lnTo>
                        <a:pt x="0" y="52"/>
                      </a:lnTo>
                      <a:lnTo>
                        <a:pt x="47" y="52"/>
                      </a:lnTo>
                      <a:lnTo>
                        <a:pt x="53" y="51"/>
                      </a:lnTo>
                      <a:lnTo>
                        <a:pt x="58" y="51"/>
                      </a:lnTo>
                      <a:lnTo>
                        <a:pt x="63" y="50"/>
                      </a:lnTo>
                      <a:lnTo>
                        <a:pt x="69" y="48"/>
                      </a:lnTo>
                      <a:lnTo>
                        <a:pt x="74" y="46"/>
                      </a:lnTo>
                      <a:lnTo>
                        <a:pt x="79" y="44"/>
                      </a:lnTo>
                      <a:lnTo>
                        <a:pt x="83" y="41"/>
                      </a:lnTo>
                      <a:lnTo>
                        <a:pt x="88" y="38"/>
                      </a:lnTo>
                      <a:lnTo>
                        <a:pt x="92" y="34"/>
                      </a:lnTo>
                      <a:lnTo>
                        <a:pt x="95" y="30"/>
                      </a:lnTo>
                      <a:lnTo>
                        <a:pt x="99" y="25"/>
                      </a:lnTo>
                      <a:lnTo>
                        <a:pt x="102" y="20"/>
                      </a:lnTo>
                      <a:lnTo>
                        <a:pt x="105" y="15"/>
                      </a:lnTo>
                      <a:lnTo>
                        <a:pt x="107" y="8"/>
                      </a:lnTo>
                      <a:lnTo>
                        <a:pt x="110" y="2"/>
                      </a:lnTo>
                      <a:lnTo>
                        <a:pt x="110" y="0"/>
                      </a:lnTo>
                      <a:lnTo>
                        <a:pt x="87" y="0"/>
                      </a:lnTo>
                      <a:lnTo>
                        <a:pt x="86" y="3"/>
                      </a:lnTo>
                      <a:lnTo>
                        <a:pt x="85" y="7"/>
                      </a:lnTo>
                      <a:lnTo>
                        <a:pt x="83" y="11"/>
                      </a:lnTo>
                      <a:lnTo>
                        <a:pt x="82" y="15"/>
                      </a:lnTo>
                      <a:lnTo>
                        <a:pt x="79" y="18"/>
                      </a:lnTo>
                      <a:lnTo>
                        <a:pt x="77" y="21"/>
                      </a:lnTo>
                      <a:lnTo>
                        <a:pt x="74" y="24"/>
                      </a:lnTo>
                      <a:lnTo>
                        <a:pt x="71" y="26"/>
                      </a:lnTo>
                      <a:lnTo>
                        <a:pt x="68" y="28"/>
                      </a:lnTo>
                      <a:lnTo>
                        <a:pt x="65" y="31"/>
                      </a:lnTo>
                      <a:lnTo>
                        <a:pt x="61" y="32"/>
                      </a:lnTo>
                      <a:lnTo>
                        <a:pt x="57" y="33"/>
                      </a:lnTo>
                      <a:lnTo>
                        <a:pt x="52" y="35"/>
                      </a:lnTo>
                      <a:lnTo>
                        <a:pt x="48" y="35"/>
                      </a:lnTo>
                      <a:lnTo>
                        <a:pt x="43" y="35"/>
                      </a:lnTo>
                      <a:lnTo>
                        <a:pt x="27" y="35"/>
                      </a:lnTo>
                      <a:lnTo>
                        <a:pt x="34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6" name="Freeform 21"/>
                <p:cNvSpPr>
                  <a:spLocks/>
                </p:cNvSpPr>
                <p:nvPr/>
              </p:nvSpPr>
              <p:spPr bwMode="auto">
                <a:xfrm>
                  <a:off x="1560" y="398"/>
                  <a:ext cx="92" cy="108"/>
                </a:xfrm>
                <a:custGeom>
                  <a:avLst/>
                  <a:gdLst>
                    <a:gd name="T0" fmla="*/ 85 w 91"/>
                    <a:gd name="T1" fmla="*/ 17 h 106"/>
                    <a:gd name="T2" fmla="*/ 81 w 91"/>
                    <a:gd name="T3" fmla="*/ 17 h 106"/>
                    <a:gd name="T4" fmla="*/ 73 w 91"/>
                    <a:gd name="T5" fmla="*/ 17 h 106"/>
                    <a:gd name="T6" fmla="*/ 65 w 91"/>
                    <a:gd name="T7" fmla="*/ 17 h 106"/>
                    <a:gd name="T8" fmla="*/ 57 w 91"/>
                    <a:gd name="T9" fmla="*/ 17 h 106"/>
                    <a:gd name="T10" fmla="*/ 50 w 91"/>
                    <a:gd name="T11" fmla="*/ 18 h 106"/>
                    <a:gd name="T12" fmla="*/ 45 w 91"/>
                    <a:gd name="T13" fmla="*/ 19 h 106"/>
                    <a:gd name="T14" fmla="*/ 43 w 91"/>
                    <a:gd name="T15" fmla="*/ 23 h 106"/>
                    <a:gd name="T16" fmla="*/ 42 w 91"/>
                    <a:gd name="T17" fmla="*/ 27 h 106"/>
                    <a:gd name="T18" fmla="*/ 45 w 91"/>
                    <a:gd name="T19" fmla="*/ 34 h 106"/>
                    <a:gd name="T20" fmla="*/ 50 w 91"/>
                    <a:gd name="T21" fmla="*/ 39 h 106"/>
                    <a:gd name="T22" fmla="*/ 57 w 91"/>
                    <a:gd name="T23" fmla="*/ 45 h 106"/>
                    <a:gd name="T24" fmla="*/ 65 w 91"/>
                    <a:gd name="T25" fmla="*/ 52 h 106"/>
                    <a:gd name="T26" fmla="*/ 72 w 91"/>
                    <a:gd name="T27" fmla="*/ 59 h 106"/>
                    <a:gd name="T28" fmla="*/ 78 w 91"/>
                    <a:gd name="T29" fmla="*/ 67 h 106"/>
                    <a:gd name="T30" fmla="*/ 80 w 91"/>
                    <a:gd name="T31" fmla="*/ 75 h 106"/>
                    <a:gd name="T32" fmla="*/ 78 w 91"/>
                    <a:gd name="T33" fmla="*/ 85 h 106"/>
                    <a:gd name="T34" fmla="*/ 72 w 91"/>
                    <a:gd name="T35" fmla="*/ 94 h 106"/>
                    <a:gd name="T36" fmla="*/ 62 w 91"/>
                    <a:gd name="T37" fmla="*/ 101 h 106"/>
                    <a:gd name="T38" fmla="*/ 46 w 91"/>
                    <a:gd name="T39" fmla="*/ 104 h 106"/>
                    <a:gd name="T40" fmla="*/ 0 w 91"/>
                    <a:gd name="T41" fmla="*/ 105 h 106"/>
                    <a:gd name="T42" fmla="*/ 32 w 91"/>
                    <a:gd name="T43" fmla="*/ 88 h 106"/>
                    <a:gd name="T44" fmla="*/ 39 w 91"/>
                    <a:gd name="T45" fmla="*/ 88 h 106"/>
                    <a:gd name="T46" fmla="*/ 46 w 91"/>
                    <a:gd name="T47" fmla="*/ 87 h 106"/>
                    <a:gd name="T48" fmla="*/ 51 w 91"/>
                    <a:gd name="T49" fmla="*/ 85 h 106"/>
                    <a:gd name="T50" fmla="*/ 54 w 91"/>
                    <a:gd name="T51" fmla="*/ 80 h 106"/>
                    <a:gd name="T52" fmla="*/ 53 w 91"/>
                    <a:gd name="T53" fmla="*/ 74 h 106"/>
                    <a:gd name="T54" fmla="*/ 49 w 91"/>
                    <a:gd name="T55" fmla="*/ 69 h 106"/>
                    <a:gd name="T56" fmla="*/ 42 w 91"/>
                    <a:gd name="T57" fmla="*/ 62 h 106"/>
                    <a:gd name="T58" fmla="*/ 35 w 91"/>
                    <a:gd name="T59" fmla="*/ 56 h 106"/>
                    <a:gd name="T60" fmla="*/ 27 w 91"/>
                    <a:gd name="T61" fmla="*/ 49 h 106"/>
                    <a:gd name="T62" fmla="*/ 21 w 91"/>
                    <a:gd name="T63" fmla="*/ 42 h 106"/>
                    <a:gd name="T64" fmla="*/ 17 w 91"/>
                    <a:gd name="T65" fmla="*/ 34 h 106"/>
                    <a:gd name="T66" fmla="*/ 16 w 91"/>
                    <a:gd name="T67" fmla="*/ 25 h 106"/>
                    <a:gd name="T68" fmla="*/ 20 w 91"/>
                    <a:gd name="T69" fmla="*/ 14 h 106"/>
                    <a:gd name="T70" fmla="*/ 28 w 91"/>
                    <a:gd name="T71" fmla="*/ 7 h 106"/>
                    <a:gd name="T72" fmla="*/ 41 w 91"/>
                    <a:gd name="T73" fmla="*/ 2 h 106"/>
                    <a:gd name="T74" fmla="*/ 59 w 91"/>
                    <a:gd name="T75" fmla="*/ 0 h 106"/>
                    <a:gd name="T76" fmla="*/ 64 w 91"/>
                    <a:gd name="T77" fmla="*/ 0 h 106"/>
                    <a:gd name="T78" fmla="*/ 74 w 91"/>
                    <a:gd name="T79" fmla="*/ 0 h 106"/>
                    <a:gd name="T80" fmla="*/ 85 w 91"/>
                    <a:gd name="T81" fmla="*/ 0 h 106"/>
                    <a:gd name="T82" fmla="*/ 90 w 91"/>
                    <a:gd name="T83" fmla="*/ 0 h 10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91" h="106">
                      <a:moveTo>
                        <a:pt x="86" y="17"/>
                      </a:moveTo>
                      <a:lnTo>
                        <a:pt x="85" y="17"/>
                      </a:lnTo>
                      <a:lnTo>
                        <a:pt x="83" y="17"/>
                      </a:lnTo>
                      <a:lnTo>
                        <a:pt x="81" y="17"/>
                      </a:lnTo>
                      <a:lnTo>
                        <a:pt x="77" y="17"/>
                      </a:lnTo>
                      <a:lnTo>
                        <a:pt x="73" y="17"/>
                      </a:lnTo>
                      <a:lnTo>
                        <a:pt x="69" y="17"/>
                      </a:lnTo>
                      <a:lnTo>
                        <a:pt x="65" y="17"/>
                      </a:lnTo>
                      <a:lnTo>
                        <a:pt x="62" y="17"/>
                      </a:lnTo>
                      <a:lnTo>
                        <a:pt x="57" y="17"/>
                      </a:lnTo>
                      <a:lnTo>
                        <a:pt x="53" y="17"/>
                      </a:lnTo>
                      <a:lnTo>
                        <a:pt x="50" y="18"/>
                      </a:lnTo>
                      <a:lnTo>
                        <a:pt x="47" y="19"/>
                      </a:lnTo>
                      <a:lnTo>
                        <a:pt x="45" y="19"/>
                      </a:lnTo>
                      <a:lnTo>
                        <a:pt x="44" y="21"/>
                      </a:lnTo>
                      <a:lnTo>
                        <a:pt x="43" y="23"/>
                      </a:lnTo>
                      <a:lnTo>
                        <a:pt x="42" y="24"/>
                      </a:lnTo>
                      <a:lnTo>
                        <a:pt x="42" y="27"/>
                      </a:lnTo>
                      <a:lnTo>
                        <a:pt x="43" y="30"/>
                      </a:lnTo>
                      <a:lnTo>
                        <a:pt x="45" y="34"/>
                      </a:lnTo>
                      <a:lnTo>
                        <a:pt x="47" y="36"/>
                      </a:lnTo>
                      <a:lnTo>
                        <a:pt x="50" y="39"/>
                      </a:lnTo>
                      <a:lnTo>
                        <a:pt x="53" y="42"/>
                      </a:lnTo>
                      <a:lnTo>
                        <a:pt x="57" y="45"/>
                      </a:lnTo>
                      <a:lnTo>
                        <a:pt x="61" y="49"/>
                      </a:lnTo>
                      <a:lnTo>
                        <a:pt x="65" y="52"/>
                      </a:lnTo>
                      <a:lnTo>
                        <a:pt x="69" y="55"/>
                      </a:lnTo>
                      <a:lnTo>
                        <a:pt x="72" y="59"/>
                      </a:lnTo>
                      <a:lnTo>
                        <a:pt x="75" y="63"/>
                      </a:lnTo>
                      <a:lnTo>
                        <a:pt x="78" y="67"/>
                      </a:lnTo>
                      <a:lnTo>
                        <a:pt x="79" y="71"/>
                      </a:lnTo>
                      <a:lnTo>
                        <a:pt x="80" y="75"/>
                      </a:lnTo>
                      <a:lnTo>
                        <a:pt x="80" y="80"/>
                      </a:lnTo>
                      <a:lnTo>
                        <a:pt x="78" y="85"/>
                      </a:lnTo>
                      <a:lnTo>
                        <a:pt x="76" y="90"/>
                      </a:lnTo>
                      <a:lnTo>
                        <a:pt x="72" y="94"/>
                      </a:lnTo>
                      <a:lnTo>
                        <a:pt x="68" y="98"/>
                      </a:lnTo>
                      <a:lnTo>
                        <a:pt x="62" y="101"/>
                      </a:lnTo>
                      <a:lnTo>
                        <a:pt x="54" y="103"/>
                      </a:lnTo>
                      <a:lnTo>
                        <a:pt x="46" y="104"/>
                      </a:lnTo>
                      <a:lnTo>
                        <a:pt x="36" y="105"/>
                      </a:lnTo>
                      <a:lnTo>
                        <a:pt x="0" y="105"/>
                      </a:lnTo>
                      <a:lnTo>
                        <a:pt x="3" y="88"/>
                      </a:lnTo>
                      <a:lnTo>
                        <a:pt x="32" y="88"/>
                      </a:lnTo>
                      <a:lnTo>
                        <a:pt x="36" y="88"/>
                      </a:lnTo>
                      <a:lnTo>
                        <a:pt x="39" y="88"/>
                      </a:lnTo>
                      <a:lnTo>
                        <a:pt x="42" y="88"/>
                      </a:lnTo>
                      <a:lnTo>
                        <a:pt x="46" y="87"/>
                      </a:lnTo>
                      <a:lnTo>
                        <a:pt x="49" y="86"/>
                      </a:lnTo>
                      <a:lnTo>
                        <a:pt x="51" y="85"/>
                      </a:lnTo>
                      <a:lnTo>
                        <a:pt x="53" y="82"/>
                      </a:lnTo>
                      <a:lnTo>
                        <a:pt x="54" y="80"/>
                      </a:lnTo>
                      <a:lnTo>
                        <a:pt x="54" y="77"/>
                      </a:lnTo>
                      <a:lnTo>
                        <a:pt x="53" y="74"/>
                      </a:lnTo>
                      <a:lnTo>
                        <a:pt x="51" y="71"/>
                      </a:lnTo>
                      <a:lnTo>
                        <a:pt x="49" y="69"/>
                      </a:lnTo>
                      <a:lnTo>
                        <a:pt x="46" y="65"/>
                      </a:lnTo>
                      <a:lnTo>
                        <a:pt x="42" y="62"/>
                      </a:lnTo>
                      <a:lnTo>
                        <a:pt x="38" y="59"/>
                      </a:lnTo>
                      <a:lnTo>
                        <a:pt x="35" y="56"/>
                      </a:lnTo>
                      <a:lnTo>
                        <a:pt x="31" y="53"/>
                      </a:lnTo>
                      <a:lnTo>
                        <a:pt x="27" y="49"/>
                      </a:lnTo>
                      <a:lnTo>
                        <a:pt x="24" y="45"/>
                      </a:lnTo>
                      <a:lnTo>
                        <a:pt x="21" y="42"/>
                      </a:lnTo>
                      <a:lnTo>
                        <a:pt x="18" y="38"/>
                      </a:lnTo>
                      <a:lnTo>
                        <a:pt x="17" y="34"/>
                      </a:lnTo>
                      <a:lnTo>
                        <a:pt x="16" y="29"/>
                      </a:lnTo>
                      <a:lnTo>
                        <a:pt x="16" y="25"/>
                      </a:lnTo>
                      <a:lnTo>
                        <a:pt x="17" y="19"/>
                      </a:lnTo>
                      <a:lnTo>
                        <a:pt x="20" y="14"/>
                      </a:lnTo>
                      <a:lnTo>
                        <a:pt x="23" y="10"/>
                      </a:lnTo>
                      <a:lnTo>
                        <a:pt x="28" y="7"/>
                      </a:lnTo>
                      <a:lnTo>
                        <a:pt x="34" y="4"/>
                      </a:lnTo>
                      <a:lnTo>
                        <a:pt x="41" y="2"/>
                      </a:lnTo>
                      <a:lnTo>
                        <a:pt x="49" y="0"/>
                      </a:lnTo>
                      <a:lnTo>
                        <a:pt x="59" y="0"/>
                      </a:lnTo>
                      <a:lnTo>
                        <a:pt x="60" y="0"/>
                      </a:lnTo>
                      <a:lnTo>
                        <a:pt x="64" y="0"/>
                      </a:lnTo>
                      <a:lnTo>
                        <a:pt x="69" y="0"/>
                      </a:lnTo>
                      <a:lnTo>
                        <a:pt x="74" y="0"/>
                      </a:lnTo>
                      <a:lnTo>
                        <a:pt x="80" y="0"/>
                      </a:lnTo>
                      <a:lnTo>
                        <a:pt x="85" y="0"/>
                      </a:lnTo>
                      <a:lnTo>
                        <a:pt x="89" y="0"/>
                      </a:lnTo>
                      <a:lnTo>
                        <a:pt x="90" y="0"/>
                      </a:lnTo>
                      <a:lnTo>
                        <a:pt x="86" y="17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7" name="Freeform 22"/>
                <p:cNvSpPr>
                  <a:spLocks/>
                </p:cNvSpPr>
                <p:nvPr/>
              </p:nvSpPr>
              <p:spPr bwMode="auto">
                <a:xfrm>
                  <a:off x="1660" y="398"/>
                  <a:ext cx="93" cy="108"/>
                </a:xfrm>
                <a:custGeom>
                  <a:avLst/>
                  <a:gdLst>
                    <a:gd name="T0" fmla="*/ 88 w 93"/>
                    <a:gd name="T1" fmla="*/ 17 h 106"/>
                    <a:gd name="T2" fmla="*/ 56 w 93"/>
                    <a:gd name="T3" fmla="*/ 17 h 106"/>
                    <a:gd name="T4" fmla="*/ 37 w 93"/>
                    <a:gd name="T5" fmla="*/ 105 h 106"/>
                    <a:gd name="T6" fmla="*/ 14 w 93"/>
                    <a:gd name="T7" fmla="*/ 105 h 106"/>
                    <a:gd name="T8" fmla="*/ 33 w 93"/>
                    <a:gd name="T9" fmla="*/ 17 h 106"/>
                    <a:gd name="T10" fmla="*/ 0 w 93"/>
                    <a:gd name="T11" fmla="*/ 17 h 106"/>
                    <a:gd name="T12" fmla="*/ 4 w 93"/>
                    <a:gd name="T13" fmla="*/ 0 h 106"/>
                    <a:gd name="T14" fmla="*/ 92 w 93"/>
                    <a:gd name="T15" fmla="*/ 0 h 106"/>
                    <a:gd name="T16" fmla="*/ 88 w 93"/>
                    <a:gd name="T17" fmla="*/ 17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3" h="106">
                      <a:moveTo>
                        <a:pt x="88" y="17"/>
                      </a:moveTo>
                      <a:lnTo>
                        <a:pt x="56" y="17"/>
                      </a:lnTo>
                      <a:lnTo>
                        <a:pt x="37" y="105"/>
                      </a:lnTo>
                      <a:lnTo>
                        <a:pt x="14" y="105"/>
                      </a:lnTo>
                      <a:lnTo>
                        <a:pt x="33" y="17"/>
                      </a:lnTo>
                      <a:lnTo>
                        <a:pt x="0" y="17"/>
                      </a:lnTo>
                      <a:lnTo>
                        <a:pt x="4" y="0"/>
                      </a:lnTo>
                      <a:lnTo>
                        <a:pt x="92" y="0"/>
                      </a:lnTo>
                      <a:lnTo>
                        <a:pt x="88" y="17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8" name="Freeform 23"/>
                <p:cNvSpPr>
                  <a:spLocks/>
                </p:cNvSpPr>
                <p:nvPr/>
              </p:nvSpPr>
              <p:spPr bwMode="auto">
                <a:xfrm>
                  <a:off x="1716" y="398"/>
                  <a:ext cx="108" cy="108"/>
                </a:xfrm>
                <a:custGeom>
                  <a:avLst/>
                  <a:gdLst>
                    <a:gd name="T0" fmla="*/ 37 w 108"/>
                    <a:gd name="T1" fmla="*/ 105 h 106"/>
                    <a:gd name="T2" fmla="*/ 47 w 108"/>
                    <a:gd name="T3" fmla="*/ 88 h 106"/>
                    <a:gd name="T4" fmla="*/ 81 w 108"/>
                    <a:gd name="T5" fmla="*/ 88 h 106"/>
                    <a:gd name="T6" fmla="*/ 71 w 108"/>
                    <a:gd name="T7" fmla="*/ 20 h 106"/>
                    <a:gd name="T8" fmla="*/ 24 w 108"/>
                    <a:gd name="T9" fmla="*/ 105 h 106"/>
                    <a:gd name="T10" fmla="*/ 0 w 108"/>
                    <a:gd name="T11" fmla="*/ 105 h 106"/>
                    <a:gd name="T12" fmla="*/ 62 w 108"/>
                    <a:gd name="T13" fmla="*/ 0 h 106"/>
                    <a:gd name="T14" fmla="*/ 90 w 108"/>
                    <a:gd name="T15" fmla="*/ 0 h 106"/>
                    <a:gd name="T16" fmla="*/ 107 w 108"/>
                    <a:gd name="T17" fmla="*/ 105 h 106"/>
                    <a:gd name="T18" fmla="*/ 37 w 108"/>
                    <a:gd name="T19" fmla="*/ 105 h 10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8" h="106">
                      <a:moveTo>
                        <a:pt x="37" y="105"/>
                      </a:moveTo>
                      <a:lnTo>
                        <a:pt x="47" y="88"/>
                      </a:lnTo>
                      <a:lnTo>
                        <a:pt x="81" y="88"/>
                      </a:lnTo>
                      <a:lnTo>
                        <a:pt x="71" y="20"/>
                      </a:lnTo>
                      <a:lnTo>
                        <a:pt x="24" y="105"/>
                      </a:lnTo>
                      <a:lnTo>
                        <a:pt x="0" y="105"/>
                      </a:lnTo>
                      <a:lnTo>
                        <a:pt x="62" y="0"/>
                      </a:lnTo>
                      <a:lnTo>
                        <a:pt x="90" y="0"/>
                      </a:lnTo>
                      <a:lnTo>
                        <a:pt x="107" y="105"/>
                      </a:lnTo>
                      <a:lnTo>
                        <a:pt x="37" y="105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9" name="Freeform 24"/>
                <p:cNvSpPr>
                  <a:spLocks/>
                </p:cNvSpPr>
                <p:nvPr/>
              </p:nvSpPr>
              <p:spPr bwMode="auto">
                <a:xfrm>
                  <a:off x="1831" y="398"/>
                  <a:ext cx="93" cy="108"/>
                </a:xfrm>
                <a:custGeom>
                  <a:avLst/>
                  <a:gdLst>
                    <a:gd name="T0" fmla="*/ 89 w 94"/>
                    <a:gd name="T1" fmla="*/ 17 h 106"/>
                    <a:gd name="T2" fmla="*/ 56 w 94"/>
                    <a:gd name="T3" fmla="*/ 17 h 106"/>
                    <a:gd name="T4" fmla="*/ 38 w 94"/>
                    <a:gd name="T5" fmla="*/ 105 h 106"/>
                    <a:gd name="T6" fmla="*/ 14 w 94"/>
                    <a:gd name="T7" fmla="*/ 105 h 106"/>
                    <a:gd name="T8" fmla="*/ 33 w 94"/>
                    <a:gd name="T9" fmla="*/ 17 h 106"/>
                    <a:gd name="T10" fmla="*/ 0 w 94"/>
                    <a:gd name="T11" fmla="*/ 17 h 106"/>
                    <a:gd name="T12" fmla="*/ 4 w 94"/>
                    <a:gd name="T13" fmla="*/ 0 h 106"/>
                    <a:gd name="T14" fmla="*/ 93 w 94"/>
                    <a:gd name="T15" fmla="*/ 0 h 106"/>
                    <a:gd name="T16" fmla="*/ 89 w 94"/>
                    <a:gd name="T17" fmla="*/ 17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4" h="106">
                      <a:moveTo>
                        <a:pt x="89" y="17"/>
                      </a:moveTo>
                      <a:lnTo>
                        <a:pt x="56" y="17"/>
                      </a:lnTo>
                      <a:lnTo>
                        <a:pt x="38" y="105"/>
                      </a:lnTo>
                      <a:lnTo>
                        <a:pt x="14" y="105"/>
                      </a:lnTo>
                      <a:lnTo>
                        <a:pt x="33" y="17"/>
                      </a:lnTo>
                      <a:lnTo>
                        <a:pt x="0" y="17"/>
                      </a:lnTo>
                      <a:lnTo>
                        <a:pt x="4" y="0"/>
                      </a:lnTo>
                      <a:lnTo>
                        <a:pt x="93" y="0"/>
                      </a:lnTo>
                      <a:lnTo>
                        <a:pt x="89" y="17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0" name="Freeform 25"/>
                <p:cNvSpPr>
                  <a:spLocks/>
                </p:cNvSpPr>
                <p:nvPr/>
              </p:nvSpPr>
              <p:spPr bwMode="auto">
                <a:xfrm>
                  <a:off x="1918" y="398"/>
                  <a:ext cx="101" cy="108"/>
                </a:xfrm>
                <a:custGeom>
                  <a:avLst/>
                  <a:gdLst>
                    <a:gd name="T0" fmla="*/ 97 w 101"/>
                    <a:gd name="T1" fmla="*/ 17 h 106"/>
                    <a:gd name="T2" fmla="*/ 43 w 101"/>
                    <a:gd name="T3" fmla="*/ 17 h 106"/>
                    <a:gd name="T4" fmla="*/ 37 w 101"/>
                    <a:gd name="T5" fmla="*/ 44 h 106"/>
                    <a:gd name="T6" fmla="*/ 84 w 101"/>
                    <a:gd name="T7" fmla="*/ 44 h 106"/>
                    <a:gd name="T8" fmla="*/ 80 w 101"/>
                    <a:gd name="T9" fmla="*/ 59 h 106"/>
                    <a:gd name="T10" fmla="*/ 33 w 101"/>
                    <a:gd name="T11" fmla="*/ 59 h 106"/>
                    <a:gd name="T12" fmla="*/ 27 w 101"/>
                    <a:gd name="T13" fmla="*/ 88 h 106"/>
                    <a:gd name="T14" fmla="*/ 81 w 101"/>
                    <a:gd name="T15" fmla="*/ 88 h 106"/>
                    <a:gd name="T16" fmla="*/ 78 w 101"/>
                    <a:gd name="T17" fmla="*/ 105 h 106"/>
                    <a:gd name="T18" fmla="*/ 0 w 101"/>
                    <a:gd name="T19" fmla="*/ 105 h 106"/>
                    <a:gd name="T20" fmla="*/ 23 w 101"/>
                    <a:gd name="T21" fmla="*/ 0 h 106"/>
                    <a:gd name="T22" fmla="*/ 100 w 101"/>
                    <a:gd name="T23" fmla="*/ 0 h 106"/>
                    <a:gd name="T24" fmla="*/ 97 w 101"/>
                    <a:gd name="T25" fmla="*/ 17 h 10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01" h="106">
                      <a:moveTo>
                        <a:pt x="97" y="17"/>
                      </a:moveTo>
                      <a:lnTo>
                        <a:pt x="43" y="17"/>
                      </a:lnTo>
                      <a:lnTo>
                        <a:pt x="37" y="44"/>
                      </a:lnTo>
                      <a:lnTo>
                        <a:pt x="84" y="44"/>
                      </a:lnTo>
                      <a:lnTo>
                        <a:pt x="80" y="59"/>
                      </a:lnTo>
                      <a:lnTo>
                        <a:pt x="33" y="59"/>
                      </a:lnTo>
                      <a:lnTo>
                        <a:pt x="27" y="88"/>
                      </a:lnTo>
                      <a:lnTo>
                        <a:pt x="81" y="88"/>
                      </a:lnTo>
                      <a:lnTo>
                        <a:pt x="78" y="105"/>
                      </a:lnTo>
                      <a:lnTo>
                        <a:pt x="0" y="105"/>
                      </a:lnTo>
                      <a:lnTo>
                        <a:pt x="23" y="0"/>
                      </a:lnTo>
                      <a:lnTo>
                        <a:pt x="100" y="0"/>
                      </a:lnTo>
                      <a:lnTo>
                        <a:pt x="97" y="17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1" name="Freeform 26"/>
                <p:cNvSpPr>
                  <a:spLocks/>
                </p:cNvSpPr>
                <p:nvPr/>
              </p:nvSpPr>
              <p:spPr bwMode="auto">
                <a:xfrm>
                  <a:off x="2012" y="398"/>
                  <a:ext cx="88" cy="108"/>
                </a:xfrm>
                <a:custGeom>
                  <a:avLst/>
                  <a:gdLst>
                    <a:gd name="T0" fmla="*/ 84 w 90"/>
                    <a:gd name="T1" fmla="*/ 17 h 106"/>
                    <a:gd name="T2" fmla="*/ 79 w 90"/>
                    <a:gd name="T3" fmla="*/ 17 h 106"/>
                    <a:gd name="T4" fmla="*/ 72 w 90"/>
                    <a:gd name="T5" fmla="*/ 17 h 106"/>
                    <a:gd name="T6" fmla="*/ 64 w 90"/>
                    <a:gd name="T7" fmla="*/ 17 h 106"/>
                    <a:gd name="T8" fmla="*/ 56 w 90"/>
                    <a:gd name="T9" fmla="*/ 17 h 106"/>
                    <a:gd name="T10" fmla="*/ 49 w 90"/>
                    <a:gd name="T11" fmla="*/ 18 h 106"/>
                    <a:gd name="T12" fmla="*/ 45 w 90"/>
                    <a:gd name="T13" fmla="*/ 19 h 106"/>
                    <a:gd name="T14" fmla="*/ 42 w 90"/>
                    <a:gd name="T15" fmla="*/ 23 h 106"/>
                    <a:gd name="T16" fmla="*/ 42 w 90"/>
                    <a:gd name="T17" fmla="*/ 27 h 106"/>
                    <a:gd name="T18" fmla="*/ 44 w 90"/>
                    <a:gd name="T19" fmla="*/ 34 h 106"/>
                    <a:gd name="T20" fmla="*/ 49 w 90"/>
                    <a:gd name="T21" fmla="*/ 39 h 106"/>
                    <a:gd name="T22" fmla="*/ 56 w 90"/>
                    <a:gd name="T23" fmla="*/ 45 h 106"/>
                    <a:gd name="T24" fmla="*/ 64 w 90"/>
                    <a:gd name="T25" fmla="*/ 52 h 106"/>
                    <a:gd name="T26" fmla="*/ 71 w 90"/>
                    <a:gd name="T27" fmla="*/ 59 h 106"/>
                    <a:gd name="T28" fmla="*/ 76 w 90"/>
                    <a:gd name="T29" fmla="*/ 67 h 106"/>
                    <a:gd name="T30" fmla="*/ 79 w 90"/>
                    <a:gd name="T31" fmla="*/ 75 h 106"/>
                    <a:gd name="T32" fmla="*/ 77 w 90"/>
                    <a:gd name="T33" fmla="*/ 85 h 106"/>
                    <a:gd name="T34" fmla="*/ 72 w 90"/>
                    <a:gd name="T35" fmla="*/ 94 h 106"/>
                    <a:gd name="T36" fmla="*/ 61 w 90"/>
                    <a:gd name="T37" fmla="*/ 101 h 106"/>
                    <a:gd name="T38" fmla="*/ 45 w 90"/>
                    <a:gd name="T39" fmla="*/ 104 h 106"/>
                    <a:gd name="T40" fmla="*/ 0 w 90"/>
                    <a:gd name="T41" fmla="*/ 105 h 106"/>
                    <a:gd name="T42" fmla="*/ 32 w 90"/>
                    <a:gd name="T43" fmla="*/ 88 h 106"/>
                    <a:gd name="T44" fmla="*/ 38 w 90"/>
                    <a:gd name="T45" fmla="*/ 88 h 106"/>
                    <a:gd name="T46" fmla="*/ 45 w 90"/>
                    <a:gd name="T47" fmla="*/ 87 h 106"/>
                    <a:gd name="T48" fmla="*/ 50 w 90"/>
                    <a:gd name="T49" fmla="*/ 85 h 106"/>
                    <a:gd name="T50" fmla="*/ 53 w 90"/>
                    <a:gd name="T51" fmla="*/ 80 h 106"/>
                    <a:gd name="T52" fmla="*/ 53 w 90"/>
                    <a:gd name="T53" fmla="*/ 74 h 106"/>
                    <a:gd name="T54" fmla="*/ 48 w 90"/>
                    <a:gd name="T55" fmla="*/ 69 h 106"/>
                    <a:gd name="T56" fmla="*/ 42 w 90"/>
                    <a:gd name="T57" fmla="*/ 62 h 106"/>
                    <a:gd name="T58" fmla="*/ 35 w 90"/>
                    <a:gd name="T59" fmla="*/ 56 h 106"/>
                    <a:gd name="T60" fmla="*/ 27 w 90"/>
                    <a:gd name="T61" fmla="*/ 49 h 106"/>
                    <a:gd name="T62" fmla="*/ 21 w 90"/>
                    <a:gd name="T63" fmla="*/ 42 h 106"/>
                    <a:gd name="T64" fmla="*/ 16 w 90"/>
                    <a:gd name="T65" fmla="*/ 34 h 106"/>
                    <a:gd name="T66" fmla="*/ 15 w 90"/>
                    <a:gd name="T67" fmla="*/ 25 h 106"/>
                    <a:gd name="T68" fmla="*/ 19 w 90"/>
                    <a:gd name="T69" fmla="*/ 14 h 106"/>
                    <a:gd name="T70" fmla="*/ 27 w 90"/>
                    <a:gd name="T71" fmla="*/ 7 h 106"/>
                    <a:gd name="T72" fmla="*/ 40 w 90"/>
                    <a:gd name="T73" fmla="*/ 2 h 106"/>
                    <a:gd name="T74" fmla="*/ 58 w 90"/>
                    <a:gd name="T75" fmla="*/ 0 h 106"/>
                    <a:gd name="T76" fmla="*/ 63 w 90"/>
                    <a:gd name="T77" fmla="*/ 0 h 106"/>
                    <a:gd name="T78" fmla="*/ 74 w 90"/>
                    <a:gd name="T79" fmla="*/ 0 h 106"/>
                    <a:gd name="T80" fmla="*/ 84 w 90"/>
                    <a:gd name="T81" fmla="*/ 0 h 106"/>
                    <a:gd name="T82" fmla="*/ 89 w 90"/>
                    <a:gd name="T83" fmla="*/ 0 h 10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90" h="106">
                      <a:moveTo>
                        <a:pt x="85" y="17"/>
                      </a:moveTo>
                      <a:lnTo>
                        <a:pt x="84" y="17"/>
                      </a:lnTo>
                      <a:lnTo>
                        <a:pt x="83" y="17"/>
                      </a:lnTo>
                      <a:lnTo>
                        <a:pt x="79" y="17"/>
                      </a:lnTo>
                      <a:lnTo>
                        <a:pt x="76" y="17"/>
                      </a:lnTo>
                      <a:lnTo>
                        <a:pt x="72" y="17"/>
                      </a:lnTo>
                      <a:lnTo>
                        <a:pt x="68" y="17"/>
                      </a:lnTo>
                      <a:lnTo>
                        <a:pt x="64" y="17"/>
                      </a:lnTo>
                      <a:lnTo>
                        <a:pt x="61" y="17"/>
                      </a:lnTo>
                      <a:lnTo>
                        <a:pt x="56" y="17"/>
                      </a:lnTo>
                      <a:lnTo>
                        <a:pt x="53" y="17"/>
                      </a:lnTo>
                      <a:lnTo>
                        <a:pt x="49" y="18"/>
                      </a:lnTo>
                      <a:lnTo>
                        <a:pt x="47" y="19"/>
                      </a:lnTo>
                      <a:lnTo>
                        <a:pt x="45" y="19"/>
                      </a:lnTo>
                      <a:lnTo>
                        <a:pt x="43" y="21"/>
                      </a:lnTo>
                      <a:lnTo>
                        <a:pt x="42" y="23"/>
                      </a:lnTo>
                      <a:lnTo>
                        <a:pt x="42" y="24"/>
                      </a:lnTo>
                      <a:lnTo>
                        <a:pt x="42" y="27"/>
                      </a:lnTo>
                      <a:lnTo>
                        <a:pt x="42" y="30"/>
                      </a:lnTo>
                      <a:lnTo>
                        <a:pt x="44" y="34"/>
                      </a:lnTo>
                      <a:lnTo>
                        <a:pt x="46" y="36"/>
                      </a:lnTo>
                      <a:lnTo>
                        <a:pt x="49" y="39"/>
                      </a:lnTo>
                      <a:lnTo>
                        <a:pt x="53" y="42"/>
                      </a:lnTo>
                      <a:lnTo>
                        <a:pt x="56" y="45"/>
                      </a:lnTo>
                      <a:lnTo>
                        <a:pt x="60" y="49"/>
                      </a:lnTo>
                      <a:lnTo>
                        <a:pt x="64" y="52"/>
                      </a:lnTo>
                      <a:lnTo>
                        <a:pt x="68" y="55"/>
                      </a:lnTo>
                      <a:lnTo>
                        <a:pt x="71" y="59"/>
                      </a:lnTo>
                      <a:lnTo>
                        <a:pt x="74" y="63"/>
                      </a:lnTo>
                      <a:lnTo>
                        <a:pt x="76" y="67"/>
                      </a:lnTo>
                      <a:lnTo>
                        <a:pt x="78" y="71"/>
                      </a:lnTo>
                      <a:lnTo>
                        <a:pt x="79" y="75"/>
                      </a:lnTo>
                      <a:lnTo>
                        <a:pt x="79" y="80"/>
                      </a:lnTo>
                      <a:lnTo>
                        <a:pt x="77" y="85"/>
                      </a:lnTo>
                      <a:lnTo>
                        <a:pt x="75" y="90"/>
                      </a:lnTo>
                      <a:lnTo>
                        <a:pt x="72" y="94"/>
                      </a:lnTo>
                      <a:lnTo>
                        <a:pt x="67" y="98"/>
                      </a:lnTo>
                      <a:lnTo>
                        <a:pt x="61" y="101"/>
                      </a:lnTo>
                      <a:lnTo>
                        <a:pt x="54" y="103"/>
                      </a:lnTo>
                      <a:lnTo>
                        <a:pt x="45" y="104"/>
                      </a:lnTo>
                      <a:lnTo>
                        <a:pt x="35" y="105"/>
                      </a:lnTo>
                      <a:lnTo>
                        <a:pt x="0" y="105"/>
                      </a:lnTo>
                      <a:lnTo>
                        <a:pt x="4" y="88"/>
                      </a:lnTo>
                      <a:lnTo>
                        <a:pt x="32" y="88"/>
                      </a:lnTo>
                      <a:lnTo>
                        <a:pt x="35" y="88"/>
                      </a:lnTo>
                      <a:lnTo>
                        <a:pt x="38" y="88"/>
                      </a:lnTo>
                      <a:lnTo>
                        <a:pt x="42" y="88"/>
                      </a:lnTo>
                      <a:lnTo>
                        <a:pt x="45" y="87"/>
                      </a:lnTo>
                      <a:lnTo>
                        <a:pt x="48" y="86"/>
                      </a:lnTo>
                      <a:lnTo>
                        <a:pt x="50" y="85"/>
                      </a:lnTo>
                      <a:lnTo>
                        <a:pt x="52" y="82"/>
                      </a:lnTo>
                      <a:lnTo>
                        <a:pt x="53" y="80"/>
                      </a:lnTo>
                      <a:lnTo>
                        <a:pt x="53" y="77"/>
                      </a:lnTo>
                      <a:lnTo>
                        <a:pt x="53" y="74"/>
                      </a:lnTo>
                      <a:lnTo>
                        <a:pt x="51" y="71"/>
                      </a:lnTo>
                      <a:lnTo>
                        <a:pt x="48" y="69"/>
                      </a:lnTo>
                      <a:lnTo>
                        <a:pt x="45" y="65"/>
                      </a:lnTo>
                      <a:lnTo>
                        <a:pt x="42" y="62"/>
                      </a:lnTo>
                      <a:lnTo>
                        <a:pt x="38" y="59"/>
                      </a:lnTo>
                      <a:lnTo>
                        <a:pt x="35" y="56"/>
                      </a:lnTo>
                      <a:lnTo>
                        <a:pt x="31" y="53"/>
                      </a:lnTo>
                      <a:lnTo>
                        <a:pt x="27" y="49"/>
                      </a:lnTo>
                      <a:lnTo>
                        <a:pt x="24" y="45"/>
                      </a:lnTo>
                      <a:lnTo>
                        <a:pt x="21" y="42"/>
                      </a:lnTo>
                      <a:lnTo>
                        <a:pt x="18" y="38"/>
                      </a:lnTo>
                      <a:lnTo>
                        <a:pt x="16" y="34"/>
                      </a:lnTo>
                      <a:lnTo>
                        <a:pt x="15" y="29"/>
                      </a:lnTo>
                      <a:lnTo>
                        <a:pt x="15" y="25"/>
                      </a:lnTo>
                      <a:lnTo>
                        <a:pt x="17" y="19"/>
                      </a:lnTo>
                      <a:lnTo>
                        <a:pt x="19" y="14"/>
                      </a:lnTo>
                      <a:lnTo>
                        <a:pt x="23" y="10"/>
                      </a:lnTo>
                      <a:lnTo>
                        <a:pt x="27" y="7"/>
                      </a:lnTo>
                      <a:lnTo>
                        <a:pt x="34" y="4"/>
                      </a:lnTo>
                      <a:lnTo>
                        <a:pt x="40" y="2"/>
                      </a:lnTo>
                      <a:lnTo>
                        <a:pt x="49" y="0"/>
                      </a:lnTo>
                      <a:lnTo>
                        <a:pt x="58" y="0"/>
                      </a:lnTo>
                      <a:lnTo>
                        <a:pt x="60" y="0"/>
                      </a:lnTo>
                      <a:lnTo>
                        <a:pt x="63" y="0"/>
                      </a:lnTo>
                      <a:lnTo>
                        <a:pt x="68" y="0"/>
                      </a:lnTo>
                      <a:lnTo>
                        <a:pt x="74" y="0"/>
                      </a:lnTo>
                      <a:lnTo>
                        <a:pt x="79" y="0"/>
                      </a:lnTo>
                      <a:lnTo>
                        <a:pt x="84" y="0"/>
                      </a:lnTo>
                      <a:lnTo>
                        <a:pt x="88" y="0"/>
                      </a:lnTo>
                      <a:lnTo>
                        <a:pt x="89" y="0"/>
                      </a:lnTo>
                      <a:lnTo>
                        <a:pt x="85" y="17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2" name="Freeform 27"/>
                <p:cNvSpPr>
                  <a:spLocks/>
                </p:cNvSpPr>
                <p:nvPr/>
              </p:nvSpPr>
              <p:spPr bwMode="auto">
                <a:xfrm>
                  <a:off x="899" y="575"/>
                  <a:ext cx="100" cy="104"/>
                </a:xfrm>
                <a:custGeom>
                  <a:avLst/>
                  <a:gdLst>
                    <a:gd name="T0" fmla="*/ 53 w 99"/>
                    <a:gd name="T1" fmla="*/ 64 h 105"/>
                    <a:gd name="T2" fmla="*/ 51 w 99"/>
                    <a:gd name="T3" fmla="*/ 64 h 105"/>
                    <a:gd name="T4" fmla="*/ 50 w 99"/>
                    <a:gd name="T5" fmla="*/ 64 h 105"/>
                    <a:gd name="T6" fmla="*/ 49 w 99"/>
                    <a:gd name="T7" fmla="*/ 64 h 105"/>
                    <a:gd name="T8" fmla="*/ 47 w 99"/>
                    <a:gd name="T9" fmla="*/ 64 h 105"/>
                    <a:gd name="T10" fmla="*/ 46 w 99"/>
                    <a:gd name="T11" fmla="*/ 64 h 105"/>
                    <a:gd name="T12" fmla="*/ 44 w 99"/>
                    <a:gd name="T13" fmla="*/ 64 h 105"/>
                    <a:gd name="T14" fmla="*/ 43 w 99"/>
                    <a:gd name="T15" fmla="*/ 64 h 105"/>
                    <a:gd name="T16" fmla="*/ 42 w 99"/>
                    <a:gd name="T17" fmla="*/ 63 h 105"/>
                    <a:gd name="T18" fmla="*/ 41 w 99"/>
                    <a:gd name="T19" fmla="*/ 48 h 105"/>
                    <a:gd name="T20" fmla="*/ 42 w 99"/>
                    <a:gd name="T21" fmla="*/ 48 h 105"/>
                    <a:gd name="T22" fmla="*/ 43 w 99"/>
                    <a:gd name="T23" fmla="*/ 49 h 105"/>
                    <a:gd name="T24" fmla="*/ 44 w 99"/>
                    <a:gd name="T25" fmla="*/ 49 h 105"/>
                    <a:gd name="T26" fmla="*/ 46 w 99"/>
                    <a:gd name="T27" fmla="*/ 49 h 105"/>
                    <a:gd name="T28" fmla="*/ 47 w 99"/>
                    <a:gd name="T29" fmla="*/ 49 h 105"/>
                    <a:gd name="T30" fmla="*/ 48 w 99"/>
                    <a:gd name="T31" fmla="*/ 49 h 105"/>
                    <a:gd name="T32" fmla="*/ 50 w 99"/>
                    <a:gd name="T33" fmla="*/ 49 h 105"/>
                    <a:gd name="T34" fmla="*/ 51 w 99"/>
                    <a:gd name="T35" fmla="*/ 49 h 105"/>
                    <a:gd name="T36" fmla="*/ 56 w 99"/>
                    <a:gd name="T37" fmla="*/ 49 h 105"/>
                    <a:gd name="T38" fmla="*/ 61 w 99"/>
                    <a:gd name="T39" fmla="*/ 47 h 105"/>
                    <a:gd name="T40" fmla="*/ 65 w 99"/>
                    <a:gd name="T41" fmla="*/ 45 h 105"/>
                    <a:gd name="T42" fmla="*/ 68 w 99"/>
                    <a:gd name="T43" fmla="*/ 43 h 105"/>
                    <a:gd name="T44" fmla="*/ 71 w 99"/>
                    <a:gd name="T45" fmla="*/ 40 h 105"/>
                    <a:gd name="T46" fmla="*/ 72 w 99"/>
                    <a:gd name="T47" fmla="*/ 37 h 105"/>
                    <a:gd name="T48" fmla="*/ 73 w 99"/>
                    <a:gd name="T49" fmla="*/ 35 h 105"/>
                    <a:gd name="T50" fmla="*/ 74 w 99"/>
                    <a:gd name="T51" fmla="*/ 32 h 105"/>
                    <a:gd name="T52" fmla="*/ 75 w 99"/>
                    <a:gd name="T53" fmla="*/ 28 h 105"/>
                    <a:gd name="T54" fmla="*/ 74 w 99"/>
                    <a:gd name="T55" fmla="*/ 25 h 105"/>
                    <a:gd name="T56" fmla="*/ 74 w 99"/>
                    <a:gd name="T57" fmla="*/ 22 h 105"/>
                    <a:gd name="T58" fmla="*/ 72 w 99"/>
                    <a:gd name="T59" fmla="*/ 20 h 105"/>
                    <a:gd name="T60" fmla="*/ 71 w 99"/>
                    <a:gd name="T61" fmla="*/ 19 h 105"/>
                    <a:gd name="T62" fmla="*/ 68 w 99"/>
                    <a:gd name="T63" fmla="*/ 17 h 105"/>
                    <a:gd name="T64" fmla="*/ 65 w 99"/>
                    <a:gd name="T65" fmla="*/ 17 h 105"/>
                    <a:gd name="T66" fmla="*/ 62 w 99"/>
                    <a:gd name="T67" fmla="*/ 17 h 105"/>
                    <a:gd name="T68" fmla="*/ 43 w 99"/>
                    <a:gd name="T69" fmla="*/ 17 h 105"/>
                    <a:gd name="T70" fmla="*/ 24 w 99"/>
                    <a:gd name="T71" fmla="*/ 104 h 105"/>
                    <a:gd name="T72" fmla="*/ 0 w 99"/>
                    <a:gd name="T73" fmla="*/ 104 h 105"/>
                    <a:gd name="T74" fmla="*/ 23 w 99"/>
                    <a:gd name="T75" fmla="*/ 0 h 105"/>
                    <a:gd name="T76" fmla="*/ 74 w 99"/>
                    <a:gd name="T77" fmla="*/ 0 h 105"/>
                    <a:gd name="T78" fmla="*/ 82 w 99"/>
                    <a:gd name="T79" fmla="*/ 1 h 105"/>
                    <a:gd name="T80" fmla="*/ 88 w 99"/>
                    <a:gd name="T81" fmla="*/ 3 h 105"/>
                    <a:gd name="T82" fmla="*/ 92 w 99"/>
                    <a:gd name="T83" fmla="*/ 7 h 105"/>
                    <a:gd name="T84" fmla="*/ 96 w 99"/>
                    <a:gd name="T85" fmla="*/ 11 h 105"/>
                    <a:gd name="T86" fmla="*/ 97 w 99"/>
                    <a:gd name="T87" fmla="*/ 17 h 105"/>
                    <a:gd name="T88" fmla="*/ 98 w 99"/>
                    <a:gd name="T89" fmla="*/ 22 h 105"/>
                    <a:gd name="T90" fmla="*/ 98 w 99"/>
                    <a:gd name="T91" fmla="*/ 27 h 105"/>
                    <a:gd name="T92" fmla="*/ 97 w 99"/>
                    <a:gd name="T93" fmla="*/ 32 h 105"/>
                    <a:gd name="T94" fmla="*/ 95 w 99"/>
                    <a:gd name="T95" fmla="*/ 40 h 105"/>
                    <a:gd name="T96" fmla="*/ 91 w 99"/>
                    <a:gd name="T97" fmla="*/ 46 h 105"/>
                    <a:gd name="T98" fmla="*/ 87 w 99"/>
                    <a:gd name="T99" fmla="*/ 51 h 105"/>
                    <a:gd name="T100" fmla="*/ 81 w 99"/>
                    <a:gd name="T101" fmla="*/ 56 h 105"/>
                    <a:gd name="T102" fmla="*/ 75 w 99"/>
                    <a:gd name="T103" fmla="*/ 59 h 105"/>
                    <a:gd name="T104" fmla="*/ 68 w 99"/>
                    <a:gd name="T105" fmla="*/ 62 h 105"/>
                    <a:gd name="T106" fmla="*/ 61 w 99"/>
                    <a:gd name="T107" fmla="*/ 64 h 105"/>
                    <a:gd name="T108" fmla="*/ 53 w 99"/>
                    <a:gd name="T109" fmla="*/ 64 h 10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9" h="105">
                      <a:moveTo>
                        <a:pt x="53" y="64"/>
                      </a:moveTo>
                      <a:lnTo>
                        <a:pt x="51" y="64"/>
                      </a:lnTo>
                      <a:lnTo>
                        <a:pt x="50" y="64"/>
                      </a:lnTo>
                      <a:lnTo>
                        <a:pt x="49" y="64"/>
                      </a:lnTo>
                      <a:lnTo>
                        <a:pt x="47" y="64"/>
                      </a:lnTo>
                      <a:lnTo>
                        <a:pt x="46" y="64"/>
                      </a:lnTo>
                      <a:lnTo>
                        <a:pt x="44" y="64"/>
                      </a:lnTo>
                      <a:lnTo>
                        <a:pt x="43" y="64"/>
                      </a:lnTo>
                      <a:lnTo>
                        <a:pt x="42" y="63"/>
                      </a:lnTo>
                      <a:lnTo>
                        <a:pt x="41" y="48"/>
                      </a:lnTo>
                      <a:lnTo>
                        <a:pt x="42" y="48"/>
                      </a:lnTo>
                      <a:lnTo>
                        <a:pt x="43" y="49"/>
                      </a:lnTo>
                      <a:lnTo>
                        <a:pt x="44" y="49"/>
                      </a:lnTo>
                      <a:lnTo>
                        <a:pt x="46" y="49"/>
                      </a:lnTo>
                      <a:lnTo>
                        <a:pt x="47" y="49"/>
                      </a:lnTo>
                      <a:lnTo>
                        <a:pt x="48" y="49"/>
                      </a:lnTo>
                      <a:lnTo>
                        <a:pt x="50" y="49"/>
                      </a:lnTo>
                      <a:lnTo>
                        <a:pt x="51" y="49"/>
                      </a:lnTo>
                      <a:lnTo>
                        <a:pt x="56" y="49"/>
                      </a:lnTo>
                      <a:lnTo>
                        <a:pt x="61" y="47"/>
                      </a:lnTo>
                      <a:lnTo>
                        <a:pt x="65" y="45"/>
                      </a:lnTo>
                      <a:lnTo>
                        <a:pt x="68" y="43"/>
                      </a:lnTo>
                      <a:lnTo>
                        <a:pt x="71" y="40"/>
                      </a:lnTo>
                      <a:lnTo>
                        <a:pt x="72" y="37"/>
                      </a:lnTo>
                      <a:lnTo>
                        <a:pt x="73" y="35"/>
                      </a:lnTo>
                      <a:lnTo>
                        <a:pt x="74" y="32"/>
                      </a:lnTo>
                      <a:lnTo>
                        <a:pt x="75" y="28"/>
                      </a:lnTo>
                      <a:lnTo>
                        <a:pt x="74" y="25"/>
                      </a:lnTo>
                      <a:lnTo>
                        <a:pt x="74" y="22"/>
                      </a:lnTo>
                      <a:lnTo>
                        <a:pt x="72" y="20"/>
                      </a:lnTo>
                      <a:lnTo>
                        <a:pt x="71" y="19"/>
                      </a:lnTo>
                      <a:lnTo>
                        <a:pt x="68" y="17"/>
                      </a:lnTo>
                      <a:lnTo>
                        <a:pt x="65" y="17"/>
                      </a:lnTo>
                      <a:lnTo>
                        <a:pt x="62" y="17"/>
                      </a:lnTo>
                      <a:lnTo>
                        <a:pt x="43" y="17"/>
                      </a:lnTo>
                      <a:lnTo>
                        <a:pt x="24" y="104"/>
                      </a:lnTo>
                      <a:lnTo>
                        <a:pt x="0" y="104"/>
                      </a:lnTo>
                      <a:lnTo>
                        <a:pt x="23" y="0"/>
                      </a:lnTo>
                      <a:lnTo>
                        <a:pt x="74" y="0"/>
                      </a:lnTo>
                      <a:lnTo>
                        <a:pt x="82" y="1"/>
                      </a:lnTo>
                      <a:lnTo>
                        <a:pt x="88" y="3"/>
                      </a:lnTo>
                      <a:lnTo>
                        <a:pt x="92" y="7"/>
                      </a:lnTo>
                      <a:lnTo>
                        <a:pt x="96" y="11"/>
                      </a:lnTo>
                      <a:lnTo>
                        <a:pt x="97" y="17"/>
                      </a:lnTo>
                      <a:lnTo>
                        <a:pt x="98" y="22"/>
                      </a:lnTo>
                      <a:lnTo>
                        <a:pt x="98" y="27"/>
                      </a:lnTo>
                      <a:lnTo>
                        <a:pt x="97" y="32"/>
                      </a:lnTo>
                      <a:lnTo>
                        <a:pt x="95" y="40"/>
                      </a:lnTo>
                      <a:lnTo>
                        <a:pt x="91" y="46"/>
                      </a:lnTo>
                      <a:lnTo>
                        <a:pt x="87" y="51"/>
                      </a:lnTo>
                      <a:lnTo>
                        <a:pt x="81" y="56"/>
                      </a:lnTo>
                      <a:lnTo>
                        <a:pt x="75" y="59"/>
                      </a:lnTo>
                      <a:lnTo>
                        <a:pt x="68" y="62"/>
                      </a:lnTo>
                      <a:lnTo>
                        <a:pt x="61" y="64"/>
                      </a:lnTo>
                      <a:lnTo>
                        <a:pt x="53" y="6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3" name="Freeform 28"/>
                <p:cNvSpPr>
                  <a:spLocks/>
                </p:cNvSpPr>
                <p:nvPr/>
              </p:nvSpPr>
              <p:spPr bwMode="auto">
                <a:xfrm>
                  <a:off x="1005" y="574"/>
                  <a:ext cx="115" cy="55"/>
                </a:xfrm>
                <a:custGeom>
                  <a:avLst/>
                  <a:gdLst>
                    <a:gd name="T0" fmla="*/ 0 w 115"/>
                    <a:gd name="T1" fmla="*/ 54 h 55"/>
                    <a:gd name="T2" fmla="*/ 0 w 115"/>
                    <a:gd name="T3" fmla="*/ 54 h 55"/>
                    <a:gd name="T4" fmla="*/ 2 w 115"/>
                    <a:gd name="T5" fmla="*/ 47 h 55"/>
                    <a:gd name="T6" fmla="*/ 4 w 115"/>
                    <a:gd name="T7" fmla="*/ 41 h 55"/>
                    <a:gd name="T8" fmla="*/ 7 w 115"/>
                    <a:gd name="T9" fmla="*/ 35 h 55"/>
                    <a:gd name="T10" fmla="*/ 10 w 115"/>
                    <a:gd name="T11" fmla="*/ 30 h 55"/>
                    <a:gd name="T12" fmla="*/ 13 w 115"/>
                    <a:gd name="T13" fmla="*/ 25 h 55"/>
                    <a:gd name="T14" fmla="*/ 16 w 115"/>
                    <a:gd name="T15" fmla="*/ 21 h 55"/>
                    <a:gd name="T16" fmla="*/ 20 w 115"/>
                    <a:gd name="T17" fmla="*/ 17 h 55"/>
                    <a:gd name="T18" fmla="*/ 25 w 115"/>
                    <a:gd name="T19" fmla="*/ 13 h 55"/>
                    <a:gd name="T20" fmla="*/ 29 w 115"/>
                    <a:gd name="T21" fmla="*/ 10 h 55"/>
                    <a:gd name="T22" fmla="*/ 34 w 115"/>
                    <a:gd name="T23" fmla="*/ 7 h 55"/>
                    <a:gd name="T24" fmla="*/ 39 w 115"/>
                    <a:gd name="T25" fmla="*/ 5 h 55"/>
                    <a:gd name="T26" fmla="*/ 45 w 115"/>
                    <a:gd name="T27" fmla="*/ 3 h 55"/>
                    <a:gd name="T28" fmla="*/ 50 w 115"/>
                    <a:gd name="T29" fmla="*/ 2 h 55"/>
                    <a:gd name="T30" fmla="*/ 56 w 115"/>
                    <a:gd name="T31" fmla="*/ 1 h 55"/>
                    <a:gd name="T32" fmla="*/ 62 w 115"/>
                    <a:gd name="T33" fmla="*/ 0 h 55"/>
                    <a:gd name="T34" fmla="*/ 68 w 115"/>
                    <a:gd name="T35" fmla="*/ 0 h 55"/>
                    <a:gd name="T36" fmla="*/ 74 w 115"/>
                    <a:gd name="T37" fmla="*/ 0 h 55"/>
                    <a:gd name="T38" fmla="*/ 80 w 115"/>
                    <a:gd name="T39" fmla="*/ 1 h 55"/>
                    <a:gd name="T40" fmla="*/ 85 w 115"/>
                    <a:gd name="T41" fmla="*/ 2 h 55"/>
                    <a:gd name="T42" fmla="*/ 89 w 115"/>
                    <a:gd name="T43" fmla="*/ 4 h 55"/>
                    <a:gd name="T44" fmla="*/ 94 w 115"/>
                    <a:gd name="T45" fmla="*/ 6 h 55"/>
                    <a:gd name="T46" fmla="*/ 98 w 115"/>
                    <a:gd name="T47" fmla="*/ 9 h 55"/>
                    <a:gd name="T48" fmla="*/ 102 w 115"/>
                    <a:gd name="T49" fmla="*/ 12 h 55"/>
                    <a:gd name="T50" fmla="*/ 105 w 115"/>
                    <a:gd name="T51" fmla="*/ 15 h 55"/>
                    <a:gd name="T52" fmla="*/ 107 w 115"/>
                    <a:gd name="T53" fmla="*/ 19 h 55"/>
                    <a:gd name="T54" fmla="*/ 110 w 115"/>
                    <a:gd name="T55" fmla="*/ 23 h 55"/>
                    <a:gd name="T56" fmla="*/ 111 w 115"/>
                    <a:gd name="T57" fmla="*/ 28 h 55"/>
                    <a:gd name="T58" fmla="*/ 113 w 115"/>
                    <a:gd name="T59" fmla="*/ 32 h 55"/>
                    <a:gd name="T60" fmla="*/ 114 w 115"/>
                    <a:gd name="T61" fmla="*/ 37 h 55"/>
                    <a:gd name="T62" fmla="*/ 114 w 115"/>
                    <a:gd name="T63" fmla="*/ 43 h 55"/>
                    <a:gd name="T64" fmla="*/ 113 w 115"/>
                    <a:gd name="T65" fmla="*/ 48 h 55"/>
                    <a:gd name="T66" fmla="*/ 112 w 115"/>
                    <a:gd name="T67" fmla="*/ 54 h 55"/>
                    <a:gd name="T68" fmla="*/ 112 w 115"/>
                    <a:gd name="T69" fmla="*/ 54 h 55"/>
                    <a:gd name="T70" fmla="*/ 88 w 115"/>
                    <a:gd name="T71" fmla="*/ 54 h 55"/>
                    <a:gd name="T72" fmla="*/ 88 w 115"/>
                    <a:gd name="T73" fmla="*/ 54 h 55"/>
                    <a:gd name="T74" fmla="*/ 89 w 115"/>
                    <a:gd name="T75" fmla="*/ 46 h 55"/>
                    <a:gd name="T76" fmla="*/ 90 w 115"/>
                    <a:gd name="T77" fmla="*/ 39 h 55"/>
                    <a:gd name="T78" fmla="*/ 88 w 115"/>
                    <a:gd name="T79" fmla="*/ 33 h 55"/>
                    <a:gd name="T80" fmla="*/ 86 w 115"/>
                    <a:gd name="T81" fmla="*/ 27 h 55"/>
                    <a:gd name="T82" fmla="*/ 83 w 115"/>
                    <a:gd name="T83" fmla="*/ 23 h 55"/>
                    <a:gd name="T84" fmla="*/ 78 w 115"/>
                    <a:gd name="T85" fmla="*/ 19 h 55"/>
                    <a:gd name="T86" fmla="*/ 72 w 115"/>
                    <a:gd name="T87" fmla="*/ 17 h 55"/>
                    <a:gd name="T88" fmla="*/ 65 w 115"/>
                    <a:gd name="T89" fmla="*/ 17 h 55"/>
                    <a:gd name="T90" fmla="*/ 57 w 115"/>
                    <a:gd name="T91" fmla="*/ 17 h 55"/>
                    <a:gd name="T92" fmla="*/ 50 w 115"/>
                    <a:gd name="T93" fmla="*/ 19 h 55"/>
                    <a:gd name="T94" fmla="*/ 44 w 115"/>
                    <a:gd name="T95" fmla="*/ 22 h 55"/>
                    <a:gd name="T96" fmla="*/ 38 w 115"/>
                    <a:gd name="T97" fmla="*/ 27 h 55"/>
                    <a:gd name="T98" fmla="*/ 33 w 115"/>
                    <a:gd name="T99" fmla="*/ 32 h 55"/>
                    <a:gd name="T100" fmla="*/ 29 w 115"/>
                    <a:gd name="T101" fmla="*/ 38 h 55"/>
                    <a:gd name="T102" fmla="*/ 27 w 115"/>
                    <a:gd name="T103" fmla="*/ 46 h 55"/>
                    <a:gd name="T104" fmla="*/ 24 w 115"/>
                    <a:gd name="T105" fmla="*/ 54 h 55"/>
                    <a:gd name="T106" fmla="*/ 24 w 115"/>
                    <a:gd name="T107" fmla="*/ 54 h 55"/>
                    <a:gd name="T108" fmla="*/ 0 w 115"/>
                    <a:gd name="T109" fmla="*/ 54 h 5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15" h="55">
                      <a:moveTo>
                        <a:pt x="0" y="54"/>
                      </a:moveTo>
                      <a:lnTo>
                        <a:pt x="0" y="54"/>
                      </a:lnTo>
                      <a:lnTo>
                        <a:pt x="2" y="47"/>
                      </a:lnTo>
                      <a:lnTo>
                        <a:pt x="4" y="41"/>
                      </a:lnTo>
                      <a:lnTo>
                        <a:pt x="7" y="35"/>
                      </a:lnTo>
                      <a:lnTo>
                        <a:pt x="10" y="30"/>
                      </a:lnTo>
                      <a:lnTo>
                        <a:pt x="13" y="25"/>
                      </a:lnTo>
                      <a:lnTo>
                        <a:pt x="16" y="21"/>
                      </a:lnTo>
                      <a:lnTo>
                        <a:pt x="20" y="17"/>
                      </a:lnTo>
                      <a:lnTo>
                        <a:pt x="25" y="13"/>
                      </a:lnTo>
                      <a:lnTo>
                        <a:pt x="29" y="10"/>
                      </a:lnTo>
                      <a:lnTo>
                        <a:pt x="34" y="7"/>
                      </a:lnTo>
                      <a:lnTo>
                        <a:pt x="39" y="5"/>
                      </a:lnTo>
                      <a:lnTo>
                        <a:pt x="45" y="3"/>
                      </a:lnTo>
                      <a:lnTo>
                        <a:pt x="50" y="2"/>
                      </a:lnTo>
                      <a:lnTo>
                        <a:pt x="56" y="1"/>
                      </a:lnTo>
                      <a:lnTo>
                        <a:pt x="62" y="0"/>
                      </a:lnTo>
                      <a:lnTo>
                        <a:pt x="68" y="0"/>
                      </a:lnTo>
                      <a:lnTo>
                        <a:pt x="74" y="0"/>
                      </a:lnTo>
                      <a:lnTo>
                        <a:pt x="80" y="1"/>
                      </a:lnTo>
                      <a:lnTo>
                        <a:pt x="85" y="2"/>
                      </a:lnTo>
                      <a:lnTo>
                        <a:pt x="89" y="4"/>
                      </a:lnTo>
                      <a:lnTo>
                        <a:pt x="94" y="6"/>
                      </a:lnTo>
                      <a:lnTo>
                        <a:pt x="98" y="9"/>
                      </a:lnTo>
                      <a:lnTo>
                        <a:pt x="102" y="12"/>
                      </a:lnTo>
                      <a:lnTo>
                        <a:pt x="105" y="15"/>
                      </a:lnTo>
                      <a:lnTo>
                        <a:pt x="107" y="19"/>
                      </a:lnTo>
                      <a:lnTo>
                        <a:pt x="110" y="23"/>
                      </a:lnTo>
                      <a:lnTo>
                        <a:pt x="111" y="28"/>
                      </a:lnTo>
                      <a:lnTo>
                        <a:pt x="113" y="32"/>
                      </a:lnTo>
                      <a:lnTo>
                        <a:pt x="114" y="37"/>
                      </a:lnTo>
                      <a:lnTo>
                        <a:pt x="114" y="43"/>
                      </a:lnTo>
                      <a:lnTo>
                        <a:pt x="113" y="48"/>
                      </a:lnTo>
                      <a:lnTo>
                        <a:pt x="112" y="54"/>
                      </a:lnTo>
                      <a:lnTo>
                        <a:pt x="88" y="54"/>
                      </a:lnTo>
                      <a:lnTo>
                        <a:pt x="89" y="46"/>
                      </a:lnTo>
                      <a:lnTo>
                        <a:pt x="90" y="39"/>
                      </a:lnTo>
                      <a:lnTo>
                        <a:pt x="88" y="33"/>
                      </a:lnTo>
                      <a:lnTo>
                        <a:pt x="86" y="27"/>
                      </a:lnTo>
                      <a:lnTo>
                        <a:pt x="83" y="23"/>
                      </a:lnTo>
                      <a:lnTo>
                        <a:pt x="78" y="19"/>
                      </a:lnTo>
                      <a:lnTo>
                        <a:pt x="72" y="17"/>
                      </a:lnTo>
                      <a:lnTo>
                        <a:pt x="65" y="17"/>
                      </a:lnTo>
                      <a:lnTo>
                        <a:pt x="57" y="17"/>
                      </a:lnTo>
                      <a:lnTo>
                        <a:pt x="50" y="19"/>
                      </a:lnTo>
                      <a:lnTo>
                        <a:pt x="44" y="22"/>
                      </a:lnTo>
                      <a:lnTo>
                        <a:pt x="38" y="27"/>
                      </a:lnTo>
                      <a:lnTo>
                        <a:pt x="33" y="32"/>
                      </a:lnTo>
                      <a:lnTo>
                        <a:pt x="29" y="38"/>
                      </a:lnTo>
                      <a:lnTo>
                        <a:pt x="27" y="46"/>
                      </a:lnTo>
                      <a:lnTo>
                        <a:pt x="24" y="54"/>
                      </a:lnTo>
                      <a:lnTo>
                        <a:pt x="0" y="5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4" name="Freeform 29"/>
                <p:cNvSpPr>
                  <a:spLocks/>
                </p:cNvSpPr>
                <p:nvPr/>
              </p:nvSpPr>
              <p:spPr bwMode="auto">
                <a:xfrm>
                  <a:off x="1003" y="629"/>
                  <a:ext cx="116" cy="54"/>
                </a:xfrm>
                <a:custGeom>
                  <a:avLst/>
                  <a:gdLst>
                    <a:gd name="T0" fmla="*/ 1 w 116"/>
                    <a:gd name="T1" fmla="*/ 0 h 54"/>
                    <a:gd name="T2" fmla="*/ 1 w 116"/>
                    <a:gd name="T3" fmla="*/ 5 h 54"/>
                    <a:gd name="T4" fmla="*/ 0 w 116"/>
                    <a:gd name="T5" fmla="*/ 10 h 54"/>
                    <a:gd name="T6" fmla="*/ 0 w 116"/>
                    <a:gd name="T7" fmla="*/ 16 h 54"/>
                    <a:gd name="T8" fmla="*/ 1 w 116"/>
                    <a:gd name="T9" fmla="*/ 21 h 54"/>
                    <a:gd name="T10" fmla="*/ 2 w 116"/>
                    <a:gd name="T11" fmla="*/ 25 h 54"/>
                    <a:gd name="T12" fmla="*/ 4 w 116"/>
                    <a:gd name="T13" fmla="*/ 29 h 54"/>
                    <a:gd name="T14" fmla="*/ 6 w 116"/>
                    <a:gd name="T15" fmla="*/ 33 h 54"/>
                    <a:gd name="T16" fmla="*/ 9 w 116"/>
                    <a:gd name="T17" fmla="*/ 37 h 54"/>
                    <a:gd name="T18" fmla="*/ 12 w 116"/>
                    <a:gd name="T19" fmla="*/ 41 h 54"/>
                    <a:gd name="T20" fmla="*/ 16 w 116"/>
                    <a:gd name="T21" fmla="*/ 44 h 54"/>
                    <a:gd name="T22" fmla="*/ 20 w 116"/>
                    <a:gd name="T23" fmla="*/ 47 h 54"/>
                    <a:gd name="T24" fmla="*/ 24 w 116"/>
                    <a:gd name="T25" fmla="*/ 49 h 54"/>
                    <a:gd name="T26" fmla="*/ 29 w 116"/>
                    <a:gd name="T27" fmla="*/ 51 h 54"/>
                    <a:gd name="T28" fmla="*/ 35 w 116"/>
                    <a:gd name="T29" fmla="*/ 52 h 54"/>
                    <a:gd name="T30" fmla="*/ 40 w 116"/>
                    <a:gd name="T31" fmla="*/ 53 h 54"/>
                    <a:gd name="T32" fmla="*/ 47 w 116"/>
                    <a:gd name="T33" fmla="*/ 53 h 54"/>
                    <a:gd name="T34" fmla="*/ 53 w 116"/>
                    <a:gd name="T35" fmla="*/ 53 h 54"/>
                    <a:gd name="T36" fmla="*/ 59 w 116"/>
                    <a:gd name="T37" fmla="*/ 52 h 54"/>
                    <a:gd name="T38" fmla="*/ 65 w 116"/>
                    <a:gd name="T39" fmla="*/ 51 h 54"/>
                    <a:gd name="T40" fmla="*/ 70 w 116"/>
                    <a:gd name="T41" fmla="*/ 50 h 54"/>
                    <a:gd name="T42" fmla="*/ 76 w 116"/>
                    <a:gd name="T43" fmla="*/ 48 h 54"/>
                    <a:gd name="T44" fmla="*/ 81 w 116"/>
                    <a:gd name="T45" fmla="*/ 46 h 54"/>
                    <a:gd name="T46" fmla="*/ 86 w 116"/>
                    <a:gd name="T47" fmla="*/ 44 h 54"/>
                    <a:gd name="T48" fmla="*/ 90 w 116"/>
                    <a:gd name="T49" fmla="*/ 40 h 54"/>
                    <a:gd name="T50" fmla="*/ 94 w 116"/>
                    <a:gd name="T51" fmla="*/ 37 h 54"/>
                    <a:gd name="T52" fmla="*/ 98 w 116"/>
                    <a:gd name="T53" fmla="*/ 33 h 54"/>
                    <a:gd name="T54" fmla="*/ 102 w 116"/>
                    <a:gd name="T55" fmla="*/ 29 h 54"/>
                    <a:gd name="T56" fmla="*/ 105 w 116"/>
                    <a:gd name="T57" fmla="*/ 24 h 54"/>
                    <a:gd name="T58" fmla="*/ 108 w 116"/>
                    <a:gd name="T59" fmla="*/ 19 h 54"/>
                    <a:gd name="T60" fmla="*/ 111 w 116"/>
                    <a:gd name="T61" fmla="*/ 13 h 54"/>
                    <a:gd name="T62" fmla="*/ 113 w 116"/>
                    <a:gd name="T63" fmla="*/ 7 h 54"/>
                    <a:gd name="T64" fmla="*/ 115 w 116"/>
                    <a:gd name="T65" fmla="*/ 0 h 54"/>
                    <a:gd name="T66" fmla="*/ 91 w 116"/>
                    <a:gd name="T67" fmla="*/ 0 h 54"/>
                    <a:gd name="T68" fmla="*/ 88 w 116"/>
                    <a:gd name="T69" fmla="*/ 8 h 54"/>
                    <a:gd name="T70" fmla="*/ 85 w 116"/>
                    <a:gd name="T71" fmla="*/ 15 h 54"/>
                    <a:gd name="T72" fmla="*/ 82 w 116"/>
                    <a:gd name="T73" fmla="*/ 22 h 54"/>
                    <a:gd name="T74" fmla="*/ 77 w 116"/>
                    <a:gd name="T75" fmla="*/ 27 h 54"/>
                    <a:gd name="T76" fmla="*/ 71 w 116"/>
                    <a:gd name="T77" fmla="*/ 31 h 54"/>
                    <a:gd name="T78" fmla="*/ 65 w 116"/>
                    <a:gd name="T79" fmla="*/ 34 h 54"/>
                    <a:gd name="T80" fmla="*/ 58 w 116"/>
                    <a:gd name="T81" fmla="*/ 36 h 54"/>
                    <a:gd name="T82" fmla="*/ 50 w 116"/>
                    <a:gd name="T83" fmla="*/ 37 h 54"/>
                    <a:gd name="T84" fmla="*/ 42 w 116"/>
                    <a:gd name="T85" fmla="*/ 36 h 54"/>
                    <a:gd name="T86" fmla="*/ 36 w 116"/>
                    <a:gd name="T87" fmla="*/ 33 h 54"/>
                    <a:gd name="T88" fmla="*/ 31 w 116"/>
                    <a:gd name="T89" fmla="*/ 30 h 54"/>
                    <a:gd name="T90" fmla="*/ 28 w 116"/>
                    <a:gd name="T91" fmla="*/ 26 h 54"/>
                    <a:gd name="T92" fmla="*/ 25 w 116"/>
                    <a:gd name="T93" fmla="*/ 20 h 54"/>
                    <a:gd name="T94" fmla="*/ 24 w 116"/>
                    <a:gd name="T95" fmla="*/ 14 h 54"/>
                    <a:gd name="T96" fmla="*/ 24 w 116"/>
                    <a:gd name="T97" fmla="*/ 7 h 54"/>
                    <a:gd name="T98" fmla="*/ 25 w 116"/>
                    <a:gd name="T99" fmla="*/ 0 h 54"/>
                    <a:gd name="T100" fmla="*/ 1 w 116"/>
                    <a:gd name="T101" fmla="*/ 0 h 5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116" h="54">
                      <a:moveTo>
                        <a:pt x="1" y="0"/>
                      </a:moveTo>
                      <a:lnTo>
                        <a:pt x="1" y="5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1" y="21"/>
                      </a:lnTo>
                      <a:lnTo>
                        <a:pt x="2" y="25"/>
                      </a:lnTo>
                      <a:lnTo>
                        <a:pt x="4" y="29"/>
                      </a:lnTo>
                      <a:lnTo>
                        <a:pt x="6" y="33"/>
                      </a:lnTo>
                      <a:lnTo>
                        <a:pt x="9" y="37"/>
                      </a:lnTo>
                      <a:lnTo>
                        <a:pt x="12" y="41"/>
                      </a:lnTo>
                      <a:lnTo>
                        <a:pt x="16" y="44"/>
                      </a:lnTo>
                      <a:lnTo>
                        <a:pt x="20" y="47"/>
                      </a:lnTo>
                      <a:lnTo>
                        <a:pt x="24" y="49"/>
                      </a:lnTo>
                      <a:lnTo>
                        <a:pt x="29" y="51"/>
                      </a:lnTo>
                      <a:lnTo>
                        <a:pt x="35" y="52"/>
                      </a:lnTo>
                      <a:lnTo>
                        <a:pt x="40" y="53"/>
                      </a:lnTo>
                      <a:lnTo>
                        <a:pt x="47" y="53"/>
                      </a:lnTo>
                      <a:lnTo>
                        <a:pt x="53" y="53"/>
                      </a:lnTo>
                      <a:lnTo>
                        <a:pt x="59" y="52"/>
                      </a:lnTo>
                      <a:lnTo>
                        <a:pt x="65" y="51"/>
                      </a:lnTo>
                      <a:lnTo>
                        <a:pt x="70" y="50"/>
                      </a:lnTo>
                      <a:lnTo>
                        <a:pt x="76" y="48"/>
                      </a:lnTo>
                      <a:lnTo>
                        <a:pt x="81" y="46"/>
                      </a:lnTo>
                      <a:lnTo>
                        <a:pt x="86" y="44"/>
                      </a:lnTo>
                      <a:lnTo>
                        <a:pt x="90" y="40"/>
                      </a:lnTo>
                      <a:lnTo>
                        <a:pt x="94" y="37"/>
                      </a:lnTo>
                      <a:lnTo>
                        <a:pt x="98" y="33"/>
                      </a:lnTo>
                      <a:lnTo>
                        <a:pt x="102" y="29"/>
                      </a:lnTo>
                      <a:lnTo>
                        <a:pt x="105" y="24"/>
                      </a:lnTo>
                      <a:lnTo>
                        <a:pt x="108" y="19"/>
                      </a:lnTo>
                      <a:lnTo>
                        <a:pt x="111" y="13"/>
                      </a:lnTo>
                      <a:lnTo>
                        <a:pt x="113" y="7"/>
                      </a:lnTo>
                      <a:lnTo>
                        <a:pt x="115" y="0"/>
                      </a:lnTo>
                      <a:lnTo>
                        <a:pt x="91" y="0"/>
                      </a:lnTo>
                      <a:lnTo>
                        <a:pt x="88" y="8"/>
                      </a:lnTo>
                      <a:lnTo>
                        <a:pt x="85" y="15"/>
                      </a:lnTo>
                      <a:lnTo>
                        <a:pt x="82" y="22"/>
                      </a:lnTo>
                      <a:lnTo>
                        <a:pt x="77" y="27"/>
                      </a:lnTo>
                      <a:lnTo>
                        <a:pt x="71" y="31"/>
                      </a:lnTo>
                      <a:lnTo>
                        <a:pt x="65" y="34"/>
                      </a:lnTo>
                      <a:lnTo>
                        <a:pt x="58" y="36"/>
                      </a:lnTo>
                      <a:lnTo>
                        <a:pt x="50" y="37"/>
                      </a:lnTo>
                      <a:lnTo>
                        <a:pt x="42" y="36"/>
                      </a:lnTo>
                      <a:lnTo>
                        <a:pt x="36" y="33"/>
                      </a:lnTo>
                      <a:lnTo>
                        <a:pt x="31" y="30"/>
                      </a:lnTo>
                      <a:lnTo>
                        <a:pt x="28" y="26"/>
                      </a:lnTo>
                      <a:lnTo>
                        <a:pt x="25" y="20"/>
                      </a:lnTo>
                      <a:lnTo>
                        <a:pt x="24" y="14"/>
                      </a:lnTo>
                      <a:lnTo>
                        <a:pt x="24" y="7"/>
                      </a:lnTo>
                      <a:lnTo>
                        <a:pt x="25" y="0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5" name="Freeform 30"/>
                <p:cNvSpPr>
                  <a:spLocks/>
                </p:cNvSpPr>
                <p:nvPr/>
              </p:nvSpPr>
              <p:spPr bwMode="auto">
                <a:xfrm>
                  <a:off x="1118" y="575"/>
                  <a:ext cx="92" cy="104"/>
                </a:xfrm>
                <a:custGeom>
                  <a:avLst/>
                  <a:gdLst>
                    <a:gd name="T0" fmla="*/ 87 w 93"/>
                    <a:gd name="T1" fmla="*/ 17 h 105"/>
                    <a:gd name="T2" fmla="*/ 82 w 93"/>
                    <a:gd name="T3" fmla="*/ 17 h 105"/>
                    <a:gd name="T4" fmla="*/ 74 w 93"/>
                    <a:gd name="T5" fmla="*/ 17 h 105"/>
                    <a:gd name="T6" fmla="*/ 66 w 93"/>
                    <a:gd name="T7" fmla="*/ 17 h 105"/>
                    <a:gd name="T8" fmla="*/ 58 w 93"/>
                    <a:gd name="T9" fmla="*/ 17 h 105"/>
                    <a:gd name="T10" fmla="*/ 51 w 93"/>
                    <a:gd name="T11" fmla="*/ 18 h 105"/>
                    <a:gd name="T12" fmla="*/ 46 w 93"/>
                    <a:gd name="T13" fmla="*/ 20 h 105"/>
                    <a:gd name="T14" fmla="*/ 44 w 93"/>
                    <a:gd name="T15" fmla="*/ 22 h 105"/>
                    <a:gd name="T16" fmla="*/ 43 w 93"/>
                    <a:gd name="T17" fmla="*/ 27 h 105"/>
                    <a:gd name="T18" fmla="*/ 46 w 93"/>
                    <a:gd name="T19" fmla="*/ 33 h 105"/>
                    <a:gd name="T20" fmla="*/ 51 w 93"/>
                    <a:gd name="T21" fmla="*/ 39 h 105"/>
                    <a:gd name="T22" fmla="*/ 58 w 93"/>
                    <a:gd name="T23" fmla="*/ 45 h 105"/>
                    <a:gd name="T24" fmla="*/ 66 w 93"/>
                    <a:gd name="T25" fmla="*/ 51 h 105"/>
                    <a:gd name="T26" fmla="*/ 74 w 93"/>
                    <a:gd name="T27" fmla="*/ 59 h 105"/>
                    <a:gd name="T28" fmla="*/ 79 w 93"/>
                    <a:gd name="T29" fmla="*/ 66 h 105"/>
                    <a:gd name="T30" fmla="*/ 81 w 93"/>
                    <a:gd name="T31" fmla="*/ 75 h 105"/>
                    <a:gd name="T32" fmla="*/ 80 w 93"/>
                    <a:gd name="T33" fmla="*/ 84 h 105"/>
                    <a:gd name="T34" fmla="*/ 74 w 93"/>
                    <a:gd name="T35" fmla="*/ 93 h 105"/>
                    <a:gd name="T36" fmla="*/ 63 w 93"/>
                    <a:gd name="T37" fmla="*/ 100 h 105"/>
                    <a:gd name="T38" fmla="*/ 46 w 93"/>
                    <a:gd name="T39" fmla="*/ 103 h 105"/>
                    <a:gd name="T40" fmla="*/ 0 w 93"/>
                    <a:gd name="T41" fmla="*/ 104 h 105"/>
                    <a:gd name="T42" fmla="*/ 33 w 93"/>
                    <a:gd name="T43" fmla="*/ 87 h 105"/>
                    <a:gd name="T44" fmla="*/ 40 w 93"/>
                    <a:gd name="T45" fmla="*/ 87 h 105"/>
                    <a:gd name="T46" fmla="*/ 46 w 93"/>
                    <a:gd name="T47" fmla="*/ 86 h 105"/>
                    <a:gd name="T48" fmla="*/ 51 w 93"/>
                    <a:gd name="T49" fmla="*/ 84 h 105"/>
                    <a:gd name="T50" fmla="*/ 55 w 93"/>
                    <a:gd name="T51" fmla="*/ 79 h 105"/>
                    <a:gd name="T52" fmla="*/ 54 w 93"/>
                    <a:gd name="T53" fmla="*/ 73 h 105"/>
                    <a:gd name="T54" fmla="*/ 50 w 93"/>
                    <a:gd name="T55" fmla="*/ 68 h 105"/>
                    <a:gd name="T56" fmla="*/ 43 w 93"/>
                    <a:gd name="T57" fmla="*/ 62 h 105"/>
                    <a:gd name="T58" fmla="*/ 36 w 93"/>
                    <a:gd name="T59" fmla="*/ 55 h 105"/>
                    <a:gd name="T60" fmla="*/ 28 w 93"/>
                    <a:gd name="T61" fmla="*/ 49 h 105"/>
                    <a:gd name="T62" fmla="*/ 22 w 93"/>
                    <a:gd name="T63" fmla="*/ 41 h 105"/>
                    <a:gd name="T64" fmla="*/ 17 w 93"/>
                    <a:gd name="T65" fmla="*/ 33 h 105"/>
                    <a:gd name="T66" fmla="*/ 17 w 93"/>
                    <a:gd name="T67" fmla="*/ 25 h 105"/>
                    <a:gd name="T68" fmla="*/ 20 w 93"/>
                    <a:gd name="T69" fmla="*/ 14 h 105"/>
                    <a:gd name="T70" fmla="*/ 29 w 93"/>
                    <a:gd name="T71" fmla="*/ 7 h 105"/>
                    <a:gd name="T72" fmla="*/ 42 w 93"/>
                    <a:gd name="T73" fmla="*/ 2 h 105"/>
                    <a:gd name="T74" fmla="*/ 60 w 93"/>
                    <a:gd name="T75" fmla="*/ 0 h 105"/>
                    <a:gd name="T76" fmla="*/ 65 w 93"/>
                    <a:gd name="T77" fmla="*/ 0 h 105"/>
                    <a:gd name="T78" fmla="*/ 76 w 93"/>
                    <a:gd name="T79" fmla="*/ 0 h 105"/>
                    <a:gd name="T80" fmla="*/ 87 w 93"/>
                    <a:gd name="T81" fmla="*/ 0 h 105"/>
                    <a:gd name="T82" fmla="*/ 92 w 93"/>
                    <a:gd name="T83" fmla="*/ 0 h 10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93" h="105">
                      <a:moveTo>
                        <a:pt x="88" y="17"/>
                      </a:moveTo>
                      <a:lnTo>
                        <a:pt x="87" y="17"/>
                      </a:lnTo>
                      <a:lnTo>
                        <a:pt x="85" y="17"/>
                      </a:lnTo>
                      <a:lnTo>
                        <a:pt x="82" y="17"/>
                      </a:lnTo>
                      <a:lnTo>
                        <a:pt x="79" y="17"/>
                      </a:lnTo>
                      <a:lnTo>
                        <a:pt x="74" y="17"/>
                      </a:lnTo>
                      <a:lnTo>
                        <a:pt x="70" y="17"/>
                      </a:lnTo>
                      <a:lnTo>
                        <a:pt x="66" y="17"/>
                      </a:lnTo>
                      <a:lnTo>
                        <a:pt x="63" y="17"/>
                      </a:lnTo>
                      <a:lnTo>
                        <a:pt x="58" y="17"/>
                      </a:lnTo>
                      <a:lnTo>
                        <a:pt x="54" y="17"/>
                      </a:lnTo>
                      <a:lnTo>
                        <a:pt x="51" y="18"/>
                      </a:lnTo>
                      <a:lnTo>
                        <a:pt x="48" y="19"/>
                      </a:lnTo>
                      <a:lnTo>
                        <a:pt x="46" y="20"/>
                      </a:lnTo>
                      <a:lnTo>
                        <a:pt x="45" y="21"/>
                      </a:lnTo>
                      <a:lnTo>
                        <a:pt x="44" y="22"/>
                      </a:lnTo>
                      <a:lnTo>
                        <a:pt x="43" y="24"/>
                      </a:lnTo>
                      <a:lnTo>
                        <a:pt x="43" y="27"/>
                      </a:lnTo>
                      <a:lnTo>
                        <a:pt x="44" y="30"/>
                      </a:lnTo>
                      <a:lnTo>
                        <a:pt x="46" y="33"/>
                      </a:lnTo>
                      <a:lnTo>
                        <a:pt x="48" y="36"/>
                      </a:lnTo>
                      <a:lnTo>
                        <a:pt x="51" y="39"/>
                      </a:lnTo>
                      <a:lnTo>
                        <a:pt x="54" y="42"/>
                      </a:lnTo>
                      <a:lnTo>
                        <a:pt x="58" y="45"/>
                      </a:lnTo>
                      <a:lnTo>
                        <a:pt x="62" y="49"/>
                      </a:lnTo>
                      <a:lnTo>
                        <a:pt x="66" y="51"/>
                      </a:lnTo>
                      <a:lnTo>
                        <a:pt x="70" y="55"/>
                      </a:lnTo>
                      <a:lnTo>
                        <a:pt x="74" y="59"/>
                      </a:lnTo>
                      <a:lnTo>
                        <a:pt x="77" y="62"/>
                      </a:lnTo>
                      <a:lnTo>
                        <a:pt x="79" y="66"/>
                      </a:lnTo>
                      <a:lnTo>
                        <a:pt x="81" y="70"/>
                      </a:lnTo>
                      <a:lnTo>
                        <a:pt x="81" y="75"/>
                      </a:lnTo>
                      <a:lnTo>
                        <a:pt x="81" y="79"/>
                      </a:lnTo>
                      <a:lnTo>
                        <a:pt x="80" y="84"/>
                      </a:lnTo>
                      <a:lnTo>
                        <a:pt x="78" y="89"/>
                      </a:lnTo>
                      <a:lnTo>
                        <a:pt x="74" y="93"/>
                      </a:lnTo>
                      <a:lnTo>
                        <a:pt x="69" y="97"/>
                      </a:lnTo>
                      <a:lnTo>
                        <a:pt x="63" y="100"/>
                      </a:lnTo>
                      <a:lnTo>
                        <a:pt x="55" y="102"/>
                      </a:lnTo>
                      <a:lnTo>
                        <a:pt x="46" y="103"/>
                      </a:lnTo>
                      <a:lnTo>
                        <a:pt x="36" y="104"/>
                      </a:lnTo>
                      <a:lnTo>
                        <a:pt x="0" y="104"/>
                      </a:lnTo>
                      <a:lnTo>
                        <a:pt x="4" y="87"/>
                      </a:lnTo>
                      <a:lnTo>
                        <a:pt x="33" y="87"/>
                      </a:lnTo>
                      <a:lnTo>
                        <a:pt x="36" y="87"/>
                      </a:lnTo>
                      <a:lnTo>
                        <a:pt x="40" y="87"/>
                      </a:lnTo>
                      <a:lnTo>
                        <a:pt x="43" y="87"/>
                      </a:lnTo>
                      <a:lnTo>
                        <a:pt x="46" y="86"/>
                      </a:lnTo>
                      <a:lnTo>
                        <a:pt x="49" y="86"/>
                      </a:lnTo>
                      <a:lnTo>
                        <a:pt x="51" y="84"/>
                      </a:lnTo>
                      <a:lnTo>
                        <a:pt x="53" y="82"/>
                      </a:lnTo>
                      <a:lnTo>
                        <a:pt x="55" y="79"/>
                      </a:lnTo>
                      <a:lnTo>
                        <a:pt x="55" y="76"/>
                      </a:lnTo>
                      <a:lnTo>
                        <a:pt x="54" y="73"/>
                      </a:lnTo>
                      <a:lnTo>
                        <a:pt x="52" y="71"/>
                      </a:lnTo>
                      <a:lnTo>
                        <a:pt x="50" y="68"/>
                      </a:lnTo>
                      <a:lnTo>
                        <a:pt x="47" y="65"/>
                      </a:lnTo>
                      <a:lnTo>
                        <a:pt x="43" y="62"/>
                      </a:lnTo>
                      <a:lnTo>
                        <a:pt x="40" y="59"/>
                      </a:lnTo>
                      <a:lnTo>
                        <a:pt x="36" y="55"/>
                      </a:lnTo>
                      <a:lnTo>
                        <a:pt x="32" y="52"/>
                      </a:lnTo>
                      <a:lnTo>
                        <a:pt x="28" y="49"/>
                      </a:lnTo>
                      <a:lnTo>
                        <a:pt x="25" y="45"/>
                      </a:lnTo>
                      <a:lnTo>
                        <a:pt x="22" y="41"/>
                      </a:lnTo>
                      <a:lnTo>
                        <a:pt x="19" y="37"/>
                      </a:lnTo>
                      <a:lnTo>
                        <a:pt x="17" y="33"/>
                      </a:lnTo>
                      <a:lnTo>
                        <a:pt x="16" y="29"/>
                      </a:lnTo>
                      <a:lnTo>
                        <a:pt x="17" y="25"/>
                      </a:lnTo>
                      <a:lnTo>
                        <a:pt x="18" y="19"/>
                      </a:lnTo>
                      <a:lnTo>
                        <a:pt x="20" y="14"/>
                      </a:lnTo>
                      <a:lnTo>
                        <a:pt x="24" y="10"/>
                      </a:lnTo>
                      <a:lnTo>
                        <a:pt x="29" y="7"/>
                      </a:lnTo>
                      <a:lnTo>
                        <a:pt x="35" y="4"/>
                      </a:lnTo>
                      <a:lnTo>
                        <a:pt x="42" y="2"/>
                      </a:lnTo>
                      <a:lnTo>
                        <a:pt x="50" y="1"/>
                      </a:lnTo>
                      <a:lnTo>
                        <a:pt x="60" y="0"/>
                      </a:lnTo>
                      <a:lnTo>
                        <a:pt x="61" y="0"/>
                      </a:lnTo>
                      <a:lnTo>
                        <a:pt x="65" y="0"/>
                      </a:lnTo>
                      <a:lnTo>
                        <a:pt x="70" y="0"/>
                      </a:lnTo>
                      <a:lnTo>
                        <a:pt x="76" y="0"/>
                      </a:lnTo>
                      <a:lnTo>
                        <a:pt x="82" y="0"/>
                      </a:lnTo>
                      <a:lnTo>
                        <a:pt x="87" y="0"/>
                      </a:lnTo>
                      <a:lnTo>
                        <a:pt x="91" y="0"/>
                      </a:lnTo>
                      <a:lnTo>
                        <a:pt x="92" y="0"/>
                      </a:lnTo>
                      <a:lnTo>
                        <a:pt x="88" y="17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6" name="Freeform 31"/>
                <p:cNvSpPr>
                  <a:spLocks/>
                </p:cNvSpPr>
                <p:nvPr/>
              </p:nvSpPr>
              <p:spPr bwMode="auto">
                <a:xfrm>
                  <a:off x="1219" y="575"/>
                  <a:ext cx="92" cy="104"/>
                </a:xfrm>
                <a:custGeom>
                  <a:avLst/>
                  <a:gdLst>
                    <a:gd name="T0" fmla="*/ 87 w 92"/>
                    <a:gd name="T1" fmla="*/ 17 h 105"/>
                    <a:gd name="T2" fmla="*/ 55 w 92"/>
                    <a:gd name="T3" fmla="*/ 17 h 105"/>
                    <a:gd name="T4" fmla="*/ 37 w 92"/>
                    <a:gd name="T5" fmla="*/ 104 h 105"/>
                    <a:gd name="T6" fmla="*/ 14 w 92"/>
                    <a:gd name="T7" fmla="*/ 104 h 105"/>
                    <a:gd name="T8" fmla="*/ 32 w 92"/>
                    <a:gd name="T9" fmla="*/ 17 h 105"/>
                    <a:gd name="T10" fmla="*/ 0 w 92"/>
                    <a:gd name="T11" fmla="*/ 17 h 105"/>
                    <a:gd name="T12" fmla="*/ 4 w 92"/>
                    <a:gd name="T13" fmla="*/ 0 h 105"/>
                    <a:gd name="T14" fmla="*/ 91 w 92"/>
                    <a:gd name="T15" fmla="*/ 0 h 105"/>
                    <a:gd name="T16" fmla="*/ 87 w 92"/>
                    <a:gd name="T17" fmla="*/ 17 h 10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2" h="105">
                      <a:moveTo>
                        <a:pt x="87" y="17"/>
                      </a:moveTo>
                      <a:lnTo>
                        <a:pt x="55" y="17"/>
                      </a:lnTo>
                      <a:lnTo>
                        <a:pt x="37" y="104"/>
                      </a:lnTo>
                      <a:lnTo>
                        <a:pt x="14" y="104"/>
                      </a:lnTo>
                      <a:lnTo>
                        <a:pt x="32" y="17"/>
                      </a:lnTo>
                      <a:lnTo>
                        <a:pt x="0" y="17"/>
                      </a:lnTo>
                      <a:lnTo>
                        <a:pt x="4" y="0"/>
                      </a:lnTo>
                      <a:lnTo>
                        <a:pt x="91" y="0"/>
                      </a:lnTo>
                      <a:lnTo>
                        <a:pt x="87" y="17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7" name="Freeform 32"/>
                <p:cNvSpPr>
                  <a:spLocks/>
                </p:cNvSpPr>
                <p:nvPr/>
              </p:nvSpPr>
              <p:spPr bwMode="auto">
                <a:xfrm>
                  <a:off x="1276" y="575"/>
                  <a:ext cx="107" cy="104"/>
                </a:xfrm>
                <a:custGeom>
                  <a:avLst/>
                  <a:gdLst>
                    <a:gd name="T0" fmla="*/ 37 w 107"/>
                    <a:gd name="T1" fmla="*/ 104 h 105"/>
                    <a:gd name="T2" fmla="*/ 46 w 107"/>
                    <a:gd name="T3" fmla="*/ 87 h 105"/>
                    <a:gd name="T4" fmla="*/ 80 w 107"/>
                    <a:gd name="T5" fmla="*/ 87 h 105"/>
                    <a:gd name="T6" fmla="*/ 70 w 107"/>
                    <a:gd name="T7" fmla="*/ 21 h 105"/>
                    <a:gd name="T8" fmla="*/ 24 w 107"/>
                    <a:gd name="T9" fmla="*/ 104 h 105"/>
                    <a:gd name="T10" fmla="*/ 0 w 107"/>
                    <a:gd name="T11" fmla="*/ 104 h 105"/>
                    <a:gd name="T12" fmla="*/ 61 w 107"/>
                    <a:gd name="T13" fmla="*/ 0 h 105"/>
                    <a:gd name="T14" fmla="*/ 89 w 107"/>
                    <a:gd name="T15" fmla="*/ 0 h 105"/>
                    <a:gd name="T16" fmla="*/ 106 w 107"/>
                    <a:gd name="T17" fmla="*/ 104 h 105"/>
                    <a:gd name="T18" fmla="*/ 37 w 107"/>
                    <a:gd name="T19" fmla="*/ 104 h 10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7" h="105">
                      <a:moveTo>
                        <a:pt x="37" y="104"/>
                      </a:moveTo>
                      <a:lnTo>
                        <a:pt x="46" y="87"/>
                      </a:lnTo>
                      <a:lnTo>
                        <a:pt x="80" y="87"/>
                      </a:lnTo>
                      <a:lnTo>
                        <a:pt x="70" y="21"/>
                      </a:lnTo>
                      <a:lnTo>
                        <a:pt x="24" y="104"/>
                      </a:lnTo>
                      <a:lnTo>
                        <a:pt x="0" y="104"/>
                      </a:lnTo>
                      <a:lnTo>
                        <a:pt x="61" y="0"/>
                      </a:lnTo>
                      <a:lnTo>
                        <a:pt x="89" y="0"/>
                      </a:lnTo>
                      <a:lnTo>
                        <a:pt x="106" y="104"/>
                      </a:lnTo>
                      <a:lnTo>
                        <a:pt x="37" y="10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8" name="Freeform 33"/>
                <p:cNvSpPr>
                  <a:spLocks/>
                </p:cNvSpPr>
                <p:nvPr/>
              </p:nvSpPr>
              <p:spPr bwMode="auto">
                <a:xfrm>
                  <a:off x="1396" y="575"/>
                  <a:ext cx="76" cy="104"/>
                </a:xfrm>
                <a:custGeom>
                  <a:avLst/>
                  <a:gdLst>
                    <a:gd name="T0" fmla="*/ 71 w 76"/>
                    <a:gd name="T1" fmla="*/ 104 h 105"/>
                    <a:gd name="T2" fmla="*/ 0 w 76"/>
                    <a:gd name="T3" fmla="*/ 104 h 105"/>
                    <a:gd name="T4" fmla="*/ 22 w 76"/>
                    <a:gd name="T5" fmla="*/ 0 h 105"/>
                    <a:gd name="T6" fmla="*/ 46 w 76"/>
                    <a:gd name="T7" fmla="*/ 0 h 105"/>
                    <a:gd name="T8" fmla="*/ 27 w 76"/>
                    <a:gd name="T9" fmla="*/ 87 h 105"/>
                    <a:gd name="T10" fmla="*/ 75 w 76"/>
                    <a:gd name="T11" fmla="*/ 87 h 105"/>
                    <a:gd name="T12" fmla="*/ 71 w 76"/>
                    <a:gd name="T13" fmla="*/ 104 h 10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6" h="105">
                      <a:moveTo>
                        <a:pt x="71" y="104"/>
                      </a:moveTo>
                      <a:lnTo>
                        <a:pt x="0" y="104"/>
                      </a:lnTo>
                      <a:lnTo>
                        <a:pt x="22" y="0"/>
                      </a:lnTo>
                      <a:lnTo>
                        <a:pt x="46" y="0"/>
                      </a:lnTo>
                      <a:lnTo>
                        <a:pt x="27" y="87"/>
                      </a:lnTo>
                      <a:lnTo>
                        <a:pt x="75" y="87"/>
                      </a:lnTo>
                      <a:lnTo>
                        <a:pt x="71" y="10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9" name="Freeform 34"/>
                <p:cNvSpPr>
                  <a:spLocks/>
                </p:cNvSpPr>
                <p:nvPr/>
              </p:nvSpPr>
              <p:spPr bwMode="auto">
                <a:xfrm>
                  <a:off x="1510" y="575"/>
                  <a:ext cx="92" cy="104"/>
                </a:xfrm>
                <a:custGeom>
                  <a:avLst/>
                  <a:gdLst>
                    <a:gd name="T0" fmla="*/ 87 w 93"/>
                    <a:gd name="T1" fmla="*/ 17 h 105"/>
                    <a:gd name="T2" fmla="*/ 82 w 93"/>
                    <a:gd name="T3" fmla="*/ 17 h 105"/>
                    <a:gd name="T4" fmla="*/ 75 w 93"/>
                    <a:gd name="T5" fmla="*/ 17 h 105"/>
                    <a:gd name="T6" fmla="*/ 66 w 93"/>
                    <a:gd name="T7" fmla="*/ 17 h 105"/>
                    <a:gd name="T8" fmla="*/ 58 w 93"/>
                    <a:gd name="T9" fmla="*/ 17 h 105"/>
                    <a:gd name="T10" fmla="*/ 51 w 93"/>
                    <a:gd name="T11" fmla="*/ 18 h 105"/>
                    <a:gd name="T12" fmla="*/ 46 w 93"/>
                    <a:gd name="T13" fmla="*/ 20 h 105"/>
                    <a:gd name="T14" fmla="*/ 44 w 93"/>
                    <a:gd name="T15" fmla="*/ 22 h 105"/>
                    <a:gd name="T16" fmla="*/ 43 w 93"/>
                    <a:gd name="T17" fmla="*/ 27 h 105"/>
                    <a:gd name="T18" fmla="*/ 45 w 93"/>
                    <a:gd name="T19" fmla="*/ 33 h 105"/>
                    <a:gd name="T20" fmla="*/ 51 w 93"/>
                    <a:gd name="T21" fmla="*/ 39 h 105"/>
                    <a:gd name="T22" fmla="*/ 58 w 93"/>
                    <a:gd name="T23" fmla="*/ 45 h 105"/>
                    <a:gd name="T24" fmla="*/ 66 w 93"/>
                    <a:gd name="T25" fmla="*/ 51 h 105"/>
                    <a:gd name="T26" fmla="*/ 74 w 93"/>
                    <a:gd name="T27" fmla="*/ 59 h 105"/>
                    <a:gd name="T28" fmla="*/ 79 w 93"/>
                    <a:gd name="T29" fmla="*/ 66 h 105"/>
                    <a:gd name="T30" fmla="*/ 82 w 93"/>
                    <a:gd name="T31" fmla="*/ 75 h 105"/>
                    <a:gd name="T32" fmla="*/ 80 w 93"/>
                    <a:gd name="T33" fmla="*/ 84 h 105"/>
                    <a:gd name="T34" fmla="*/ 74 w 93"/>
                    <a:gd name="T35" fmla="*/ 93 h 105"/>
                    <a:gd name="T36" fmla="*/ 63 w 93"/>
                    <a:gd name="T37" fmla="*/ 100 h 105"/>
                    <a:gd name="T38" fmla="*/ 47 w 93"/>
                    <a:gd name="T39" fmla="*/ 103 h 105"/>
                    <a:gd name="T40" fmla="*/ 0 w 93"/>
                    <a:gd name="T41" fmla="*/ 104 h 105"/>
                    <a:gd name="T42" fmla="*/ 33 w 93"/>
                    <a:gd name="T43" fmla="*/ 87 h 105"/>
                    <a:gd name="T44" fmla="*/ 40 w 93"/>
                    <a:gd name="T45" fmla="*/ 87 h 105"/>
                    <a:gd name="T46" fmla="*/ 47 w 93"/>
                    <a:gd name="T47" fmla="*/ 86 h 105"/>
                    <a:gd name="T48" fmla="*/ 52 w 93"/>
                    <a:gd name="T49" fmla="*/ 84 h 105"/>
                    <a:gd name="T50" fmla="*/ 55 w 93"/>
                    <a:gd name="T51" fmla="*/ 79 h 105"/>
                    <a:gd name="T52" fmla="*/ 54 w 93"/>
                    <a:gd name="T53" fmla="*/ 73 h 105"/>
                    <a:gd name="T54" fmla="*/ 50 w 93"/>
                    <a:gd name="T55" fmla="*/ 68 h 105"/>
                    <a:gd name="T56" fmla="*/ 43 w 93"/>
                    <a:gd name="T57" fmla="*/ 62 h 105"/>
                    <a:gd name="T58" fmla="*/ 36 w 93"/>
                    <a:gd name="T59" fmla="*/ 55 h 105"/>
                    <a:gd name="T60" fmla="*/ 28 w 93"/>
                    <a:gd name="T61" fmla="*/ 49 h 105"/>
                    <a:gd name="T62" fmla="*/ 22 w 93"/>
                    <a:gd name="T63" fmla="*/ 41 h 105"/>
                    <a:gd name="T64" fmla="*/ 17 w 93"/>
                    <a:gd name="T65" fmla="*/ 33 h 105"/>
                    <a:gd name="T66" fmla="*/ 16 w 93"/>
                    <a:gd name="T67" fmla="*/ 25 h 105"/>
                    <a:gd name="T68" fmla="*/ 20 w 93"/>
                    <a:gd name="T69" fmla="*/ 14 h 105"/>
                    <a:gd name="T70" fmla="*/ 28 w 93"/>
                    <a:gd name="T71" fmla="*/ 7 h 105"/>
                    <a:gd name="T72" fmla="*/ 42 w 93"/>
                    <a:gd name="T73" fmla="*/ 2 h 105"/>
                    <a:gd name="T74" fmla="*/ 60 w 93"/>
                    <a:gd name="T75" fmla="*/ 0 h 105"/>
                    <a:gd name="T76" fmla="*/ 65 w 93"/>
                    <a:gd name="T77" fmla="*/ 0 h 105"/>
                    <a:gd name="T78" fmla="*/ 76 w 93"/>
                    <a:gd name="T79" fmla="*/ 0 h 105"/>
                    <a:gd name="T80" fmla="*/ 87 w 93"/>
                    <a:gd name="T81" fmla="*/ 0 h 105"/>
                    <a:gd name="T82" fmla="*/ 92 w 93"/>
                    <a:gd name="T83" fmla="*/ 0 h 10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93" h="105">
                      <a:moveTo>
                        <a:pt x="88" y="17"/>
                      </a:moveTo>
                      <a:lnTo>
                        <a:pt x="87" y="17"/>
                      </a:lnTo>
                      <a:lnTo>
                        <a:pt x="85" y="17"/>
                      </a:lnTo>
                      <a:lnTo>
                        <a:pt x="82" y="17"/>
                      </a:lnTo>
                      <a:lnTo>
                        <a:pt x="79" y="17"/>
                      </a:lnTo>
                      <a:lnTo>
                        <a:pt x="75" y="17"/>
                      </a:lnTo>
                      <a:lnTo>
                        <a:pt x="70" y="17"/>
                      </a:lnTo>
                      <a:lnTo>
                        <a:pt x="66" y="17"/>
                      </a:lnTo>
                      <a:lnTo>
                        <a:pt x="63" y="17"/>
                      </a:lnTo>
                      <a:lnTo>
                        <a:pt x="58" y="17"/>
                      </a:lnTo>
                      <a:lnTo>
                        <a:pt x="54" y="17"/>
                      </a:lnTo>
                      <a:lnTo>
                        <a:pt x="51" y="18"/>
                      </a:lnTo>
                      <a:lnTo>
                        <a:pt x="49" y="19"/>
                      </a:lnTo>
                      <a:lnTo>
                        <a:pt x="46" y="20"/>
                      </a:lnTo>
                      <a:lnTo>
                        <a:pt x="45" y="21"/>
                      </a:lnTo>
                      <a:lnTo>
                        <a:pt x="44" y="22"/>
                      </a:lnTo>
                      <a:lnTo>
                        <a:pt x="43" y="24"/>
                      </a:lnTo>
                      <a:lnTo>
                        <a:pt x="43" y="27"/>
                      </a:lnTo>
                      <a:lnTo>
                        <a:pt x="44" y="30"/>
                      </a:lnTo>
                      <a:lnTo>
                        <a:pt x="45" y="33"/>
                      </a:lnTo>
                      <a:lnTo>
                        <a:pt x="48" y="36"/>
                      </a:lnTo>
                      <a:lnTo>
                        <a:pt x="51" y="39"/>
                      </a:lnTo>
                      <a:lnTo>
                        <a:pt x="54" y="42"/>
                      </a:lnTo>
                      <a:lnTo>
                        <a:pt x="58" y="45"/>
                      </a:lnTo>
                      <a:lnTo>
                        <a:pt x="62" y="49"/>
                      </a:lnTo>
                      <a:lnTo>
                        <a:pt x="66" y="51"/>
                      </a:lnTo>
                      <a:lnTo>
                        <a:pt x="70" y="55"/>
                      </a:lnTo>
                      <a:lnTo>
                        <a:pt x="74" y="59"/>
                      </a:lnTo>
                      <a:lnTo>
                        <a:pt x="77" y="62"/>
                      </a:lnTo>
                      <a:lnTo>
                        <a:pt x="79" y="66"/>
                      </a:lnTo>
                      <a:lnTo>
                        <a:pt x="81" y="70"/>
                      </a:lnTo>
                      <a:lnTo>
                        <a:pt x="82" y="75"/>
                      </a:lnTo>
                      <a:lnTo>
                        <a:pt x="81" y="79"/>
                      </a:lnTo>
                      <a:lnTo>
                        <a:pt x="80" y="84"/>
                      </a:lnTo>
                      <a:lnTo>
                        <a:pt x="78" y="89"/>
                      </a:lnTo>
                      <a:lnTo>
                        <a:pt x="74" y="93"/>
                      </a:lnTo>
                      <a:lnTo>
                        <a:pt x="69" y="97"/>
                      </a:lnTo>
                      <a:lnTo>
                        <a:pt x="63" y="100"/>
                      </a:lnTo>
                      <a:lnTo>
                        <a:pt x="56" y="102"/>
                      </a:lnTo>
                      <a:lnTo>
                        <a:pt x="47" y="103"/>
                      </a:lnTo>
                      <a:lnTo>
                        <a:pt x="36" y="104"/>
                      </a:lnTo>
                      <a:lnTo>
                        <a:pt x="0" y="104"/>
                      </a:lnTo>
                      <a:lnTo>
                        <a:pt x="4" y="87"/>
                      </a:lnTo>
                      <a:lnTo>
                        <a:pt x="33" y="87"/>
                      </a:lnTo>
                      <a:lnTo>
                        <a:pt x="36" y="87"/>
                      </a:lnTo>
                      <a:lnTo>
                        <a:pt x="40" y="87"/>
                      </a:lnTo>
                      <a:lnTo>
                        <a:pt x="43" y="87"/>
                      </a:lnTo>
                      <a:lnTo>
                        <a:pt x="47" y="86"/>
                      </a:lnTo>
                      <a:lnTo>
                        <a:pt x="49" y="86"/>
                      </a:lnTo>
                      <a:lnTo>
                        <a:pt x="52" y="84"/>
                      </a:lnTo>
                      <a:lnTo>
                        <a:pt x="54" y="82"/>
                      </a:lnTo>
                      <a:lnTo>
                        <a:pt x="55" y="79"/>
                      </a:lnTo>
                      <a:lnTo>
                        <a:pt x="55" y="76"/>
                      </a:lnTo>
                      <a:lnTo>
                        <a:pt x="54" y="73"/>
                      </a:lnTo>
                      <a:lnTo>
                        <a:pt x="52" y="71"/>
                      </a:lnTo>
                      <a:lnTo>
                        <a:pt x="50" y="68"/>
                      </a:lnTo>
                      <a:lnTo>
                        <a:pt x="47" y="65"/>
                      </a:lnTo>
                      <a:lnTo>
                        <a:pt x="43" y="62"/>
                      </a:lnTo>
                      <a:lnTo>
                        <a:pt x="40" y="59"/>
                      </a:lnTo>
                      <a:lnTo>
                        <a:pt x="36" y="55"/>
                      </a:lnTo>
                      <a:lnTo>
                        <a:pt x="32" y="52"/>
                      </a:lnTo>
                      <a:lnTo>
                        <a:pt x="28" y="49"/>
                      </a:lnTo>
                      <a:lnTo>
                        <a:pt x="24" y="45"/>
                      </a:lnTo>
                      <a:lnTo>
                        <a:pt x="22" y="41"/>
                      </a:lnTo>
                      <a:lnTo>
                        <a:pt x="19" y="37"/>
                      </a:lnTo>
                      <a:lnTo>
                        <a:pt x="17" y="33"/>
                      </a:lnTo>
                      <a:lnTo>
                        <a:pt x="16" y="29"/>
                      </a:lnTo>
                      <a:lnTo>
                        <a:pt x="16" y="25"/>
                      </a:lnTo>
                      <a:lnTo>
                        <a:pt x="18" y="19"/>
                      </a:lnTo>
                      <a:lnTo>
                        <a:pt x="20" y="14"/>
                      </a:lnTo>
                      <a:lnTo>
                        <a:pt x="24" y="10"/>
                      </a:lnTo>
                      <a:lnTo>
                        <a:pt x="28" y="7"/>
                      </a:lnTo>
                      <a:lnTo>
                        <a:pt x="34" y="4"/>
                      </a:lnTo>
                      <a:lnTo>
                        <a:pt x="42" y="2"/>
                      </a:lnTo>
                      <a:lnTo>
                        <a:pt x="50" y="1"/>
                      </a:lnTo>
                      <a:lnTo>
                        <a:pt x="60" y="0"/>
                      </a:lnTo>
                      <a:lnTo>
                        <a:pt x="62" y="0"/>
                      </a:lnTo>
                      <a:lnTo>
                        <a:pt x="65" y="0"/>
                      </a:lnTo>
                      <a:lnTo>
                        <a:pt x="70" y="0"/>
                      </a:lnTo>
                      <a:lnTo>
                        <a:pt x="76" y="0"/>
                      </a:lnTo>
                      <a:lnTo>
                        <a:pt x="82" y="0"/>
                      </a:lnTo>
                      <a:lnTo>
                        <a:pt x="87" y="0"/>
                      </a:lnTo>
                      <a:lnTo>
                        <a:pt x="91" y="0"/>
                      </a:lnTo>
                      <a:lnTo>
                        <a:pt x="92" y="0"/>
                      </a:lnTo>
                      <a:lnTo>
                        <a:pt x="88" y="17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0" name="Freeform 35"/>
                <p:cNvSpPr>
                  <a:spLocks/>
                </p:cNvSpPr>
                <p:nvPr/>
              </p:nvSpPr>
              <p:spPr bwMode="auto">
                <a:xfrm>
                  <a:off x="1600" y="575"/>
                  <a:ext cx="100" cy="104"/>
                </a:xfrm>
                <a:custGeom>
                  <a:avLst/>
                  <a:gdLst>
                    <a:gd name="T0" fmla="*/ 96 w 100"/>
                    <a:gd name="T1" fmla="*/ 17 h 105"/>
                    <a:gd name="T2" fmla="*/ 42 w 100"/>
                    <a:gd name="T3" fmla="*/ 17 h 105"/>
                    <a:gd name="T4" fmla="*/ 37 w 100"/>
                    <a:gd name="T5" fmla="*/ 44 h 105"/>
                    <a:gd name="T6" fmla="*/ 83 w 100"/>
                    <a:gd name="T7" fmla="*/ 44 h 105"/>
                    <a:gd name="T8" fmla="*/ 80 w 100"/>
                    <a:gd name="T9" fmla="*/ 59 h 105"/>
                    <a:gd name="T10" fmla="*/ 33 w 100"/>
                    <a:gd name="T11" fmla="*/ 59 h 105"/>
                    <a:gd name="T12" fmla="*/ 27 w 100"/>
                    <a:gd name="T13" fmla="*/ 87 h 105"/>
                    <a:gd name="T14" fmla="*/ 80 w 100"/>
                    <a:gd name="T15" fmla="*/ 87 h 105"/>
                    <a:gd name="T16" fmla="*/ 77 w 100"/>
                    <a:gd name="T17" fmla="*/ 104 h 105"/>
                    <a:gd name="T18" fmla="*/ 0 w 100"/>
                    <a:gd name="T19" fmla="*/ 104 h 105"/>
                    <a:gd name="T20" fmla="*/ 23 w 100"/>
                    <a:gd name="T21" fmla="*/ 0 h 105"/>
                    <a:gd name="T22" fmla="*/ 99 w 100"/>
                    <a:gd name="T23" fmla="*/ 0 h 105"/>
                    <a:gd name="T24" fmla="*/ 96 w 100"/>
                    <a:gd name="T25" fmla="*/ 17 h 10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00" h="105">
                      <a:moveTo>
                        <a:pt x="96" y="17"/>
                      </a:moveTo>
                      <a:lnTo>
                        <a:pt x="42" y="17"/>
                      </a:lnTo>
                      <a:lnTo>
                        <a:pt x="37" y="44"/>
                      </a:lnTo>
                      <a:lnTo>
                        <a:pt x="83" y="44"/>
                      </a:lnTo>
                      <a:lnTo>
                        <a:pt x="80" y="59"/>
                      </a:lnTo>
                      <a:lnTo>
                        <a:pt x="33" y="59"/>
                      </a:lnTo>
                      <a:lnTo>
                        <a:pt x="27" y="87"/>
                      </a:lnTo>
                      <a:lnTo>
                        <a:pt x="80" y="87"/>
                      </a:lnTo>
                      <a:lnTo>
                        <a:pt x="77" y="104"/>
                      </a:lnTo>
                      <a:lnTo>
                        <a:pt x="0" y="104"/>
                      </a:lnTo>
                      <a:lnTo>
                        <a:pt x="23" y="0"/>
                      </a:lnTo>
                      <a:lnTo>
                        <a:pt x="99" y="0"/>
                      </a:lnTo>
                      <a:lnTo>
                        <a:pt x="96" y="17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1" name="Freeform 36"/>
                <p:cNvSpPr>
                  <a:spLocks/>
                </p:cNvSpPr>
                <p:nvPr/>
              </p:nvSpPr>
              <p:spPr bwMode="auto">
                <a:xfrm>
                  <a:off x="1696" y="575"/>
                  <a:ext cx="100" cy="104"/>
                </a:xfrm>
                <a:custGeom>
                  <a:avLst/>
                  <a:gdLst>
                    <a:gd name="T0" fmla="*/ 69 w 100"/>
                    <a:gd name="T1" fmla="*/ 59 h 105"/>
                    <a:gd name="T2" fmla="*/ 86 w 100"/>
                    <a:gd name="T3" fmla="*/ 104 h 105"/>
                    <a:gd name="T4" fmla="*/ 61 w 100"/>
                    <a:gd name="T5" fmla="*/ 104 h 105"/>
                    <a:gd name="T6" fmla="*/ 41 w 100"/>
                    <a:gd name="T7" fmla="*/ 47 h 105"/>
                    <a:gd name="T8" fmla="*/ 43 w 100"/>
                    <a:gd name="T9" fmla="*/ 47 h 105"/>
                    <a:gd name="T10" fmla="*/ 44 w 100"/>
                    <a:gd name="T11" fmla="*/ 47 h 105"/>
                    <a:gd name="T12" fmla="*/ 45 w 100"/>
                    <a:gd name="T13" fmla="*/ 47 h 105"/>
                    <a:gd name="T14" fmla="*/ 46 w 100"/>
                    <a:gd name="T15" fmla="*/ 47 h 105"/>
                    <a:gd name="T16" fmla="*/ 47 w 100"/>
                    <a:gd name="T17" fmla="*/ 47 h 105"/>
                    <a:gd name="T18" fmla="*/ 48 w 100"/>
                    <a:gd name="T19" fmla="*/ 47 h 105"/>
                    <a:gd name="T20" fmla="*/ 50 w 100"/>
                    <a:gd name="T21" fmla="*/ 47 h 105"/>
                    <a:gd name="T22" fmla="*/ 50 w 100"/>
                    <a:gd name="T23" fmla="*/ 47 h 105"/>
                    <a:gd name="T24" fmla="*/ 55 w 100"/>
                    <a:gd name="T25" fmla="*/ 47 h 105"/>
                    <a:gd name="T26" fmla="*/ 59 w 100"/>
                    <a:gd name="T27" fmla="*/ 46 h 105"/>
                    <a:gd name="T28" fmla="*/ 63 w 100"/>
                    <a:gd name="T29" fmla="*/ 45 h 105"/>
                    <a:gd name="T30" fmla="*/ 66 w 100"/>
                    <a:gd name="T31" fmla="*/ 43 h 105"/>
                    <a:gd name="T32" fmla="*/ 70 w 100"/>
                    <a:gd name="T33" fmla="*/ 41 h 105"/>
                    <a:gd name="T34" fmla="*/ 72 w 100"/>
                    <a:gd name="T35" fmla="*/ 38 h 105"/>
                    <a:gd name="T36" fmla="*/ 74 w 100"/>
                    <a:gd name="T37" fmla="*/ 34 h 105"/>
                    <a:gd name="T38" fmla="*/ 75 w 100"/>
                    <a:gd name="T39" fmla="*/ 30 h 105"/>
                    <a:gd name="T40" fmla="*/ 76 w 100"/>
                    <a:gd name="T41" fmla="*/ 27 h 105"/>
                    <a:gd name="T42" fmla="*/ 76 w 100"/>
                    <a:gd name="T43" fmla="*/ 25 h 105"/>
                    <a:gd name="T44" fmla="*/ 75 w 100"/>
                    <a:gd name="T45" fmla="*/ 23 h 105"/>
                    <a:gd name="T46" fmla="*/ 75 w 100"/>
                    <a:gd name="T47" fmla="*/ 21 h 105"/>
                    <a:gd name="T48" fmla="*/ 73 w 100"/>
                    <a:gd name="T49" fmla="*/ 19 h 105"/>
                    <a:gd name="T50" fmla="*/ 71 w 100"/>
                    <a:gd name="T51" fmla="*/ 17 h 105"/>
                    <a:gd name="T52" fmla="*/ 67 w 100"/>
                    <a:gd name="T53" fmla="*/ 17 h 105"/>
                    <a:gd name="T54" fmla="*/ 63 w 100"/>
                    <a:gd name="T55" fmla="*/ 16 h 105"/>
                    <a:gd name="T56" fmla="*/ 42 w 100"/>
                    <a:gd name="T57" fmla="*/ 16 h 105"/>
                    <a:gd name="T58" fmla="*/ 23 w 100"/>
                    <a:gd name="T59" fmla="*/ 104 h 105"/>
                    <a:gd name="T60" fmla="*/ 0 w 100"/>
                    <a:gd name="T61" fmla="*/ 104 h 105"/>
                    <a:gd name="T62" fmla="*/ 22 w 100"/>
                    <a:gd name="T63" fmla="*/ 0 h 105"/>
                    <a:gd name="T64" fmla="*/ 71 w 100"/>
                    <a:gd name="T65" fmla="*/ 0 h 105"/>
                    <a:gd name="T66" fmla="*/ 78 w 100"/>
                    <a:gd name="T67" fmla="*/ 1 h 105"/>
                    <a:gd name="T68" fmla="*/ 85 w 100"/>
                    <a:gd name="T69" fmla="*/ 2 h 105"/>
                    <a:gd name="T70" fmla="*/ 90 w 100"/>
                    <a:gd name="T71" fmla="*/ 4 h 105"/>
                    <a:gd name="T72" fmla="*/ 93 w 100"/>
                    <a:gd name="T73" fmla="*/ 7 h 105"/>
                    <a:gd name="T74" fmla="*/ 96 w 100"/>
                    <a:gd name="T75" fmla="*/ 11 h 105"/>
                    <a:gd name="T76" fmla="*/ 98 w 100"/>
                    <a:gd name="T77" fmla="*/ 15 h 105"/>
                    <a:gd name="T78" fmla="*/ 99 w 100"/>
                    <a:gd name="T79" fmla="*/ 21 h 105"/>
                    <a:gd name="T80" fmla="*/ 99 w 100"/>
                    <a:gd name="T81" fmla="*/ 26 h 105"/>
                    <a:gd name="T82" fmla="*/ 98 w 100"/>
                    <a:gd name="T83" fmla="*/ 34 h 105"/>
                    <a:gd name="T84" fmla="*/ 95 w 100"/>
                    <a:gd name="T85" fmla="*/ 40 h 105"/>
                    <a:gd name="T86" fmla="*/ 93 w 100"/>
                    <a:gd name="T87" fmla="*/ 45 h 105"/>
                    <a:gd name="T88" fmla="*/ 89 w 100"/>
                    <a:gd name="T89" fmla="*/ 49 h 105"/>
                    <a:gd name="T90" fmla="*/ 85 w 100"/>
                    <a:gd name="T91" fmla="*/ 53 h 105"/>
                    <a:gd name="T92" fmla="*/ 79 w 100"/>
                    <a:gd name="T93" fmla="*/ 56 h 105"/>
                    <a:gd name="T94" fmla="*/ 74 w 100"/>
                    <a:gd name="T95" fmla="*/ 58 h 105"/>
                    <a:gd name="T96" fmla="*/ 69 w 100"/>
                    <a:gd name="T97" fmla="*/ 59 h 10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00" h="105">
                      <a:moveTo>
                        <a:pt x="69" y="59"/>
                      </a:moveTo>
                      <a:lnTo>
                        <a:pt x="86" y="104"/>
                      </a:lnTo>
                      <a:lnTo>
                        <a:pt x="61" y="104"/>
                      </a:lnTo>
                      <a:lnTo>
                        <a:pt x="41" y="47"/>
                      </a:lnTo>
                      <a:lnTo>
                        <a:pt x="43" y="47"/>
                      </a:lnTo>
                      <a:lnTo>
                        <a:pt x="44" y="47"/>
                      </a:lnTo>
                      <a:lnTo>
                        <a:pt x="45" y="47"/>
                      </a:lnTo>
                      <a:lnTo>
                        <a:pt x="46" y="47"/>
                      </a:lnTo>
                      <a:lnTo>
                        <a:pt x="47" y="47"/>
                      </a:lnTo>
                      <a:lnTo>
                        <a:pt x="48" y="47"/>
                      </a:lnTo>
                      <a:lnTo>
                        <a:pt x="50" y="47"/>
                      </a:lnTo>
                      <a:lnTo>
                        <a:pt x="55" y="47"/>
                      </a:lnTo>
                      <a:lnTo>
                        <a:pt x="59" y="46"/>
                      </a:lnTo>
                      <a:lnTo>
                        <a:pt x="63" y="45"/>
                      </a:lnTo>
                      <a:lnTo>
                        <a:pt x="66" y="43"/>
                      </a:lnTo>
                      <a:lnTo>
                        <a:pt x="70" y="41"/>
                      </a:lnTo>
                      <a:lnTo>
                        <a:pt x="72" y="38"/>
                      </a:lnTo>
                      <a:lnTo>
                        <a:pt x="74" y="34"/>
                      </a:lnTo>
                      <a:lnTo>
                        <a:pt x="75" y="30"/>
                      </a:lnTo>
                      <a:lnTo>
                        <a:pt x="76" y="27"/>
                      </a:lnTo>
                      <a:lnTo>
                        <a:pt x="76" y="25"/>
                      </a:lnTo>
                      <a:lnTo>
                        <a:pt x="75" y="23"/>
                      </a:lnTo>
                      <a:lnTo>
                        <a:pt x="75" y="21"/>
                      </a:lnTo>
                      <a:lnTo>
                        <a:pt x="73" y="19"/>
                      </a:lnTo>
                      <a:lnTo>
                        <a:pt x="71" y="17"/>
                      </a:lnTo>
                      <a:lnTo>
                        <a:pt x="67" y="17"/>
                      </a:lnTo>
                      <a:lnTo>
                        <a:pt x="63" y="16"/>
                      </a:lnTo>
                      <a:lnTo>
                        <a:pt x="42" y="16"/>
                      </a:lnTo>
                      <a:lnTo>
                        <a:pt x="23" y="104"/>
                      </a:lnTo>
                      <a:lnTo>
                        <a:pt x="0" y="104"/>
                      </a:lnTo>
                      <a:lnTo>
                        <a:pt x="22" y="0"/>
                      </a:lnTo>
                      <a:lnTo>
                        <a:pt x="71" y="0"/>
                      </a:lnTo>
                      <a:lnTo>
                        <a:pt x="78" y="1"/>
                      </a:lnTo>
                      <a:lnTo>
                        <a:pt x="85" y="2"/>
                      </a:lnTo>
                      <a:lnTo>
                        <a:pt x="90" y="4"/>
                      </a:lnTo>
                      <a:lnTo>
                        <a:pt x="93" y="7"/>
                      </a:lnTo>
                      <a:lnTo>
                        <a:pt x="96" y="11"/>
                      </a:lnTo>
                      <a:lnTo>
                        <a:pt x="98" y="15"/>
                      </a:lnTo>
                      <a:lnTo>
                        <a:pt x="99" y="21"/>
                      </a:lnTo>
                      <a:lnTo>
                        <a:pt x="99" y="26"/>
                      </a:lnTo>
                      <a:lnTo>
                        <a:pt x="98" y="34"/>
                      </a:lnTo>
                      <a:lnTo>
                        <a:pt x="95" y="40"/>
                      </a:lnTo>
                      <a:lnTo>
                        <a:pt x="93" y="45"/>
                      </a:lnTo>
                      <a:lnTo>
                        <a:pt x="89" y="49"/>
                      </a:lnTo>
                      <a:lnTo>
                        <a:pt x="85" y="53"/>
                      </a:lnTo>
                      <a:lnTo>
                        <a:pt x="79" y="56"/>
                      </a:lnTo>
                      <a:lnTo>
                        <a:pt x="74" y="58"/>
                      </a:lnTo>
                      <a:lnTo>
                        <a:pt x="69" y="59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2" name="Freeform 37"/>
                <p:cNvSpPr>
                  <a:spLocks/>
                </p:cNvSpPr>
                <p:nvPr/>
              </p:nvSpPr>
              <p:spPr bwMode="auto">
                <a:xfrm>
                  <a:off x="1810" y="575"/>
                  <a:ext cx="104" cy="104"/>
                </a:xfrm>
                <a:custGeom>
                  <a:avLst/>
                  <a:gdLst>
                    <a:gd name="T0" fmla="*/ 44 w 104"/>
                    <a:gd name="T1" fmla="*/ 104 h 105"/>
                    <a:gd name="T2" fmla="*/ 16 w 104"/>
                    <a:gd name="T3" fmla="*/ 104 h 105"/>
                    <a:gd name="T4" fmla="*/ 0 w 104"/>
                    <a:gd name="T5" fmla="*/ 0 h 105"/>
                    <a:gd name="T6" fmla="*/ 23 w 104"/>
                    <a:gd name="T7" fmla="*/ 0 h 105"/>
                    <a:gd name="T8" fmla="*/ 34 w 104"/>
                    <a:gd name="T9" fmla="*/ 83 h 105"/>
                    <a:gd name="T10" fmla="*/ 80 w 104"/>
                    <a:gd name="T11" fmla="*/ 0 h 105"/>
                    <a:gd name="T12" fmla="*/ 103 w 104"/>
                    <a:gd name="T13" fmla="*/ 0 h 105"/>
                    <a:gd name="T14" fmla="*/ 44 w 104"/>
                    <a:gd name="T15" fmla="*/ 104 h 10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4" h="105">
                      <a:moveTo>
                        <a:pt x="44" y="104"/>
                      </a:moveTo>
                      <a:lnTo>
                        <a:pt x="16" y="104"/>
                      </a:lnTo>
                      <a:lnTo>
                        <a:pt x="0" y="0"/>
                      </a:lnTo>
                      <a:lnTo>
                        <a:pt x="23" y="0"/>
                      </a:lnTo>
                      <a:lnTo>
                        <a:pt x="34" y="83"/>
                      </a:lnTo>
                      <a:lnTo>
                        <a:pt x="80" y="0"/>
                      </a:lnTo>
                      <a:lnTo>
                        <a:pt x="103" y="0"/>
                      </a:lnTo>
                      <a:lnTo>
                        <a:pt x="44" y="10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3" name="Freeform 38"/>
                <p:cNvSpPr>
                  <a:spLocks/>
                </p:cNvSpPr>
                <p:nvPr/>
              </p:nvSpPr>
              <p:spPr bwMode="auto">
                <a:xfrm>
                  <a:off x="1907" y="575"/>
                  <a:ext cx="46" cy="104"/>
                </a:xfrm>
                <a:custGeom>
                  <a:avLst/>
                  <a:gdLst>
                    <a:gd name="T0" fmla="*/ 23 w 46"/>
                    <a:gd name="T1" fmla="*/ 104 h 105"/>
                    <a:gd name="T2" fmla="*/ 0 w 46"/>
                    <a:gd name="T3" fmla="*/ 104 h 105"/>
                    <a:gd name="T4" fmla="*/ 22 w 46"/>
                    <a:gd name="T5" fmla="*/ 0 h 105"/>
                    <a:gd name="T6" fmla="*/ 45 w 46"/>
                    <a:gd name="T7" fmla="*/ 0 h 105"/>
                    <a:gd name="T8" fmla="*/ 23 w 46"/>
                    <a:gd name="T9" fmla="*/ 104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6" h="105">
                      <a:moveTo>
                        <a:pt x="23" y="104"/>
                      </a:moveTo>
                      <a:lnTo>
                        <a:pt x="0" y="104"/>
                      </a:lnTo>
                      <a:lnTo>
                        <a:pt x="22" y="0"/>
                      </a:lnTo>
                      <a:lnTo>
                        <a:pt x="45" y="0"/>
                      </a:lnTo>
                      <a:lnTo>
                        <a:pt x="23" y="10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4" name="Freeform 39"/>
                <p:cNvSpPr>
                  <a:spLocks/>
                </p:cNvSpPr>
                <p:nvPr/>
              </p:nvSpPr>
              <p:spPr bwMode="auto">
                <a:xfrm>
                  <a:off x="1953" y="574"/>
                  <a:ext cx="99" cy="109"/>
                </a:xfrm>
                <a:custGeom>
                  <a:avLst/>
                  <a:gdLst>
                    <a:gd name="T0" fmla="*/ 93 w 98"/>
                    <a:gd name="T1" fmla="*/ 19 h 110"/>
                    <a:gd name="T2" fmla="*/ 87 w 98"/>
                    <a:gd name="T3" fmla="*/ 18 h 110"/>
                    <a:gd name="T4" fmla="*/ 81 w 98"/>
                    <a:gd name="T5" fmla="*/ 17 h 110"/>
                    <a:gd name="T6" fmla="*/ 74 w 98"/>
                    <a:gd name="T7" fmla="*/ 17 h 110"/>
                    <a:gd name="T8" fmla="*/ 62 w 98"/>
                    <a:gd name="T9" fmla="*/ 17 h 110"/>
                    <a:gd name="T10" fmla="*/ 48 w 98"/>
                    <a:gd name="T11" fmla="*/ 22 h 110"/>
                    <a:gd name="T12" fmla="*/ 36 w 98"/>
                    <a:gd name="T13" fmla="*/ 32 h 110"/>
                    <a:gd name="T14" fmla="*/ 28 w 98"/>
                    <a:gd name="T15" fmla="*/ 46 h 110"/>
                    <a:gd name="T16" fmla="*/ 25 w 98"/>
                    <a:gd name="T17" fmla="*/ 63 h 110"/>
                    <a:gd name="T18" fmla="*/ 27 w 98"/>
                    <a:gd name="T19" fmla="*/ 77 h 110"/>
                    <a:gd name="T20" fmla="*/ 34 w 98"/>
                    <a:gd name="T21" fmla="*/ 87 h 110"/>
                    <a:gd name="T22" fmla="*/ 46 w 98"/>
                    <a:gd name="T23" fmla="*/ 92 h 110"/>
                    <a:gd name="T24" fmla="*/ 58 w 98"/>
                    <a:gd name="T25" fmla="*/ 92 h 110"/>
                    <a:gd name="T26" fmla="*/ 65 w 98"/>
                    <a:gd name="T27" fmla="*/ 92 h 110"/>
                    <a:gd name="T28" fmla="*/ 72 w 98"/>
                    <a:gd name="T29" fmla="*/ 90 h 110"/>
                    <a:gd name="T30" fmla="*/ 79 w 98"/>
                    <a:gd name="T31" fmla="*/ 89 h 110"/>
                    <a:gd name="T32" fmla="*/ 77 w 98"/>
                    <a:gd name="T33" fmla="*/ 106 h 110"/>
                    <a:gd name="T34" fmla="*/ 70 w 98"/>
                    <a:gd name="T35" fmla="*/ 108 h 110"/>
                    <a:gd name="T36" fmla="*/ 63 w 98"/>
                    <a:gd name="T37" fmla="*/ 108 h 110"/>
                    <a:gd name="T38" fmla="*/ 57 w 98"/>
                    <a:gd name="T39" fmla="*/ 109 h 110"/>
                    <a:gd name="T40" fmla="*/ 50 w 98"/>
                    <a:gd name="T41" fmla="*/ 109 h 110"/>
                    <a:gd name="T42" fmla="*/ 38 w 98"/>
                    <a:gd name="T43" fmla="*/ 108 h 110"/>
                    <a:gd name="T44" fmla="*/ 28 w 98"/>
                    <a:gd name="T45" fmla="*/ 106 h 110"/>
                    <a:gd name="T46" fmla="*/ 18 w 98"/>
                    <a:gd name="T47" fmla="*/ 102 h 110"/>
                    <a:gd name="T48" fmla="*/ 11 w 98"/>
                    <a:gd name="T49" fmla="*/ 96 h 110"/>
                    <a:gd name="T50" fmla="*/ 5 w 98"/>
                    <a:gd name="T51" fmla="*/ 88 h 110"/>
                    <a:gd name="T52" fmla="*/ 1 w 98"/>
                    <a:gd name="T53" fmla="*/ 78 h 110"/>
                    <a:gd name="T54" fmla="*/ 0 w 98"/>
                    <a:gd name="T55" fmla="*/ 67 h 110"/>
                    <a:gd name="T56" fmla="*/ 2 w 98"/>
                    <a:gd name="T57" fmla="*/ 54 h 110"/>
                    <a:gd name="T58" fmla="*/ 6 w 98"/>
                    <a:gd name="T59" fmla="*/ 41 h 110"/>
                    <a:gd name="T60" fmla="*/ 12 w 98"/>
                    <a:gd name="T61" fmla="*/ 30 h 110"/>
                    <a:gd name="T62" fmla="*/ 19 w 98"/>
                    <a:gd name="T63" fmla="*/ 21 h 110"/>
                    <a:gd name="T64" fmla="*/ 29 w 98"/>
                    <a:gd name="T65" fmla="*/ 13 h 110"/>
                    <a:gd name="T66" fmla="*/ 39 w 98"/>
                    <a:gd name="T67" fmla="*/ 7 h 110"/>
                    <a:gd name="T68" fmla="*/ 50 w 98"/>
                    <a:gd name="T69" fmla="*/ 3 h 110"/>
                    <a:gd name="T70" fmla="*/ 61 w 98"/>
                    <a:gd name="T71" fmla="*/ 1 h 110"/>
                    <a:gd name="T72" fmla="*/ 74 w 98"/>
                    <a:gd name="T73" fmla="*/ 0 h 110"/>
                    <a:gd name="T74" fmla="*/ 80 w 98"/>
                    <a:gd name="T75" fmla="*/ 0 h 110"/>
                    <a:gd name="T76" fmla="*/ 85 w 98"/>
                    <a:gd name="T77" fmla="*/ 1 h 110"/>
                    <a:gd name="T78" fmla="*/ 91 w 98"/>
                    <a:gd name="T79" fmla="*/ 1 h 110"/>
                    <a:gd name="T80" fmla="*/ 97 w 98"/>
                    <a:gd name="T81" fmla="*/ 3 h 11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98" h="110">
                      <a:moveTo>
                        <a:pt x="95" y="20"/>
                      </a:moveTo>
                      <a:lnTo>
                        <a:pt x="93" y="19"/>
                      </a:lnTo>
                      <a:lnTo>
                        <a:pt x="89" y="19"/>
                      </a:lnTo>
                      <a:lnTo>
                        <a:pt x="87" y="18"/>
                      </a:lnTo>
                      <a:lnTo>
                        <a:pt x="84" y="18"/>
                      </a:lnTo>
                      <a:lnTo>
                        <a:pt x="81" y="17"/>
                      </a:lnTo>
                      <a:lnTo>
                        <a:pt x="78" y="17"/>
                      </a:lnTo>
                      <a:lnTo>
                        <a:pt x="74" y="17"/>
                      </a:lnTo>
                      <a:lnTo>
                        <a:pt x="70" y="17"/>
                      </a:lnTo>
                      <a:lnTo>
                        <a:pt x="62" y="17"/>
                      </a:lnTo>
                      <a:lnTo>
                        <a:pt x="55" y="19"/>
                      </a:lnTo>
                      <a:lnTo>
                        <a:pt x="48" y="22"/>
                      </a:lnTo>
                      <a:lnTo>
                        <a:pt x="42" y="27"/>
                      </a:lnTo>
                      <a:lnTo>
                        <a:pt x="36" y="32"/>
                      </a:lnTo>
                      <a:lnTo>
                        <a:pt x="32" y="38"/>
                      </a:lnTo>
                      <a:lnTo>
                        <a:pt x="28" y="46"/>
                      </a:lnTo>
                      <a:lnTo>
                        <a:pt x="26" y="54"/>
                      </a:lnTo>
                      <a:lnTo>
                        <a:pt x="25" y="63"/>
                      </a:lnTo>
                      <a:lnTo>
                        <a:pt x="25" y="70"/>
                      </a:lnTo>
                      <a:lnTo>
                        <a:pt x="27" y="77"/>
                      </a:lnTo>
                      <a:lnTo>
                        <a:pt x="30" y="82"/>
                      </a:lnTo>
                      <a:lnTo>
                        <a:pt x="34" y="87"/>
                      </a:lnTo>
                      <a:lnTo>
                        <a:pt x="40" y="89"/>
                      </a:lnTo>
                      <a:lnTo>
                        <a:pt x="46" y="92"/>
                      </a:lnTo>
                      <a:lnTo>
                        <a:pt x="54" y="92"/>
                      </a:lnTo>
                      <a:lnTo>
                        <a:pt x="58" y="92"/>
                      </a:lnTo>
                      <a:lnTo>
                        <a:pt x="62" y="92"/>
                      </a:lnTo>
                      <a:lnTo>
                        <a:pt x="65" y="92"/>
                      </a:lnTo>
                      <a:lnTo>
                        <a:pt x="69" y="91"/>
                      </a:lnTo>
                      <a:lnTo>
                        <a:pt x="72" y="90"/>
                      </a:lnTo>
                      <a:lnTo>
                        <a:pt x="76" y="90"/>
                      </a:lnTo>
                      <a:lnTo>
                        <a:pt x="79" y="89"/>
                      </a:lnTo>
                      <a:lnTo>
                        <a:pt x="82" y="89"/>
                      </a:lnTo>
                      <a:lnTo>
                        <a:pt x="77" y="106"/>
                      </a:lnTo>
                      <a:lnTo>
                        <a:pt x="73" y="107"/>
                      </a:lnTo>
                      <a:lnTo>
                        <a:pt x="70" y="108"/>
                      </a:lnTo>
                      <a:lnTo>
                        <a:pt x="66" y="108"/>
                      </a:lnTo>
                      <a:lnTo>
                        <a:pt x="63" y="108"/>
                      </a:lnTo>
                      <a:lnTo>
                        <a:pt x="60" y="108"/>
                      </a:lnTo>
                      <a:lnTo>
                        <a:pt x="57" y="109"/>
                      </a:lnTo>
                      <a:lnTo>
                        <a:pt x="54" y="109"/>
                      </a:lnTo>
                      <a:lnTo>
                        <a:pt x="50" y="109"/>
                      </a:lnTo>
                      <a:lnTo>
                        <a:pt x="44" y="109"/>
                      </a:lnTo>
                      <a:lnTo>
                        <a:pt x="38" y="108"/>
                      </a:lnTo>
                      <a:lnTo>
                        <a:pt x="33" y="107"/>
                      </a:lnTo>
                      <a:lnTo>
                        <a:pt x="28" y="106"/>
                      </a:lnTo>
                      <a:lnTo>
                        <a:pt x="23" y="104"/>
                      </a:lnTo>
                      <a:lnTo>
                        <a:pt x="18" y="102"/>
                      </a:lnTo>
                      <a:lnTo>
                        <a:pt x="14" y="99"/>
                      </a:lnTo>
                      <a:lnTo>
                        <a:pt x="11" y="96"/>
                      </a:lnTo>
                      <a:lnTo>
                        <a:pt x="8" y="92"/>
                      </a:lnTo>
                      <a:lnTo>
                        <a:pt x="5" y="88"/>
                      </a:lnTo>
                      <a:lnTo>
                        <a:pt x="3" y="84"/>
                      </a:lnTo>
                      <a:lnTo>
                        <a:pt x="1" y="78"/>
                      </a:lnTo>
                      <a:lnTo>
                        <a:pt x="0" y="73"/>
                      </a:lnTo>
                      <a:lnTo>
                        <a:pt x="0" y="67"/>
                      </a:lnTo>
                      <a:lnTo>
                        <a:pt x="1" y="61"/>
                      </a:lnTo>
                      <a:lnTo>
                        <a:pt x="2" y="54"/>
                      </a:lnTo>
                      <a:lnTo>
                        <a:pt x="4" y="48"/>
                      </a:lnTo>
                      <a:lnTo>
                        <a:pt x="6" y="41"/>
                      </a:lnTo>
                      <a:lnTo>
                        <a:pt x="9" y="35"/>
                      </a:lnTo>
                      <a:lnTo>
                        <a:pt x="12" y="30"/>
                      </a:lnTo>
                      <a:lnTo>
                        <a:pt x="15" y="25"/>
                      </a:lnTo>
                      <a:lnTo>
                        <a:pt x="19" y="21"/>
                      </a:lnTo>
                      <a:lnTo>
                        <a:pt x="24" y="16"/>
                      </a:lnTo>
                      <a:lnTo>
                        <a:pt x="29" y="13"/>
                      </a:lnTo>
                      <a:lnTo>
                        <a:pt x="34" y="10"/>
                      </a:lnTo>
                      <a:lnTo>
                        <a:pt x="39" y="7"/>
                      </a:lnTo>
                      <a:lnTo>
                        <a:pt x="44" y="5"/>
                      </a:lnTo>
                      <a:lnTo>
                        <a:pt x="50" y="3"/>
                      </a:lnTo>
                      <a:lnTo>
                        <a:pt x="56" y="2"/>
                      </a:lnTo>
                      <a:lnTo>
                        <a:pt x="61" y="1"/>
                      </a:lnTo>
                      <a:lnTo>
                        <a:pt x="68" y="0"/>
                      </a:lnTo>
                      <a:lnTo>
                        <a:pt x="74" y="0"/>
                      </a:lnTo>
                      <a:lnTo>
                        <a:pt x="77" y="0"/>
                      </a:lnTo>
                      <a:lnTo>
                        <a:pt x="80" y="0"/>
                      </a:lnTo>
                      <a:lnTo>
                        <a:pt x="83" y="1"/>
                      </a:lnTo>
                      <a:lnTo>
                        <a:pt x="85" y="1"/>
                      </a:lnTo>
                      <a:lnTo>
                        <a:pt x="88" y="1"/>
                      </a:lnTo>
                      <a:lnTo>
                        <a:pt x="91" y="1"/>
                      </a:lnTo>
                      <a:lnTo>
                        <a:pt x="94" y="2"/>
                      </a:lnTo>
                      <a:lnTo>
                        <a:pt x="97" y="3"/>
                      </a:lnTo>
                      <a:lnTo>
                        <a:pt x="95" y="2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5" name="Freeform 40"/>
                <p:cNvSpPr>
                  <a:spLocks/>
                </p:cNvSpPr>
                <p:nvPr/>
              </p:nvSpPr>
              <p:spPr bwMode="auto">
                <a:xfrm>
                  <a:off x="2050" y="575"/>
                  <a:ext cx="99" cy="104"/>
                </a:xfrm>
                <a:custGeom>
                  <a:avLst/>
                  <a:gdLst>
                    <a:gd name="T0" fmla="*/ 95 w 99"/>
                    <a:gd name="T1" fmla="*/ 17 h 105"/>
                    <a:gd name="T2" fmla="*/ 42 w 99"/>
                    <a:gd name="T3" fmla="*/ 17 h 105"/>
                    <a:gd name="T4" fmla="*/ 36 w 99"/>
                    <a:gd name="T5" fmla="*/ 44 h 105"/>
                    <a:gd name="T6" fmla="*/ 82 w 99"/>
                    <a:gd name="T7" fmla="*/ 44 h 105"/>
                    <a:gd name="T8" fmla="*/ 79 w 99"/>
                    <a:gd name="T9" fmla="*/ 59 h 105"/>
                    <a:gd name="T10" fmla="*/ 33 w 99"/>
                    <a:gd name="T11" fmla="*/ 59 h 105"/>
                    <a:gd name="T12" fmla="*/ 27 w 99"/>
                    <a:gd name="T13" fmla="*/ 87 h 105"/>
                    <a:gd name="T14" fmla="*/ 79 w 99"/>
                    <a:gd name="T15" fmla="*/ 87 h 105"/>
                    <a:gd name="T16" fmla="*/ 76 w 99"/>
                    <a:gd name="T17" fmla="*/ 104 h 105"/>
                    <a:gd name="T18" fmla="*/ 0 w 99"/>
                    <a:gd name="T19" fmla="*/ 104 h 105"/>
                    <a:gd name="T20" fmla="*/ 22 w 99"/>
                    <a:gd name="T21" fmla="*/ 0 h 105"/>
                    <a:gd name="T22" fmla="*/ 98 w 99"/>
                    <a:gd name="T23" fmla="*/ 0 h 105"/>
                    <a:gd name="T24" fmla="*/ 95 w 99"/>
                    <a:gd name="T25" fmla="*/ 17 h 10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9" h="105">
                      <a:moveTo>
                        <a:pt x="95" y="17"/>
                      </a:moveTo>
                      <a:lnTo>
                        <a:pt x="42" y="17"/>
                      </a:lnTo>
                      <a:lnTo>
                        <a:pt x="36" y="44"/>
                      </a:lnTo>
                      <a:lnTo>
                        <a:pt x="82" y="44"/>
                      </a:lnTo>
                      <a:lnTo>
                        <a:pt x="79" y="59"/>
                      </a:lnTo>
                      <a:lnTo>
                        <a:pt x="33" y="59"/>
                      </a:lnTo>
                      <a:lnTo>
                        <a:pt x="27" y="87"/>
                      </a:lnTo>
                      <a:lnTo>
                        <a:pt x="79" y="87"/>
                      </a:lnTo>
                      <a:lnTo>
                        <a:pt x="76" y="104"/>
                      </a:lnTo>
                      <a:lnTo>
                        <a:pt x="0" y="104"/>
                      </a:lnTo>
                      <a:lnTo>
                        <a:pt x="22" y="0"/>
                      </a:lnTo>
                      <a:lnTo>
                        <a:pt x="98" y="0"/>
                      </a:lnTo>
                      <a:lnTo>
                        <a:pt x="95" y="17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033" name="Rectangle 41"/>
              <p:cNvSpPr>
                <a:spLocks noChangeArrowheads="1"/>
              </p:cNvSpPr>
              <p:nvPr/>
            </p:nvSpPr>
            <p:spPr bwMode="auto">
              <a:xfrm>
                <a:off x="782" y="1062"/>
                <a:ext cx="904" cy="8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4" name="Text Box 42"/>
              <p:cNvSpPr txBox="1">
                <a:spLocks noChangeArrowheads="1"/>
              </p:cNvSpPr>
              <p:nvPr/>
            </p:nvSpPr>
            <p:spPr bwMode="auto">
              <a:xfrm>
                <a:off x="1638" y="1050"/>
                <a:ext cx="188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cs typeface="Arial" charset="0"/>
                  </a:rPr>
                  <a:t>®</a:t>
                </a:r>
                <a:endParaRPr lang="en-US" sz="1200" b="1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2" y="0"/>
            <a:ext cx="63150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98588"/>
            <a:ext cx="8135938" cy="47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54977" y="6400800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F6D5DD-81E7-49B2-8FCD-35342C0E8068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4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Calibri" pitchFamily="34" charset="0"/>
          <a:cs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Calibri" pitchFamily="34" charset="0"/>
          <a:cs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Calibri" pitchFamily="34" charset="0"/>
          <a:cs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Calibri" pitchFamily="34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40C0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40C0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40C0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40C0"/>
          </a:solidFill>
          <a:latin typeface="Arial Black" pitchFamily="34" charset="0"/>
        </a:defRPr>
      </a:lvl9pPr>
    </p:titleStyle>
    <p:bodyStyle>
      <a:lvl1pPr marL="457200" indent="-4572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sz="26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876300" indent="-4191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254125" indent="-3429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SzPct val="60000"/>
        <a:buFont typeface="Arial" charset="0"/>
        <a:buChar char="•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711325" indent="-3429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168525" indent="-342900" algn="l" rtl="0" eaLnBrk="0" fontAlgn="base" hangingPunct="0">
        <a:spcBef>
          <a:spcPct val="0"/>
        </a:spcBef>
        <a:spcAft>
          <a:spcPct val="0"/>
        </a:spcAft>
        <a:buClr>
          <a:srgbClr val="0040C0"/>
        </a:buClr>
        <a:buChar char="•"/>
        <a:defRPr sz="14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625725" indent="-342900" algn="l" rtl="0" fontAlgn="base">
        <a:spcBef>
          <a:spcPct val="0"/>
        </a:spcBef>
        <a:spcAft>
          <a:spcPct val="0"/>
        </a:spcAft>
        <a:buClr>
          <a:srgbClr val="0040C0"/>
        </a:buClr>
        <a:buChar char="•"/>
        <a:defRPr sz="1400">
          <a:solidFill>
            <a:schemeClr val="tx1"/>
          </a:solidFill>
          <a:latin typeface="+mn-lt"/>
        </a:defRPr>
      </a:lvl6pPr>
      <a:lvl7pPr marL="3082925" indent="-342900" algn="l" rtl="0" fontAlgn="base">
        <a:spcBef>
          <a:spcPct val="0"/>
        </a:spcBef>
        <a:spcAft>
          <a:spcPct val="0"/>
        </a:spcAft>
        <a:buClr>
          <a:srgbClr val="0040C0"/>
        </a:buClr>
        <a:buChar char="•"/>
        <a:defRPr sz="1400">
          <a:solidFill>
            <a:schemeClr val="tx1"/>
          </a:solidFill>
          <a:latin typeface="+mn-lt"/>
        </a:defRPr>
      </a:lvl7pPr>
      <a:lvl8pPr marL="3540125" indent="-342900" algn="l" rtl="0" fontAlgn="base">
        <a:spcBef>
          <a:spcPct val="0"/>
        </a:spcBef>
        <a:spcAft>
          <a:spcPct val="0"/>
        </a:spcAft>
        <a:buClr>
          <a:srgbClr val="0040C0"/>
        </a:buClr>
        <a:buChar char="•"/>
        <a:defRPr sz="1400">
          <a:solidFill>
            <a:schemeClr val="tx1"/>
          </a:solidFill>
          <a:latin typeface="+mn-lt"/>
        </a:defRPr>
      </a:lvl8pPr>
      <a:lvl9pPr marL="3997325" indent="-342900" algn="l" rtl="0" fontAlgn="base">
        <a:spcBef>
          <a:spcPct val="0"/>
        </a:spcBef>
        <a:spcAft>
          <a:spcPct val="0"/>
        </a:spcAft>
        <a:buClr>
          <a:srgbClr val="0040C0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networks/HomepageWeb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09546" y="1600200"/>
            <a:ext cx="672491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Northeast Area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Mailing Industry Focus Group</a:t>
            </a:r>
          </a:p>
          <a:p>
            <a:pPr algn="ctr"/>
            <a:endParaRPr lang="en-US" sz="3600" b="1" dirty="0">
              <a:solidFill>
                <a:srgbClr val="002060"/>
              </a:solidFill>
            </a:endParaRPr>
          </a:p>
          <a:p>
            <a:pPr algn="ctr"/>
            <a:endParaRPr lang="en-US" sz="3600" b="1" dirty="0" smtClean="0">
              <a:solidFill>
                <a:srgbClr val="002060"/>
              </a:solidFill>
            </a:endParaRPr>
          </a:p>
          <a:p>
            <a:pPr algn="ctr"/>
            <a:endParaRPr lang="en-US" sz="3600" b="1" dirty="0">
              <a:solidFill>
                <a:srgbClr val="00206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November 9, 2016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</a:rPr>
              <a:t>James A. Farley </a:t>
            </a:r>
            <a:r>
              <a:rPr lang="en-US" sz="3600" b="1" dirty="0" smtClean="0">
                <a:solidFill>
                  <a:srgbClr val="002060"/>
                </a:solidFill>
              </a:rPr>
              <a:t>Building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New York, NY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5334000"/>
            <a:ext cx="8534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Greater Boston District score 90.42% in Q4, FY 16 that is 51.27% increased fro previous year.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916675"/>
              </p:ext>
            </p:extLst>
          </p:nvPr>
        </p:nvGraphicFramePr>
        <p:xfrm>
          <a:off x="304800" y="914400"/>
          <a:ext cx="8610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22164" y="22654"/>
            <a:ext cx="309918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Bundle Visibility Scores</a:t>
            </a:r>
          </a:p>
          <a:p>
            <a:pPr algn="r" eaLnBrk="1" hangingPunct="1">
              <a:defRPr/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FY 2015 vs. FY 2016</a:t>
            </a:r>
            <a:endParaRPr lang="en-US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178106"/>
              </p:ext>
            </p:extLst>
          </p:nvPr>
        </p:nvGraphicFramePr>
        <p:xfrm>
          <a:off x="304800" y="914400"/>
          <a:ext cx="8610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22164" y="22654"/>
            <a:ext cx="309918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Bundle Visibility Scores</a:t>
            </a:r>
          </a:p>
          <a:p>
            <a:pPr algn="r" eaLnBrk="1" hangingPunct="1">
              <a:defRPr/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FY 2015 vs. FY 2016</a:t>
            </a:r>
            <a:endParaRPr lang="en-US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83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data:image/jpeg;base64,/9j/4AAQSkZJRgABAQAAAQABAAD/2wCEAAkGBxQTEhUUExMVFRQXFyAaGBgYGSEbIBseHyAfISAgIhggHSkgHh8mHCAcIjEiJSstLy4uGh80ODMsNygtLisBCgoKDg0OGxAQGywmICU1LCw0LDQsMjI0NDQvMCw0Mi8sNyw0LCwvLywsLCwsLC8sNCwsLCwsLCwsLCwsLCwsLP/AABEIAKkBKgMBEQACEQEDEQH/xAAcAAADAQEBAQEBAAAAAAAAAAAABgcFBAgDAgH/xABCEAACAgAEBAQEAwYFAQcFAAABAgMRAAQSIQUGEzEHIkFRMmFxgRQjkUJSYnKSoSQzgqKxFTRDU8LR0vAXY3Sywf/EABoBAQADAQEBAAAAAAAAAAAAAAADBAUCBgH/xAA3EQABAwIEAwcEAQUAAQUAAAABAAIRAyEEEjFBBVFhE3GBkaGx8CIywdHhFCMzQvEVJFJigpL/2gAMAwEAAhEDEQA/ALjgiMERgiMERgiMERgiMERgiMERgiMERgiMERgiMERgiMERgiMERgiMERgiMERgiMERgi+OazccS6pHRFHq7BR+px8JA1XTWOeYaJKV+N+I2Ry2xkaVqBCxLdg9jqNIRW+xxE6uxqv0OF4iroIHX5KTeKeMjkH8Pl1U3sZCW299K1R+Vn/+YhdiuQWlS4EJ/uO8kp8c57z04UNmSq1ZWK46O+xIALbfMjt64hdWed1o0OHYenP0ed/nus3LZLNyRM6F2RrLgSWaWyWZNVhRXxMKut8cgOIlTOqUGPDSII6c9h16BfDIcczMNdLMTJ8ldgP6bo4+B7hoV3Uw1F/3tB8FWOSees5JM8GciRRFGXlkYGJkUVuykUSbG3l2s74t0qziYcF57G8OoMYH0XTJgDWe74VRslnI5UDxOroezKbGLIINwsV7HMOVwgr74+rlGCIwRGCIwRGCIwRGCIwRGCIwRGCIwRGCIwRGCIwRGCIwRGCIwRGCIwRGCIwRGCL+OwAskAD1OCASlzinPeQgsPmUZv3Y/wAw37eWwPvWI3VmDdXaXD8TU0YfG3ulbiPi/DpX8PExYtTdXyhBtTUurUPkDe2ITiRsr9PglSTnNum/S8JK414m56dQodYQLswgqWv+IkkUPYj/AIqF2IeVqUeEYemZInvWJxN9TiWd1m6yBgUkLNF5gSCrEkMAGGljXmsE1iN2sndWqQhuWmIy8xE26e45L+52ATtCmVWaVxEA1ku1i9gKFKFAoAbWRZ7kRmgNSm40g51UgCe7580TNlfDviZVsvohWJmDFmKGyBsQ2kyjb0FevviUUKmiov4phJFSTOkX/wCJk4Z4NRCjmMy7H1EahR/U2qx9hiVuFG5VGrx15/xtA77/AKTvwrlPK5eB8vHH+XJ8YJJL2K3N3VenbE7abWiAsurjK1WoKjjcaJc4h4VZU22XZ8u/p2kUEEEGntgbA3DD198RHDt2srtPjFbSoA4eXtb0S/m+FTcOEkspYllYvMp1h6CqhPUlDCXUzm19DsO9cFpp3KtNrMxZDW9LaRudBpAGvil/ljm2bh7q2qSTLzSFnWSPSTVBnVrIvWWBAO+gXV7RMqFncVdxWCZigRADmi0HyB8PeyvOWzCyIrowZGAZSOxB3B/TF8GbrybmlpLTqF9cfVyjBEYIjBEYIjBEYIjBEYIjBEYIjBEYIjBEYIjBEYIjBEYIjBEYIjBFyz8RiRlRpFDM2kC9ya1VX8ov6Y+SF22m9wJA0SfnvE/Lo8sSw5h5I720AAle+4JI2s2RVA4hOIaDEFaTOE1XNDy5oB6pSz/iNn8wY1yojiaQEgeRiACe7u2nsD8Sr97BxCa73fatCnwvDUpNWTHf7D8EpL4zx3N5rUJ5WlVDZ7aV3qxppe5q/W8Que52q1KOGoUYyCJ+brjzrS9V9SGN28pQAjbbajZrYY5MypaYp5BBkDdM/LHK+bdgRw4OtAEzgoD3N+Y3d6d19FqtziVlN3/tWfisXQAjtYPS/t+UzcK8Hf8ALafMURu6xjVe+wDECtvcHfErcLzKpVeOahje6fn6Tfwfw7yEAH5IlYEnVN5yftWnb6YmbQY3ZZ1bieJqn7o6C38plyuVSMaY0VF9lUKP0GJAANFRc9zjLjK+2Pq5RgiMERgizuYODx5vLyQSDyuNj6qfRh8wccvaHCCpsPXdRqCo3ZRTxHybRtloZT+asTNJKb0szbkKAO1g7gC2Y36nFKsIgFen4a8OD3s0kQN/H5oFQPBviXUyHTLamiYit9lYkqCe372w7CsWMO6WQsjjNLJiMwGqfMTrJRgiMERgiMERgiMERgiMERgiMERgiMERgiMERgiMERgi/EkqqLZgB7k1gvoBOiS+NeKOSgsIXnN1+WPLY/jNA/VbxA7EMC06PCMRU1gd/wCv2lHP+MU7UIMvGpJ/btz8uxXf7friE4o7BaNPgbB/kcfC37XLzJzDxRkmmdpcooKL0NJWkfUNQcgH4lA2383oBj499SCdF3hsNgw5rAA7W/URaO4pCWHUuppBu1EWSxJvfT6/W/2h86rwtcugwB+vn6TFwjlTiDwBoEJSVihS6rv5mDbKKsau9Ma74lbTeRZU62NwrXw83F5/HXuTnlvCQ0VMiBWUbsC7K1MCV0lABuDRvdRe2Jhhllu41eY/FuuvwpkyfhnkVVBJH1SgIs+XUSbshKv2FnYYlFBm6pP4riCTlMT83TekCiqUWBQNbge1+2JoWcXEr6YL4jBEYIuEcYgKyssqOIgTJoYMVoE7gbjYH9Mc5gpexqAgEETop5nvGWEX0ctI/sXYJ/YBsVzihsFs0+BVD97wO6/6SdxfxNz8wZVkEKsdhGKIHtr7/f5enbELsQ8rSo8Iw1OCRJ6r78P5udIWzD5uQzhiIYN3C/NmcsdB1NYuzpXfYV9FWBM35LipgQ54ptYMu7tPaL2HqqZ4bc2nPwN1K68Rp6FAg/C1el0R9RizRqZxfVYfEsF/TVPp+06fpN+JlnKN+L3CJTm2lVFkVsuO5NrpeiVAI7Wt9x5+2KeIac0r0nCK7BSyEwZ/G/r5Lj8GuYGizP4Vt45rK/wuFvv7Mq1XuF+eOcM+HZVNxnDB9LtRqPb+JVwxeXlUYIjBEYIjBEYIjBEYIjBEYIjBEYIjBEYIvlmMwkY1O6oPdiAP1OPhMLprS4wBKwsxzzkFLD8SjMoJKpbnYEmqFGgD+mODVZzVpvD8QY+giedlnjnrVlGza5dxHeiJX+OaQ7Kqqt+Un9qz2NDHPa/TmhTf+PisKRcJ1MaAbzPzqp7xznDicsJmM0eXjb8sRxsodj2Yhd5B87IrFd1WoRMwtihgcIx+TKXHWTp+ki5vOPKQZHZyNhqYtQ70LJ2vFcknVa7KbWCGgBd3DIszNH0IY5JUL6yqqWAbTpvt5TR73vt7DHTQ4iAoarqNN3aPIBiNdk88j+GMpl156ECLSaQvuWsVYX9mr2semJ6WHMy4LKx3F2ZMtB1+cftOR8O4pZpJc5K+YL/CllFjHoFAa6A2G/v6nE/YgmXXWYOJvYwMogNjfUnvW3wTlPJ5Q6oIFVv3jbN/UxJH2x22m1ugVavjK9az3SPnJbWO1VRgiMEWfxPjeXy5UTzRxlzShmq/t7fPtjlzg3UqalQqVZyNJhYcviBlRnFya9R5DJ0ywUBVa6okkE7+wOOO2bmyq0OG1jRNYwBE9Uv+IHPGYys08CssRESPAwXUXJIDA3YFDXW37I96xHVqlpIVzh/D6dZjahvcgj54ean3HOYMxJOsbZmTNR0qkRsyCTVuV0ja9R02BuFXbFZzyTEytihhqbaeYMDTreDHzVUrw45any7MZcukUUkAVgX1yFgxvVQA3BO3oAo3N4tUaZbqFh8RxVOqBlcSQeUCOnzmpPzJwdMvJIisxMcxjIbSDQAIag10Tqo0BVetgVHsDSvQ4XEOqtBI1E7+S3vCKOCTOPDPEkgkiIUOAdwQdr7eUHf5Y7w8F0FVOMGo2iHsJEHZK/MPD/w+Zmh/8ORlH0vY/daOIntyuIV/DVe1pNfzCbvBbiPTz5jPaaMqP5l8w/sGxNhnQ6FncapZqGbkVd8X15NJfitlEOTMrD/LsXp1EB/LtuK8+je+wOx7YhrgZZWnwp7hWDRv+P4lRrI8W6H4R0cExvrdAgUgrISAZKtwyn32sj0xSDoiF6V9DtO0DhrYGenLaCvS8bhgCDYIsH5HGmvEEQYK/WC+IwRGCIwRGCIwRGCIwRGCL+MwAsmhgi5zno9JcSIVAJsMK2773WPkhd9m6YhTvmTxbSKR4stD1SraeozeU13oDci9gbF9/rWfiQDAC2cNwVz2h1R0TtuvjxPxXA66ojq1EQlk+EgCmYHclmJ29AFJ7kYOxGq6pcGJykkEb39u73WLzRxE59o8uuRn/EkHpSykKzUL7eVSteuqvWjeOHuz2i6s4Wl/TA1DUGXcDT8+3SyRuGfiBODAJDMpPwKWa9wdgDfriu3NNtVrVeyNOHxlPOyb4eTOL5t1kkLpRGlppNJWu1KLK18gMTdlVdcrNOPwNEZWwe4KjctckDLrGHaGRkkMhk6I1uTfd2ZiK9xR2Hbe7LKWXVYuJx5qkloIBERNh4CFtvy1lWZXfLxSSAVrdFJPzO25+eO8jdSFWGKrAZWuIHKVqRxhRSgADsAKH6Y7UBJNyv1gviMEXzlnVRbMAPnhK+hpOi4MjzBlpiyxzKWX4lPlI3rdTRG5A+498ch7ToVK/DVWAFzdVhc/czZjKmGLLQh5JjpV2+EG/hqx5txVkDEdWo5sADVW8BhKVbM6o6A3ZIXHees1DmIf8QssakPqj26iamBV02Aatq9KBxA6s4OF1r0OHUalJ30wdL7GBcHkmrxT4auYTKyLH1R5wKfRSsnU1ajtssbVe1kd+xlrtzQVn8LqmkXtmNNp3iPMqQcLTqTAiVlk1gx2CxNWRbA9wQo+/wAsU23Oq9HVOSnGW0X2+bqieOGTDLlc0o2IKE/Uak/8+LGKFg5Y3A6kOfSPf+D+FLMtOyOrqaZWDA+xBsf3xUBgyvQPaHNLTuvUvCM+J4IplFCSNXr21AGvt2xrNMgFeBrUzTqOYdiQop408N6eeEoG00YY/wAy+U/7Qv64o4lsOnmvUcFq56GU/wCp9/hSrytxH8Pm4JroJIC38p2b/aTiKm7K4FaGLpdrRczmE1+NPDunnllA8s0YN+7L5T/t0/riXEth0rP4LVzUCw/6n3+FJ/L/ABD8PmYZv/DkVj9L3/teIWOyuBWliaXa0nM5hepVaxY7HGqvArO5k4b+Jys8PrJGwH81eX/dWOXtzNIU2Gq9lVa/kV505oyhikSNhIpWFPLIRqU1bCh2GrUQPYjGbUEGF7TCPD2lwi5Nx85K8eHOf63DsuSQWRNDUb+HYWffTpJHoTi/RMsC8lxGnkxLgN7+aZcSqkjBEYIjBEYIjBFmcU5hyuX/AM+eOM+xYX/SNz+mOXPa3UqelhqtX7GkrHh52WavwmWnnB7SFenHsaJ6j1sDd0D2xwKs/aFYdgDT/wArg3pqfILE518RFgSWCNmXNKdNoAyqaBNl/SzXa/KdhiOpXDZA1VrBcMdVLajh9HX+FOuI82u+oMfxOuJN5tTCN9I6hWKxHs+qjpNADFc1Seq2qeBa2I+mCdNxNr66a3WJw+bMKrRw9TTP5GVQTr071QG9ah+uI2l2g3Vqq2kSHPj6b9ypHK/I5SWOf8NKoIVoQWDNG69zMrquzHfygkafertMpQZj51WJiuIZmGnmG89R/wDGJ06plg8OozmXzUs0jyPKzFdguhifIR3Pl2u/bbasSCgM2YlUXcUd2QpNaAAB3zz81swcpQiRJZXmnkjYtG0khOjUdwAK27CjfbHYpiZKrOxj8pa0AA6wNVtwZZEvQirqJJ0gCye5NdzeOwAFWc5ztSvrj6uUYIv5eCLMTmLKk0MzDZYKPOu7GwAN9zYO3yxznbzU5w1Yf6Hnou/NZhY0Z3NKilmJ9ABZP6Y+kxdRNaXODRqVMuP82ZidMv8AhdSZiYlo4g1FQlsCwIAfqRkbHb2vFZ1QkDLqtuhg6VNzu1u1up77W5QfHml5ONyzRZjMwwdRuh0pW3UwlmNybUJHfZiwrTo9ABceckEgK4cOym9tN7ovI6xt0A0jeeazOK5d1kVsu80k08S69XmtZYyfO5NFiL+XkJ29OHC9t1YpPBaRUAAaTG1wdh81VGyeVPEuFQBSBmYCu8wJqRBR1g7m1Orf3U4sgZ6Y5hYr3jC4t0/a6dOR5dxsoxO8YmfWgKg6R0zpG1DULDHero++KRibr0zQ40xlN9b38NlUJ8wM1wCZUbUcqxUEEnyI229C7hNE0L32HbFonNSMbfPZYLWmjxBpcPuv4nz/ANlIcU16VXLj2W/F8vo3dky8cln3jA1H+kP+uL7xmoryeHf2PESNiSPPT8KN8PympJpCLEaXW+7MdI3HqAS9eyH2rFJosSvTVXw5rRufn68VcvCTiAfhsYLAmNmQ2e3mJA/pIrF7DmWBeU4tTLcU6BrBWZ41cK6uUTMJuYHIav3WpT9w4UfrjnEtls8lPwWtkrGmf9h7fxKiboQSCKINEfPFFepBBEhVPnf/ABfBcnm+7xUrn6+Rv1dVxbq/VSDl5/A/2Mc+lsf+j0UsZCKsEWLF+o98VF6AEHRekvD7iX4jh+Xcm2CaG+qeX+9X98adJ2ZgK8RxCl2WIe3rPmmLEiprz54n5Z1z+ac6dLMi+aixtFa1vehVEr2uux3z64Oclew4W9pw7G9/udf5VA8IuIK0JXqRlnGsxqqoUKVGfKvoU6R1epJxYw7pCx+L0y18wYFp1mb+8qh4sLHRgiMESfxzxJyOWZk1tK6misYuj7aiQv6HELq7G2WlQ4ViKoDogHn8lJec8ZJS35WXjRP4yXJ9uxUC/vXzxCcUdgtNnAmgfU4k9LftL+c5o4lxKUpGzgaSelCSihR3JN9vmx9cRGpUqGyuMweEwjJcB3m/zwS3lYJTmFVAOt1PKLWtYOw38p32A7HtiMA5uquucwUpP2x6e6tE/E+IyQBY8r0J9gWIWRS1eagpPT7WC9jajWxN0ueRYQV5htLCtqS58t8QemuvWIX55e8O0STrZmJJZGkdjrdmABJryUQ5qmtmO7H2BwZQAMkL7iOJuc3JTcQIAsPzt4LSbw2yPVaQI6ltVqjlVpgQygLVKQSKHocddgyZUH/lcTlDZ9OSYuF8Hgy66YIUjHrpUAn6nufviRrQ3QKnVr1Kpl7iV3Y6USMERgixJ+bsijaWzcAN18YNfUjt98cGowbq03BYhwkMPkunjfFOjlZcxGBLojLgBtmAF/FvtW+PrnQ2VHRo9pVFN1pMKVc089ZsywiOaJIZKsRSA9nKsGm02BtditiDio+s6RBW/heHUcji5pLhzHSRb5dc3Ccr1c3mMyXzE8OThMgZmP5jqNgGu9Dbt3vT3+fxolxdey7qvyUW0oaHPMdw/Y071++E8LYRxgqjm1aFdt2JMjQiYGkl6RDhqU3pWyBv9a23zyXyrWGYmSNQfbNG4m241NinPkTPrn+H5jL6n0KZIEZq19JhUZPpqCHT6/D64mpHOwjwWbjqZw2IbU3s7pO/r7qecyQuyh8xN0M9CzfltaDQiqE6VbHdTTA7n6DFd4JuTdbGGc1py025qZi+tzM5vO4TpyL+ZFmuHzgajH5JAhUTRFQobcAlhqBJO/mF7jE1K4LCszHfS5mIp6TcTMGdO5SbKZxom6Euro9VTNGpotoJBW+/YsO/rioDFjovROpioO0Z90WPeqP4K8Y1TZqE3T1KoLFiKOkjUdzsVF/LFnDOkkLE41QysY8bW+eqRufeCfhM9LGBSE64/wCVtx+htf8ATivVZlcQtbh+I7eg12+h8FueE+bDSZnJMfLmoWAH8QB9P5S39IxJhzct5qpxZhDWVhq0j55pE6TWRRte/wAq74rwtfMIC9B+GS6+FxRyC6Dow2OxYkD+lhtjRo/4wCvG8TMYtzm9D88VIeM5H8HGYfN+IaV0taFxKzpR0tqt3F0wIICURW9NwyiN16OjU7d2f/UAHxIB7rDl1lfPJQy5vMwZYESlFVFAWgQgLeZWK3pBZSTRIWsBLnBq+vLKNJ1XSZOvPlE66qo8I4FnBks/DMujWtwjqFyXCUW1WSAzqrAelkYtNY7K4FYNXEUO3pPZeNbRadPAGOqk2a4YpggmDIupgklSdRrYsQ+gC12BBX3UfvYqFtgV6FlYio5kG1xaPCfnonzwvAzfDc5kXaq3U1daxsa9adb++J6H1MLVk8UmhiadcfI/gpHeFJJJ3CLJHHCGCCUjQDoHlJW20FqII9+/rDAJJWoHOY1jSYJOsa6698KjeB/FNaZmE7aXEij0AfYgfIFR+uLGGdIIWNxujlcx/SPJVDFpYSlvi5k0/EZR2SPzsQXlJCeX9l69Gtd9q0n7VcQBIW9wmo7s6gBNthrfcdyTPDPi3S4nCTSrIOiQO24AUbn98JiCi6HhafE6GfCu6X/fpK9C40V45fl3ABJIAAsk7AD64L6BNgppxPn7NZmYQcOyzEMpIllRvMvbUtbKl1TN7i6xWdWc4wwLbpcOo0mdpiH6bAjy6noPVR5Mo5k6YR2k1EaACWsdxQ3vFKDML0pe0NzTbmqDyt4Wyyo75pHi7dJdaqT7lvKxA7bVfyHfFhmHJ+5Y2K4w1hApEHnb2uE55fwzy/4aKCR3tCS7xBYzLZsB9iWC9hZxOKAywVmO4tV7U1GjXQG8d2i2+FcmZHLlTHlo9SmwzDWwPvqayD9MdtpMboFVq47EVZzPN/D2W/iRVEYIjBFyZzikMTKss0aM5pFZgCx2GwJ33I/XHwuA1KkZRqPBLWkgdF94pla9LBqNGjdH2+uPsrgtI1ClWf56z8soWOMZeFiygnSH1KdJBdyyCm9So2BrFQ1Xk2st+nw/DMZLjmI748hB0WbwbM5mV85OZszmY0jaONF1Hqs9rQVdQAHmJKdvQ1jlpcSTJKmrMosbTphrWkmSbWjy12lIeX4XIzFelIxEZkpF1EAA7keig1d4rhpWw6swCZGsXVU8Hc27QtlpwHhlV2iB3FKQsqEe1spr+I++LeHJjKV5/jDGip2rLEQD7g+in3F+CSvmswqpEhWXToUqgGqTprS3sLo+mxB7G8V3MJcVsUcQxtFhJJka67T88lRvDfjCpmX4eAzAR+ZmbWOogVHVT6xmrHau1VVWaLodkWLxKgXUxiOZ5RYyRPVLcUUkmfzrzRiWHJtLKUYlQCCdBJQWzaVFEg7LXbEVy8k6BXSWNw9NrDDnwJ179dNfNafg9xpDnc1EqBUnJkQUAV0saXb00t27DTt3OOsO8ZiOah4xQcKDHE3bY/v0WB4mcPm/6nLZldPKyt5n0IQWIHsFIkIHspxHWac6t8Mq0/6URAN+knT9Lr4JzOp4vlWR5WiA6OqU2zmS7Yj0uRrr+EfQdNqDtBCjr4MjBvDgJ1ttG3kFneLGV6fEHAUKCoYVQ1aiWJoKP2iRvZNXfoOMQIep+Evz4YGenkuTw4zph4hBJvo1aHIGwEnlFn0GojHyiYeCpOJUxUw7m76jwv7Ki+NnA+pl0zKjzQnS/wDI3/o1f1HFnEslubksXgmIyVTSP+3uP4U55NkfLsc8q2uXZdVg9mIFKQdmZdQ8wqr3sjFan9P1cltY0CqOwOrvxz6C2l13cw5dTmDl4ZHYSTvI0ZIVCshR0KNpNXHVltl0E9sdPH1ZQocO49n2rwLACd7SDPjpGsqjeE2dWSLNBO34gvVAVrRbAUEgLqDVRqsWaBBBhYvFabmuZm5R5E92yxOc+WCeMQTA6I3HVdl8xBhAJOkg9/Io2Nk9j2xHUp/3AfllbwWLjBOYbkWH/wBvhKVuUM+Y+IjNCMlJMwUXW5LjWwB2u3YK297d/XEVMw/Mr+Mp58N2U3AmwtYegkbL0BjQXkF585i4fNFxBkyypC0LOEZG0MwppbJLXq6bgX67Ae2M97SH/SvYYarTfhgapJBiZvyHlIXZ4O5/p5/zkgTIyAnsz2Gq/er/AFHvj7hzD77qPjFMOw/0/wCsHw0Wbz3y+2VlmZkUJJmG6RshgoAbZexU61F77oRt681WZSVNgMSKzGgG4An287eq+3hJxLo8RjBPllVoz99x/uAH3ww7oeueL0s+GJ5XXoPGivHpY8RuFCfIymgXiUyJYB3Cm9jt8Jb6GiNwMRVmy0q9w6saddvI2PzvXnjIu6uJE+KMh79tJFH9axnCZkL2VQNLcrt7L1RlMwskaSKbV1DA/Iix/bGqDIleBe0tcWnUJA8ReK9fMwcMjnEJkbVM/fTtaKRY7ner/c98QVnS4MBWvw6j2dJ2Jc2Y0HufnVfDlppEzggVpcydhNmJmLAAI3VRDqoL1OmOx3sG9Ix8ZIdGvVdYnK6j2hhvJo7xBPhPhpqnvg/A8vlQRBEqX8RA3b6t3OJ2sDdFlVsRUqn6zK0cdKFGCL+MwHcgYJC/uCJC5k5szaZxsploo7VdZZ7P5YUMzXYVd7QXe43rbED6js2ULWw+DoGh21QnlbnOm56pXPM0rGOPMSTSNm2OhFcKBDIQI7ERtJNQJPlbykjudou0Oh3V7+kYAXUwBk1MbjXXUeV76aqGSyDRuOvBOPw8lzKGIYk+bYd0IjR3L3RCDt3MIEG40Wk+oHN/tuH1C3t43IEcymnkzjvQz+WURvEJYkhzCvYLyEtokomzqGg2e2pgNqxLTfDwqGMw/aYd5kGCS2NhaR4X91yeKXCnk4t04ohrlRCoX9smwWN0AdiP9N+pxzXaTUgKXhVZrcJmebAnwXVwHmOPL8ViSPU0ZuCRyKZy7bFlCgalbSt72F+w6bUDakDuUVfCuq4Qudr9wGwjl3i65edMjBl+NE5hT+GlIkYL7OCGO2584LGtzvjmoA2rfRSYKpUq4GKf3C3l/FlweGcrx5+J0tow/TavaQML09/2dRobBN6rHNCQ9TcTDX4cg6xPl/2PGy0fE7g8o4tcZOqdVZCDVEDSQD/puu+4x3Wae0tuoOGV2f0f16Nkfn8rK8P52gzseYjQmASdJi3org969Qo1dqsVYvHFEkOkaKxxBralA03H6onyTL4usY5zAsUYXMlJOqSVOpbSidQWgPVhQDn6iXEWMc1S4QA5naEn6ZEdDfv8uSXvDbOvHxKMARliDGfKDsos6dJALsE0h73LWbs3FRJD1c4lTa/Ck35+fOdhMx7J88VOHf4jJT6o0UsYnMpIj7FkD0R5SDIO4+I+hOLFdtwVkcLq/wBuoyCdxGvWPRSXL8RlIdUKxpSsQBsOnZWiba9RNb92rt2qBx2XonUmWLrn969NPZPni9GJ4MlnlG0kelvuNaj7efE+IuA5ZPByadSpQOx/j9JKkjEeVjOyyGXWG72ACNnViPIdPlIu3Pp3h0aFpgl9V3KI+Tz56WXouaFM3lSjFWSaKiVNjzDuD6+4ONGA5q8YHOo1ZGrT7Lz7x/hc+XEeTaEBhK9Mo1GVjpAo1dVpAUHv3F4z3tLfpheww9anVJrB2w8NfkrY5kzscE7mBZQ0eWSGOQP8Dbaj1Y23Kxsq0Cfio7Y7eQDbkquGpuqMAeRBcXERr4EbkEpx8Fsj0opS7MHlN6GQrXTJBIc/F8a3XY7d7qbDCAs7jVTO8ACw3nn7aHvWr4o8TlysEeYhVCyyaGLC6DAm7BBHmUDv647ruLRIVfhdFlaoabztKmnI2bMchRR+WvTeUyKAY3VlVn2vUiAufNQGo7hqJq0jBhbmOZnbmOtwI3EadCbaST3K5cD4guYy8UyG1dAb+fr9wbH2xea7MAV5WvSNKo5h2U48asiY2y2cTTavpII7t8Ski6IpSDt7bnaq2JEQ5bXBageH0TuP4/KUuWs2xDTxKhkGbVugCq+Vt/JbB2IZVUAE/Q2cRMO456LQxLACGO0ykZu7ntvPwJk8bpAzZS3IjZXalWzflo0WHewPSqPftiTE7KlwQECpAuI/Kn2U/LGWlibXIst6RGRpYFSo6leYmga9PucVxaCFsPOYvY4QI1nbu2/K9PDGovCrh49Hqy06/vQuP1U45d9pUtAxVaeo915z4TktWZXLOkMbOOlcmqlY9nFP8R9P2d+2M5o+rKvaVakUu1BJAvaPLTT1W/k/EHMQRpDRHSUR17aRprv8sSCuQIVN/DKdRxfzv5rd5iC5mdSki/8ATs5KgllcpccqaiUU/Gh0rQDWvnYjZsdv+o9CqmHmkwyP7jAYAm4O52Nztew5Kg8p8PSJW0SF9IWE2ukjo2oBHvv37HuNjiwwALIxVRzzcRMu/wD1f55Fb2JFUWNzhxo5PKS5gLrKAUD2tiFF/IE3jio/K0lWcHh+3rNpzEqVzc+58FjmJhGOkSkcKoSzEKVttL6QA2o2b2o4q9s/dbw4dhzApib3Jnx5ckpSZiUxjOPIJJmnADNqZ0KAMCGvSASex38u214hkxmWiGMz9iBAjpBm3f8A9uvR/CM51oY5dJUugYqRRUkbgj3B2xpNMiV4uqzs3lvJI3iXw8pPFmxA8qLE6ThX0DpggnUfUFTItfMewxBWEHNC1OG1MzHUS4AyCLTfp4wpHm8yF6MsbgyBi+7MzrpI0ByUUbKBWknse11imToQvRsYTmY4W05DrFz6wqb4uTJJlIJlUscwECVe37ak77nSzqAQfjNEbg2sQQWg81hcIa5tZzCftmfb3g+HlP348YswSqzGNSlRSuSUZDGWFm/2469Ngt9qxXzw5bAwuekASJvcDUGfwU9+LzFocpnoGKhlKal2OmRdS7+m2r9cT4jQPCyeEAB76FQdfL4FOeIzSR5iPMhlLNpmRlDaSwqx59yVcEHvuDis4kOzLapNa6maXKQRafTmNE+eLgXM5XJ56MeVhpPy1DUAfoQwxYxH1NDgsnhE0q1Sg75CnHD82sayXGGkIHTYkjpkMDqAHc0KH1xWaQFtVabnkXgbjn0Vk57zKPkIeIDdumAF9GEug0wIIZQyi1OzDUD3xdqkFgevNYBjm4h2HPP2nTwNjsYKlOQ4iIEjcwRtJraSOS1PpppoyCCqsNQBo3uMVA7KJhegqUjVcW5jEAEX77G2uhTFxbmg8SeOSbKM0WVjJl6bbnXpBYtQoCrC+4O9YkdU7S5GipUsH/SAtY+7jaek2/Z9Fn8iZWJWOcm/EEZVhJpijsNRUfGWAGkspZf3T9cc0gPuM2U+Pe8jsWZfqtc9+3WLHmqtzq8Wf4RLLCQ66OqjEbjQbbvuCAGX9cW6kPpkhefwQfhsY1r7GYPj8BUdhVIspIG0q8sakfmWW89r5ArCqU3ZQ9uwI1UrBq9GS59YEaA8ul7259R+HrKxx5vl94o2Z2y4DGxupHnYAeoouAfasWBDqMDZZTy6hxEOcIzf8H4lKEg/FZlVVqjgQrDHIjOxSJNQBUKCQ5Hw2SNR7gXiH7ndy0QewpEkXdqQYEk/jnvCqvhJmWbh6KxU6WOnSwbysSQDR8pB1DSdxQxboH6FgcWaBiCRuuDxGyq5fMQZ9jrVGVRFZJL6gdSi9OrQD6Vai7xzWEEPUvDnmrTdhxaZM9I0O+qTpo5pXXKtCY2krqMzdTrqH2GpQyowXRbWPhX3GIbn6YWkCxgNUOkDTaLdYJvNup6pn5TzdcSy6AOqHI6UQ6SqqxDqFZSQ1ql6ibNb9sSsP1juVHFMnDPNic1/YzMRrpsnjmrKCTKyArr0gSBRVsYyHAFgjcrW4rfEzxLVl4V5ZVBmNvOyhWb4w0kMsrRUrz00wQan8nliLAjQpVbYC7JJ9KNEukEwvVsoBj2sDrgaTYX13noqB4Xc25Zcl05Xiy/SIADSfFYBLAHfdtRIF1eLFCo3LBssfimCrGvmaC6enp5Lu504pFm8icxlXEwys4dq27CmHmHqjdwD8u2Oqjg5st2UWDovo1+zqiM4j9adQptHn0y2WSZZIGzEiaFRE80SjT5i4fyyAorA1uXa7HarmDWzuts0nVapYQcoMyTY+EXBmD3DTfmfJZnNQ9SBJswgAjcMeu8dMSii4wyjTXwWO91enHyHOEi/quxUo0X5ahDTqP8AUHnvB8f5T74Z8oTiMfjIwkSzCeJGHn6gUrZHotEHSd7UbAd7FGkY+rvWTxPG0y7+yZJGUnaJ+abKpYtLBXDxzNpFBI8jKihSLY0LOws/MkD745cQBJUtFjn1A1okrzJxrLrHmJkUFVSRlAJBIokVYJBrtY71eMxwgkL3VBxdTa47gKs8D8PlfLQOwALRIxB72VBOLbaILQvOV+JObVcAdCfdIEfEJotWVM3TjgziurFC/SdWZS+3oO5Ug2QKHe6+Yj6Z0K2DSY+KobJc0jWJmLfyrN4fSF4Z5G1HqZhpAW02VZIyhOgBbKFSaHr73i7SuCV5riADXtaNhG+xM631TTiVUFmcy8N/E5WaGwvUQgEiwD6Gvrjl7czSFNhqvZVWv5FQ7hOdiaSaHpRSGRwAocIhGnSxjbSKkZqK+XYWPU3RaRJEL1VWm8Na/MRG8Sed+gGt12c1cPES8PyZcdIXrCEC5CRqcufL3JAO9KN/bH2o2MrVFhKuc1awF9u7YRr+yqR4ZxtHl2gcklHJXv8AATV2d/M6u24HcbUQTZo2EFYvEi19QPbuPX+AQF2+IPCfxORkTfy1Jt3IQ2QNjvputjvWOqrczYUWArdlXDvDzUCHDVdMu62iOxikdyCBICCT6Umh07/uv7b5+WQCvX9sWue03IuB0/cg+isHAeHx57hUUeZQXl6NaioNLanUNwuhqJFgEHvWLjWh9MA7Lzdeq7D4tzqZ+79/sKGopZqsWfViB+rE1+uKGq9WSGhVzgy/jeXZIzu8AYD6xnqKP6CFxcb9dGOS85W/9PxIO2dHrb3uprx3iJkKIJ3mjRRpLiiCVUOB8rUV8gPW8Vnum0rcw9IMl2UAnl3mPdUDlyQz8vzqdJOWZmTULA01J2Ox7sN8WGXonosfEjsuItI/2j1sp2+QVYA5EodlLDUoVCNYUFW1Wx2exXpfYHFbLaVtCqTUyiI9dN+WyqvLORbO8AfLi2cBgmxFsDrVQWoGj5bG36YtsGejC89iagw/EBU0G/tt5qbc55VYswsI6ZaKJEk6a0vUVabf9o33Y7k3itUEGFuYJ5fTLzMEkieW3d3La5L5NhzuWzLdV+vEAUCVp3WwCGWydQZdiBtsT3x3TpB7TzVXG4+ph6rBAynn3/CsOOH/AA8hj1r5/i6ykdMox0FF3LHSLNVdA6dr4j6bK0Xf3Rmg25byL32v/wBVX8IJNWRbLyKQd3AII1RSWAwv0LK429h72beH+2CsDjAiuKjT08R/0KaZrhzSZ6HJtCB02ELCNVVmVWpnJoCyAWtvQg2RviqWy8NhbbKobh3Vg7W99BOg/Fk8eFrOmZzCS2yTlwrNIsmoxHTVDc+Ut5uzACgKxYoSHGd1lcUyupMLNWxaI1+abLl4yDk8vmwz9JpAypUSKNeqpBGYzYDroI1VS3sccu+kFd0Yr1GECQNbnTaZ5X01K6vCfjCrMMqroyyZdZPKoGmRSQykgDUdNGzfYb+/VB18q44rQJZ2pEQSPA6J75y4QM1lJIttValtdW49h71Y9O+J6jczYWTg6/Y1g5QqXiOVhy8keW63UlXpuzVpKgrfkINaqLCiSDW4regXNAhq9WKVapUa6pEC49fbTqtDw6z+nNZZzmH1dYQ9Ik0Y2Vgtb1QckV6FhjqifqF+ii4jTmk8BgiM09QRPovQGNBeQXnPnDgZy+aOWSKVFZtSqG6gdB5UcKN9X+YSD21ECq3zajMrsoXtMHiBVpdq4gxblB3Hdp7r75bw4zspHSjOgj45R0q3IrQ3m7AGwCN/lj6KDjouHcVoMH1G/IX9rKk8j8htlsrmIcy4f8QKZUJpQARsxA82/t6Dvi1So5WkHdYmO4iK1Vr6YjLzWlwrw74fB2y4kb3lOu/9J8v6DHTaLBsoKvE8TU/2jut/KZ4owopQFA7ACh+mJVRJJuV+8F8X4mlVFLMwVVFkk0AB6knsMF9ALjAUy5i5ty+dlEaxrNBAeoytIEM5KlVCKdmALBtzqJqh71X1A4xsFuYfB1KDcxMOdbSY3v5d3NcPLvIryOyaI/wetkfqr+YWU7sleZCPgB1UdJbSbAPLKJJ6KXEcQa1odJzxIjTx2PPSdp3VdArYdsXF51SPjkGXyPEswZxM2UzURMli16rszVt3rS2k91J+V4qODWPM6FeioOq4nDM7OM7DbnAEf95hd3gfI4hlDSKUZrRLJYFQA9iqApo63x9w0wouNhucEC41Pfp+VT8WlhL+EYIvPuSiGRmzNH89JGRE0agI0YMzmrZbCgAgbb7+2eBkJ5r19RxxDGT9sAkzuREcu9cMPCJny6vEAWkmbLSA0Sz/AOYu52s9tV3t88c5SRbuUxrU21CHaABw7tPgTjwHmR4M5DBGrNAraZ2IJILERLb2bCPpGoEg3sBsBM15DgBosyvhW1KLqjvuNx7+o8VX2UEEHcHvi4vOrzeeESwZrVEocRTkql7/AJc2gKQR8XY1vtZ7A4zchDrL2vbsqUoeYka97Znu/NlS+R+krzZRgy/i0afpswYqjBQBrGzalewAPLpYEnvi1Si7ed1h43OQ2sP9IbPUT7EeKlnDItOdSC4HAkMId1DIbYrrOkjV3sEk+m9AVUb98LfqmaBqXFs0A3006KgeC+YaObN5Jxek6u21qdD/AK+X9DixhjBLSsfjTQ9lOu3f/oU+43PJl8xmIQFQapImCqKKl9XrdDZarsAPnddxLSQtmg1lWmx5vodd4/6unJaxlUy8Op58296UdhSA0FZL0HUQx3ogDfY4+j7YGpUb4NY1H2azmBr03t5HvTllfDfNSwLl5T0lRlYMzLJRKnqBVG4Go7AMAdyfTEwoOIgrMdxWkyoajbkyNI7vToqnwjh65eGOFCSsaBQT3NCrNbXi20ZRCwa1U1Xl53uoZz9I5efqSxI6zsghSMo7oWLAuQArKAEZSbvWd7GKFWbyvVcPDQG5QSIBkmQDG3I6z3Jy5DD5fNx/iJFd81lhRXTSuhLCOkFA9EhrPsQCdsT0pa6+4WbjstWiezEBjvQ736pK5w4euWkOUUx+fMSM2lbdEZl0IdrI0BHAFbkj54gqNynKtPB1TVb2xmwGpsSAZPnIW/4YxPDxNozIZLy5D+a9LWDpYb6WUggizR1bm8SUQQ+FU4m5tTChwEX+EdCtzmbhaZbOzZw9RjJGb0GmiTR02cEg76tPayFLkDy47e0NcXKphqzqtBtGwg+ZmY8p8YnVT7kjVl85lZZUEMYkoyNqAYSJsCdxWk2Nh33PtXpS1wJWzjstWi9jTJjTuK3+fan4hJlkFLrRzMbIhKpch9glOrNVURZxJVu/KqWA/t4cVT1Ec5NvGxAWby/IYeMQIItEglAenD6tSAEghQNJsvXz+WOWWqAQrGIHaYJzs0iLWjQ+Pcr3i+vJKI81eHGYfOzfhkBRrlW7UC6tdZGm9Ralu6U3W10alAlxheownFaTaDe0Nxb5vpHmu3ljwozCSxzTTRxmORXCqC5Okg0TsB29Lx0zDOBklR4rjNJzCxjSZBHL9qw4uLza/IQAk0LPc1ufvgvsnRfrBfEYIvlmMwkalnZUUd2YgAfc7Y+ExqumtLjDRKw81zrk1UlJlmIIGiIh2JJAFC63JHr7+xxwareatNwFcmC2OpslXjXiROqu0OVjjVQDqnlW2u60xq3mJAvZjtR7VcTq52Cv0OF0yQHvJnYA+pOnkk+bnKSbqLn42zIdFaOGNwiAbMSdHmDBRYJJrexR2h7Un7rrSGAZTg0DliQSRJ5b21/gr88MyEGedIMllpV0yK7O+khFJOsO48zAdlplu+1jUTQH2aEq1KmHBqVni4Ii/hA0vvY+RgWTlfl9MnEVXzO51SP+83yF7KBsq+g9zZNxjA0LzeJxLq7pOg0HzfmtnHarKYeNHDE0xZl1Zgv5flA7k2NZ76a1DY7E/PFXEtFnFbnBqzpdSadb/wDOuiWvCniHQzcMaSRsMzYlBUho9CuQLO3mJBsX2rbEVAw4Abq/xWn2lJznAjLp1mPZXTF9eURgijvMuXEPGJWneRIpUQLKhvohyB5rFAErJ9LvFN4ioZXo8M7tME0MAJBNjvHLzHssflC3hzuVLtUbDMCRNz5GCylfctGTQ9ccU7gt8VZxkNfTqga/TB6i3kUo5rOsJG6ch0glVZRo1Lq1DygD1AavcD2xCTey0mUwWjML+d4Xo3kzjf4zJxTmtZFOB++uzbelncfIjGlTfmaCvF4zD9hWczbbuUr5/dcnxWR5IVnjkjEkcb/ArNQLVRB8yMSPW98VKpyVJIlb3Dwa+EDWuykGCRr8uk7I8cdJ+q2oqXZ2RHaMWwYGtBGnZiBXpt2sYhDyDK06mGaaeQaxEkTp39y3+H+G+czLsyRdCEsShnOk6b28otrqvT74kFBzjawVOpxWhSaA45nbx8hVjkfkxMgrnWZZpPjkIr50Bvte5N74t0qQZ3rz+OxzsSQIho0CnXixw+KPPMzoR1otavqIAdVK1pCte6qfT4u474rVwA6+62eE1HvoANP2mIjafDqvjyv0IuIZSRKSJQdch2RndStJfmamYISSdwTsMGQHgrrFdo/D1Gm5Og3gHfYWv+1dMXl5VGCKSeMvDDJmcszSpHGyFAW9G8xJoC9PwAt2FjFTENlwuvQ8GrBtJ4DSTr89e9ZIWQZjKlZcvqyzoVEdqJFZ0VwlimAYhBuL0vV71xeRcWU/09m+Wu+qddoBIn38l2+MMDZfPQZuMC2j7kXToaDfUBkq/VR3x1iBlcHBccHcKtB1F3P0O3oZWLkuMjLyRS5VVMh/PmSIHprH0wGTSXJ1I3UbfbdT7AcB2Uy3vVl9A1WllU2+0E6zOumht6+NM8QeDz5mKGfItU8RLIVbSWRxuAe3opo+xxZqtLgC3VYfD69Ok91OuPpPuFJc3y1nmaSKLL5oxM4kp0K+ajubFWNTC8VDTebAFehZi8O0Bz3NmIsfnJN+W8Pc+2YdpXhaOimpzRKEBSdKAblBp3O2JhRfN1mu4lhxTAYDOvj49bpu5S8PstkpOqCZJt6ZuyX30r6bbWST+pxLTotYZWfi+J1cQ3IbD37034mWcjBEYIjBFxcS4rHAhdyxABNIrOaAs7KCaA9e2OS4BS06Tqhgepj3SLmvFqDUVihkurDSDSu9USBZCUbv29DiA4kbBareC1Ilzh3D5qlvjniZmWkZsvmIlRDsgj2ft2ZxqPqTYSq9bxG6u6bFXaHCaQaBUaZO86eVvdL/ABLmnrAHN5WGaSwyyB2U6Sd1YK1GwCPQjYm/WN1SfuCuUsH2ZPYvIGkQPyFlcPMbzLpinHmY6YG1N/AFtSRWwJOonHDYJ0VirnbTMuG2unWe/wAExZXw5zsyoY4niDLcnWcL5tTV5QNXw0dx64kFBx0VJ3FKFMnMQY0gfAm/gPg/ElNmpmkP7kfkX6FviI+mnEzMMB9xWdX4491qTY6m/wDHuqHwvhUOWTRBEka+yirPuT3J+ZxZa0NsFjVaz6rszzJXZj6o0YIlHxV4f1uGzV3jqQf6T5v9hbENdssK0eFVezxLetvP+VLPDjKk8QheBA621dQi0pV1MVU2aLUvuSNxRqrRH1ghb3En/wDpnNqGD03vYel1f43DAEEEHsRuD98aC8iQRYr9YL4o/wCOyqHy5CUzK1vfcKRSle2xYm/mcU8VsvR8Ckh97Dbv/wCLM8J+O/4tYJSxEilF32+EAKw9tKgA+4Hucc0H/VBU/FsN/aNRm1/XX1S/x3JDJZnMZWRFZV16G0gt5lBQ6rHbb6W2I3DI4tKuUHnEUmVWm9pvy1+dyd/BHiRRpMs5H5i9aMX6jytY9yNJHyF4nwzo+lZfG6QcBVG1j7/tdfjpwzVDBmAPgYo30bcE/IFa/wBWPuKbYFR8CrQ91M738lG8Ul6Zeo+XOJjM5WGcf94gJHs37Q+zWPtjVY7M0FeBxFLsqrqfIrSx0oVNvG/hmvKxTAWYpNJ/lcf+4L+uK2JbLQVt8ErZarmHce3wpCnzqZERZcqHdWEk+iQkMw1NGob9gjVpcAG/fvivIZAWsKbsSXVAYBsJHgT10srxwLOmbLxSsKZ0BYezVuPsbxfaZAK8nXpinUc0bFd2OlEk7xLyzdKCZJDE0c6q0g30xyHQ2x2IsrsfbENYWBWjw1wzOYRMg26i4SrlcwkHXkWASTRHoZdUiLnUNZ1ABVCqoYo+gUzCxQIGIgYkxfT5+Vfc11TK0uhp+oyY5W31iWzoPFMPMvL2Z4jw6BCEgzAKs6EkLVEFdrr9lq3oivniR7HPYBoVUw2KpYXEucJc28FcvCvCyNGjeTMzMwj0Oq0FYEaSo2sIVJBHfcmxj43DgXJXdXi7nAtawC8/z3p/y0CxoqIKVFCqPYAUBvv2xOBFlkucXEuOpX1x9XKMERgi4c3xnLxMFkniRiaAZwCSfkTjkuA1KlZQqPEtaT4LhzPMa9IvAvVbfQrMItdbbM/vtXuCCNiDj4X2spW4U5oeYHPWPJSzi/i1nSzKkUcFEgggswI7iztY/lxUdiXbLfo8FoQC5xPslPiHMebzK1JLI/mJJ1MB5qAGkHQBsaoD4j8sQmo52q0KeFoUj9IA8PhXJnllRmjIkRVkdBGWvSw2ZdtiaNEgb3j4ZFlJT7NwDrEwDMeRWzwjlricyssUUwSQKrF/IGVfhFsRajbYew9sdtp1Doq1bF4OmQXESJ0v7J3yHhS8zmXPTAMw3WEkkn0Jd77bbAemJxhyTLisp/GG025KDbdf4TRk/Dbh0ZB6GsgAedmI2HfTdWe/b1xKKDBsqL+K4pwjNHcmXJZCKFdMUaRr7IoUf2GJQANFRfUe8y4krpx9XCMERgiMERgi+OcyyyRvGwtXUqw+RFH+2PhEiF0xxY4OGouo3ySsMMeYWVJUbLmRMzMr7AOdNBB5u6LZWj5e9HFOlABnbVekxpqVHMLSCHQWiOXXTfe108+FnFY5slpjsCKR0CsbKoWLICfWkIF/wnE9BwLbLL4pRdTry7cA+MX9U44mWaph465S8vl5a+GQr9mW/wDlcVcULArd4E+Kjm8xPl/1R/JZt4pEkjOl0YMp9iNximCQZC9JUY17S12hWjns9NxDNapDqlkpRpX2FKAo/wDm+OiS911CynTwtKG6DqtrIcTiy/EhM7NGYBpNDUGZBoKA0DpKWoZvNe59cSBwD5OyqVKL6mFyNE5vCxvPne1uSsfPWTGY4dmFXzXFrWvUrTivrWLlUZmFebwNTssSwnnHnZQTN8KAYRRq3V6YkYsy0w0F7Q7WGUggHzbV3sYzy3YL1rK5jO42mNOsX7jrsq54KcQ6mRMR7wyED+VvMP8AcWxcwzpZC89xqllxGbmP4/SoGLCx1jc48N/EZLMRVZaMlf5l8y/7gMcVG5mkKzg6vZV2v6rzhwfpmdOsjyJdsi3qf1qxuLO14zWxN17WtmFM5CAefJXjwyzM7ZaQZiGSI9VimsEWjbgb7mjYs/LF+iSRcLyXEmU21B2bgbCY5pwxMs5fmSMMCGAIPcEWD9sF9BIMhEaBRQAAHYDb+2CEk3K/WC+IwRc2e4hFCuqWVI193YL/AM4+EgartlN7zDASsDMc+5ML+VJ13sKEj3YkkDsasb3tewJ9MRms3a6tt4dXn6hlHMpT434j5oJI0UWXiVNO7yCRm1CxpVdga3pvTETq7ostChwuiXAOJM8hGnf+Euwc95giRMyGzTMoYKkmhFStTAiOtwvrZqqIOIhWd/tdXXcOpWNL6QLXEmdteqxc9xjJsI1jyzIqSB99LEjuyny6pBdVqbttW1ngvbsFZZh64kufJIjfwPTwC0OGcs5mbLjTHmvM5ZgE0qtqQulTIuvVSgmqUAb46FNxG6hqYulTqXLbDnM85sYi/UlaHD/CfOzHVmJEisC7PUbYV2G3b+LHQwzjqoqnGcPTEUwT6D54J84P4dQxQmCSaaWInUyAiNWPz0DW3psWI2xYbQAESsmtxN76naNaAeevvb0THw3gWWg3hgjQ/vBRqP1Y7n7nEgY0aBUqmIq1PvcStHHShRgiMERgiMERgiMERgiMERgiiHiQHyOczDRldGcRg6MLBUqBddtQk1sDdjbbfejWljjG69Tw3LiKLQ7Vh1+bRHzRh8FgViNmIdVSVC/HUbkFm29TJQs9lG2JMNoqXGrvtNvK428lTsWlhpa8ROFjMZGRTqpCsh01q0obbTe2rRqq/WsR1W5mq7w+t2VcHnbz09VBhlE6MsyKSq6UGoe/xNtYUg6QLoHVt2IGfAgkL1ud3aNY43uf0PfyVayPLsH/AEdJYstH+IXL9QMyeYyBDq32JN3W+x0n0GLgYOzkC686/FVP6wte85SY12lSn8IwyDT3J+bP02JI0uANXr5mOr1GwrfvipBySvQZ2nECnawnu27tFcfDXiCy5CJQ4Z4VEb0bqgCov+UqPkQR3BxeoulgXluJUizEOJEA3HzvUbzsb5fiOYBaJDCZDH1BYpbaNUX0J8ukDteKZlrz0XpGFtXDMiTmiY66z+U7eEEjHMTOsciCQM0w0hYg2sGMJ67Kz7H0+mJsPqVl8XAFNoJBiAL30vPoqvi2sBGCLjyHCoIBUMMcf8igf3Ax8DQNApKlapU+9xK7MfVGjBF/GYDcmsEWXxPj8MMZkJLqFZvyxq2T4jY22Hzxy54AlT0sO+o7KLGwvbVJGa8WAWZUy0iAAEvKCdNlaLIu4WiTYJPagbxAcR0Wq3gxgFzweg37id0s8c8Rc2ZZGhzXTVGAWLogav6gT73qr0rvtE6u6bFXqHC6OUB7Jnef1/Kw81zQXr8RlstPJYbqVTEHcqxQjVsa33B+eIzU5gFWmYOP8b3NGkfkSuHhEAmlGnKyyVqtYCdyb076W0qNh9Bj40SdFLWcabLvA019eUplynhbnJRHSCEFBr6rgnVZulUWBVbH574kGHcVSdxiiybzygftNvBvB/LpvmJXmNfCvkW/sSx/XEzcM0arOrcbqutTEeqbODcnZLKm4sugbuGbzsPozWR9sStpNboFn1sdXrWe4x5ey3sSKojBEYIjBEYIjBEYIjBEYIjBEYIjBEYIjBFM/HLLD8NDJ0wWEmjqb2oIJrY1uR63/fFbFD6QVucDee1c2dphLvIPEUhigclFEM2uUqbcpNcSg9qQMAzCz/3ZrEVIwAeX5VziFJz3uaJ+oQOUtv5xYeIVuxeXl1xcaiL5eZVNFonAPzKnHx2hUlEhtRpPMLzzxKAiPL5ZVYzsoaXR5iQ1FE0gBrVaJU3R3B3xnOFg3dexpOBc+qftFhPTU8r81ZfDHOdXJkW7LHI0al1okALtXsCSPtvveLlEy1ea4lTyVptJE2S3x3w9zUssSRHLrlID+WjM3Zm1MWULuSTXfsMRuouJAGgV6hxOixjnOzZ3am3cE38o8pJkTKyyM5lCg7BVGi6pR27+/wCmJqdMMWdi8a7EBoIiJ9VtLw+ISNIIoxI3xPpGo0K3arO22O8omVVNV5aGyYG0rpx9XCMEX8JwRZea5kykbaHzMIbfy61vYX2vbHJe0bqduFrOEhhjuXDxXmfTDry8YlkqxE7iNiN/2TuSKPl77EbHHLqlpClpYSX5ahgc4n53qT8R8V8/JYQxwj+BbP6sT/ximcS86L0VPg2Hb90nx/SW589mc1p6heXz0XYsbLkUpYmlG2w27nEZLnaq4KdGjOWBbTu+XXLmsrJrKBGFSMojB1kEdxt3qxv64+EGYUjHsy5p2BnRMXCeSeJzqVWKSON61dVtAOn4bU+Y16bHEjaVQqnW4hhKZkkEjlfX0Txk/CfqOZc7OWdjbLFe59bkeyb+QGJxhpMuKyn8ZyNyUW2HP9D+U1ZXkLh8bKwyqEqABqtht6lSSCfnWJRRYNlnv4jiXCC8pihhVBSqFHsBQ/QYlVMuJuV+8F8RgiMERgiMERgiMERgiMERgiMERgiMERgiMERgiMEWHzrw1MxkpkfVQXWNChmtPMKU7MTVVtd1YxxUbmaQrWCqmlXa4d1+tlCuHcTbImdl1x5oldGqJdJjaywKMPLY0EV6bYoB2Sea9XUpDEBoMFm9zMjqNd1eOVOMnMwBnQxTLSyxkUUagex3AKkMPkfli+x2YLyeKodjUgGRsea2SMdqsl7hXJOSy8vWigqUXTFmar9gSQNtu3bEbaTGmQFcq4/EVWZHOt4JgAxIqa/uCIwRZ/FOOZfLi5544/kzAE/Re5+2OXPa3Uqalh6tX7GkrAzfiJlAoMBOYY3su2kAEktY1BRW50mrHviM1m7XVtnDK0/WMvzbb1Sdx/xGzojLIMtANZQKG6z2KshhcdCx398Qvrvi0LSw/C8OXQ7MbTpA/axDznI0csWaj/GU9yN1WCFPhGkJQBDkeYWDf0OOO1MEOurX9A0Oa+kcnK156zO2yyM7xeCRo1iyzLoDqgpG1ahS2gSmYN3Y2TQPfHBc06BWGUKrAS9+sE6+O/pstaDk3NywRhIc3YDHzgIBISDpCPKCqdzr02T6H077JxG6rnHUGVCS5u2l7c7DXpOi1OHeEGZkOrM5hEs2dNyMfeyaF/OzjoYZx1KgqccpNEU2k+ieuF+H2WihELvNNGDq0O5CX3somkNv+9eJ20WgQsmrxKq9+cAA8wL+Zn0hMfD+GQwDTDFHGP4FC/8AA3xKGgaKnUqvqGXkldePqjRgiMERgiMERgiMERgiMERgiMERgiMERgiMERgiMERgiMERgiMERgil3P3KuZPEIc5ComXXGCr1SHUALAolLIJO9b+narVpuzhwW7gMZSGHdReYsbje3v8ANVzcZ5rbKcT1bQxtoGYXytb7Fi3lMjARkaSK/Z7bg/HVMr13QwYrYWNTeO7ptrr49CnTh/POUlXUDKvlLm4ZDSAkayyqVCmru9t7oggTCq0rNqcPrMMW5ajXlczPwLUyXH8rKCY8zC9bmpFNfUXYx2HtOhVd+Hqs+5pHguTjvNMOWj6hDyjSG/KprDHSCCWANtttePjqgaJUlDCPquy6d6Tv/qmzuVGWeFVkCFnVpKO9qVWirkgALvuTdViD+ok6LS/8QGtkvBtMAx431HPRJ3EfELOEs6ZthbEdLpqtLv6i69B31Xe+wJhNd2xWlT4ZQAyuZ4z8/SzM3zJZqTK5OSRSQZBHWuwRZ0EKxuiGAHb545NTmArDMJu17gOU6ea5+DcLfMaulk5ZSY9KlC2kP++zEEf6bAx8a3NoF1WrCl91QC835ch+015fwlzMj2dGXjobO/UcGhfwAKfNfqPviUYZxPJUHcapMEfcegget028I8JMnGPzmediPUlAPoFN/qTiZuGaNbrOrcarvP0Q319028G5byuVH5ECIf3qtv6zbH9cStY1ugWfWxVat/kcT85aLVx2q6MERgiMERgiMERgiMERgiMERgiMERgiMERgiMERgiMERgiMERgiMERgiMERgiMERgimPN3hvJMYVy/SWJHYWQQ6IxB0/wD3Ah1kbg01b9zVqUCYhbuD4q2nmNSZPkSPabc+axY2my0eYkSBCgd8pBD5ldS/7ZHTDSkqRVm6J+eOLtBIHRWCKdZzGucZs8na22tki5HJyTNGFg1Kp0bDQGbdqaQ7BiPc9gMQAE7LWqVGUwZdfXn5DkuTLZCSQhY0aRiLCxjWe9dlsjf3+XvjkNJ0UrqrGiXGO+ycOB8g8UfQQpgVXEi9V9IDivNoFsG2G+n0xM2jUKza/EsG2ZudLDbvTpwrwigDa8zK0pJvQlov0JJLnfe7GJ24YalZlXjdQjLTEdTc/gJryXJuRifWmViDe5GqvoGsL9qxKKTAZAWe/HYh7crnmFuqtbDYYkVRf3BEYIjBEYIjBEYIjBEYIjBEYIjBEYIjBEYIjBEYIjBEYIjBEYIjBEYIjBEYIjBEYIjBEYIjBEYIjBFy5v4o/wCbHwrtuhSDz/8A9ny//wCRJ/8As2K9XQLWwH3v7h+E3co/9nH1/wDTEzNFn4r/ACLax2qyMERgiMERgiMERgiMERgiMERgiMERgiMERgiMERgiMERgiMERgiMERgiMERgiMERgiMERgiMERgi//9k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2667000" y="0"/>
            <a:ext cx="6477000" cy="914400"/>
          </a:xfrm>
        </p:spPr>
        <p:txBody>
          <a:bodyPr/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Priority Improvement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6200" y="6553200"/>
            <a:ext cx="1447800" cy="2286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762000"/>
            <a:ext cx="7772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C0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C0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C0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C0"/>
                </a:solidFill>
                <a:latin typeface="Arial Black" pitchFamily="34" charset="0"/>
              </a:defRPr>
            </a:lvl9pPr>
          </a:lstStyle>
          <a:p>
            <a:pPr marL="342900" indent="-342900" algn="l">
              <a:spcBef>
                <a:spcPct val="20000"/>
              </a:spcBef>
            </a:pPr>
            <a:r>
              <a:rPr lang="en-US" sz="2000" u="sng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Effective Monday October 3, 2016</a:t>
            </a:r>
            <a:endParaRPr lang="en-US" sz="2000" u="sng" kern="0" dirty="0">
              <a:latin typeface="+mn-lt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1638300"/>
          </a:xfrm>
        </p:spPr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Mid-Hudson (124-127) </a:t>
            </a:r>
            <a:r>
              <a:rPr lang="en-US" sz="2000" dirty="0">
                <a:latin typeface="+mn-lt"/>
              </a:rPr>
              <a:t>O</a:t>
            </a:r>
            <a:r>
              <a:rPr lang="en-US" sz="2000" dirty="0" smtClean="0">
                <a:latin typeface="+mn-lt"/>
              </a:rPr>
              <a:t>riginating and Destinating Priority to Greater Newark P&amp;DC on </a:t>
            </a:r>
            <a:r>
              <a:rPr lang="en-US" sz="2000" dirty="0" smtClean="0">
                <a:latin typeface="+mn-lt"/>
              </a:rPr>
              <a:t>10/3</a:t>
            </a:r>
            <a:endParaRPr lang="en-US" sz="2000" dirty="0" smtClean="0">
              <a:latin typeface="+mn-lt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Stamford (066, 068, 069) Originating and Destinating Priority to NJ NDC on </a:t>
            </a:r>
            <a:r>
              <a:rPr lang="en-US" sz="2000" dirty="0" smtClean="0">
                <a:latin typeface="+mn-lt"/>
              </a:rPr>
              <a:t>10/3</a:t>
            </a:r>
            <a:endParaRPr lang="en-US" sz="2000" dirty="0"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85800" y="3505200"/>
            <a:ext cx="7772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C0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C0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C0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C0"/>
                </a:solidFill>
                <a:latin typeface="Arial Black" pitchFamily="34" charset="0"/>
              </a:defRPr>
            </a:lvl9pPr>
          </a:lstStyle>
          <a:p>
            <a:pPr marL="342900" indent="-342900" algn="l">
              <a:spcBef>
                <a:spcPct val="20000"/>
              </a:spcBef>
            </a:pPr>
            <a:r>
              <a:rPr lang="en-US" sz="2000" u="sng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Effective Monday October 31, 2016</a:t>
            </a:r>
            <a:endParaRPr lang="en-US" sz="2000" u="sng" kern="0" dirty="0">
              <a:latin typeface="+mn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85800" y="4152900"/>
            <a:ext cx="77724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14350" indent="-51435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q"/>
              <a:defRPr sz="2600" b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6300" indent="-419100" algn="l" rtl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254125" indent="-342900" algn="l" rtl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60000"/>
              <a:buFont typeface="Calibri" pitchFamily="34" charset="0"/>
              <a:buChar char="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711325" indent="-342900" algn="l" rtl="0" eaLnBrk="0" fontAlgn="base" hangingPunct="0">
              <a:spcBef>
                <a:spcPct val="0"/>
              </a:spcBef>
              <a:spcAft>
                <a:spcPct val="0"/>
              </a:spcAft>
              <a:buClrTx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168525" indent="-342900" algn="l" rtl="0" eaLnBrk="0" fontAlgn="base" hangingPunct="0">
              <a:spcBef>
                <a:spcPct val="0"/>
              </a:spcBef>
              <a:spcAft>
                <a:spcPct val="0"/>
              </a:spcAft>
              <a:buClrTx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625725" indent="-342900" algn="l" rtl="0" fontAlgn="base">
              <a:spcBef>
                <a:spcPct val="0"/>
              </a:spcBef>
              <a:spcAft>
                <a:spcPct val="0"/>
              </a:spcAft>
              <a:buClr>
                <a:srgbClr val="0040C0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3082925" indent="-342900" algn="l" rtl="0" fontAlgn="base">
              <a:spcBef>
                <a:spcPct val="0"/>
              </a:spcBef>
              <a:spcAft>
                <a:spcPct val="0"/>
              </a:spcAft>
              <a:buClr>
                <a:srgbClr val="0040C0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540125" indent="-342900" algn="l" rtl="0" fontAlgn="base">
              <a:spcBef>
                <a:spcPct val="0"/>
              </a:spcBef>
              <a:spcAft>
                <a:spcPct val="0"/>
              </a:spcAft>
              <a:buClr>
                <a:srgbClr val="0040C0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997325" indent="-342900" algn="l" rtl="0" fontAlgn="base">
              <a:spcBef>
                <a:spcPct val="0"/>
              </a:spcBef>
              <a:spcAft>
                <a:spcPct val="0"/>
              </a:spcAft>
              <a:buClr>
                <a:srgbClr val="0040C0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000" kern="0" dirty="0" smtClean="0">
                <a:latin typeface="+mn-lt"/>
              </a:rPr>
              <a:t>New York (100-102, 104) Destinating Priority to NJ NDC.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sz="2000" kern="0" dirty="0" smtClean="0">
              <a:latin typeface="+mn-lt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000" kern="0" dirty="0" smtClean="0">
                <a:latin typeface="+mn-lt"/>
              </a:rPr>
              <a:t>Queens (110, 111, 113, 114) Destinating Priority to Bethpage P&amp;DC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sz="2000" kern="0" dirty="0" smtClean="0">
              <a:latin typeface="+mn-lt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000" kern="0" dirty="0" smtClean="0">
                <a:latin typeface="+mn-lt"/>
              </a:rPr>
              <a:t>Long Island (115, 117-119) Destinating Priority to Bethpage P&amp;DC</a:t>
            </a:r>
            <a:endParaRPr lang="en-US" sz="20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543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data:image/jpeg;base64,/9j/4AAQSkZJRgABAQAAAQABAAD/2wCEAAkGBxQTEhUUExMVFRQXFyAaGBgYGSEbIBseHyAfISAgIhggHSkgHh8mHCAcIjEiJSstLy4uGh80ODMsNygtLisBCgoKDg0OGxAQGywmICU1LCw0LDQsMjI0NDQvMCw0Mi8sNyw0LCwvLywsLCwsLC8sNCwsLCwsLCwsLCwsLCwsLP/AABEIAKkBKgMBEQACEQEDEQH/xAAcAAADAQEBAQEBAAAAAAAAAAAABgcFBAgDAgH/xABCEAACAgAEBAQEAwYFAQcFAAABAgMRAAQSIQUGEzEHIkFRMmFxgRQjkUJSYnKSoSQzgqKxFTRDU8LR0vAXY3Sywf/EABoBAQADAQEBAAAAAAAAAAAAAAADBAUCBgH/xAA3EQABAwIEAwcEAQUAAQUAAAABAAIRAyEEEjFBBVFhE3GBkaGx8CIywdHhFCMzQvEVJFJigpL/2gAMAwEAAhEDEQA/ALjgiMERgiMERgiMERgiMERgiMERgiMERgiMERgiMERgiMERgiMERgiMERgiMERgiMERgi+OazccS6pHRFHq7BR+px8JA1XTWOeYaJKV+N+I2Ry2xkaVqBCxLdg9jqNIRW+xxE6uxqv0OF4iroIHX5KTeKeMjkH8Pl1U3sZCW299K1R+Vn/+YhdiuQWlS4EJ/uO8kp8c57z04UNmSq1ZWK46O+xIALbfMjt64hdWed1o0OHYenP0ed/nus3LZLNyRM6F2RrLgSWaWyWZNVhRXxMKut8cgOIlTOqUGPDSII6c9h16BfDIcczMNdLMTJ8ldgP6bo4+B7hoV3Uw1F/3tB8FWOSees5JM8GciRRFGXlkYGJkUVuykUSbG3l2s74t0qziYcF57G8OoMYH0XTJgDWe74VRslnI5UDxOroezKbGLIINwsV7HMOVwgr74+rlGCIwRGCIwRGCIwRGCIwRGCIwRGCIwRGCIwRGCIwRGCIwRGCIwRGCIwRGCIwRGCL+OwAskAD1OCASlzinPeQgsPmUZv3Y/wAw37eWwPvWI3VmDdXaXD8TU0YfG3ulbiPi/DpX8PExYtTdXyhBtTUurUPkDe2ITiRsr9PglSTnNum/S8JK414m56dQodYQLswgqWv+IkkUPYj/AIqF2IeVqUeEYemZInvWJxN9TiWd1m6yBgUkLNF5gSCrEkMAGGljXmsE1iN2sndWqQhuWmIy8xE26e45L+52ATtCmVWaVxEA1ku1i9gKFKFAoAbWRZ7kRmgNSm40g51UgCe7580TNlfDviZVsvohWJmDFmKGyBsQ2kyjb0FevviUUKmiov4phJFSTOkX/wCJk4Z4NRCjmMy7H1EahR/U2qx9hiVuFG5VGrx15/xtA77/AKTvwrlPK5eB8vHH+XJ8YJJL2K3N3VenbE7abWiAsurjK1WoKjjcaJc4h4VZU22XZ8u/p2kUEEEGntgbA3DD198RHDt2srtPjFbSoA4eXtb0S/m+FTcOEkspYllYvMp1h6CqhPUlDCXUzm19DsO9cFpp3KtNrMxZDW9LaRudBpAGvil/ljm2bh7q2qSTLzSFnWSPSTVBnVrIvWWBAO+gXV7RMqFncVdxWCZigRADmi0HyB8PeyvOWzCyIrowZGAZSOxB3B/TF8GbrybmlpLTqF9cfVyjBEYIjBEYIjBEYIjBEYIjBEYIjBEYIjBEYIjBEYIjBEYIjBEYIjBFyz8RiRlRpFDM2kC9ya1VX8ov6Y+SF22m9wJA0SfnvE/Lo8sSw5h5I720AAle+4JI2s2RVA4hOIaDEFaTOE1XNDy5oB6pSz/iNn8wY1yojiaQEgeRiACe7u2nsD8Sr97BxCa73fatCnwvDUpNWTHf7D8EpL4zx3N5rUJ5WlVDZ7aV3qxppe5q/W8Que52q1KOGoUYyCJ+brjzrS9V9SGN28pQAjbbajZrYY5MypaYp5BBkDdM/LHK+bdgRw4OtAEzgoD3N+Y3d6d19FqtziVlN3/tWfisXQAjtYPS/t+UzcK8Hf8ALafMURu6xjVe+wDECtvcHfErcLzKpVeOahje6fn6Tfwfw7yEAH5IlYEnVN5yftWnb6YmbQY3ZZ1bieJqn7o6C38plyuVSMaY0VF9lUKP0GJAANFRc9zjLjK+2Pq5RgiMERgizuYODx5vLyQSDyuNj6qfRh8wccvaHCCpsPXdRqCo3ZRTxHybRtloZT+asTNJKb0szbkKAO1g7gC2Y36nFKsIgFen4a8OD3s0kQN/H5oFQPBviXUyHTLamiYit9lYkqCe372w7CsWMO6WQsjjNLJiMwGqfMTrJRgiMERgiMERgiMERgiMERgiMERgiMERgiMERgiMERgi/EkqqLZgB7k1gvoBOiS+NeKOSgsIXnN1+WPLY/jNA/VbxA7EMC06PCMRU1gd/wCv2lHP+MU7UIMvGpJ/btz8uxXf7friE4o7BaNPgbB/kcfC37XLzJzDxRkmmdpcooKL0NJWkfUNQcgH4lA2383oBj499SCdF3hsNgw5rAA7W/URaO4pCWHUuppBu1EWSxJvfT6/W/2h86rwtcugwB+vn6TFwjlTiDwBoEJSVihS6rv5mDbKKsau9Ma74lbTeRZU62NwrXw83F5/HXuTnlvCQ0VMiBWUbsC7K1MCV0lABuDRvdRe2Jhhllu41eY/FuuvwpkyfhnkVVBJH1SgIs+XUSbshKv2FnYYlFBm6pP4riCTlMT83TekCiqUWBQNbge1+2JoWcXEr6YL4jBEYIuEcYgKyssqOIgTJoYMVoE7gbjYH9Mc5gpexqAgEETop5nvGWEX0ctI/sXYJ/YBsVzihsFs0+BVD97wO6/6SdxfxNz8wZVkEKsdhGKIHtr7/f5enbELsQ8rSo8Iw1OCRJ6r78P5udIWzD5uQzhiIYN3C/NmcsdB1NYuzpXfYV9FWBM35LipgQ54ptYMu7tPaL2HqqZ4bc2nPwN1K68Rp6FAg/C1el0R9RizRqZxfVYfEsF/TVPp+06fpN+JlnKN+L3CJTm2lVFkVsuO5NrpeiVAI7Wt9x5+2KeIac0r0nCK7BSyEwZ/G/r5Lj8GuYGizP4Vt45rK/wuFvv7Mq1XuF+eOcM+HZVNxnDB9LtRqPb+JVwxeXlUYIjBEYIjBEYIjBEYIjBEYIjBEYIjBEYIvlmMwkY1O6oPdiAP1OPhMLprS4wBKwsxzzkFLD8SjMoJKpbnYEmqFGgD+mODVZzVpvD8QY+giedlnjnrVlGza5dxHeiJX+OaQ7Kqqt+Un9qz2NDHPa/TmhTf+PisKRcJ1MaAbzPzqp7xznDicsJmM0eXjb8sRxsodj2Yhd5B87IrFd1WoRMwtihgcIx+TKXHWTp+ki5vOPKQZHZyNhqYtQ70LJ2vFcknVa7KbWCGgBd3DIszNH0IY5JUL6yqqWAbTpvt5TR73vt7DHTQ4iAoarqNN3aPIBiNdk88j+GMpl156ECLSaQvuWsVYX9mr2semJ6WHMy4LKx3F2ZMtB1+cftOR8O4pZpJc5K+YL/CllFjHoFAa6A2G/v6nE/YgmXXWYOJvYwMogNjfUnvW3wTlPJ5Q6oIFVv3jbN/UxJH2x22m1ugVavjK9az3SPnJbWO1VRgiMEWfxPjeXy5UTzRxlzShmq/t7fPtjlzg3UqalQqVZyNJhYcviBlRnFya9R5DJ0ywUBVa6okkE7+wOOO2bmyq0OG1jRNYwBE9Uv+IHPGYys08CssRESPAwXUXJIDA3YFDXW37I96xHVqlpIVzh/D6dZjahvcgj54ean3HOYMxJOsbZmTNR0qkRsyCTVuV0ja9R02BuFXbFZzyTEytihhqbaeYMDTreDHzVUrw45any7MZcukUUkAVgX1yFgxvVQA3BO3oAo3N4tUaZbqFh8RxVOqBlcSQeUCOnzmpPzJwdMvJIisxMcxjIbSDQAIag10Tqo0BVetgVHsDSvQ4XEOqtBI1E7+S3vCKOCTOPDPEkgkiIUOAdwQdr7eUHf5Y7w8F0FVOMGo2iHsJEHZK/MPD/w+Zmh/8ORlH0vY/daOIntyuIV/DVe1pNfzCbvBbiPTz5jPaaMqP5l8w/sGxNhnQ6FncapZqGbkVd8X15NJfitlEOTMrD/LsXp1EB/LtuK8+je+wOx7YhrgZZWnwp7hWDRv+P4lRrI8W6H4R0cExvrdAgUgrISAZKtwyn32sj0xSDoiF6V9DtO0DhrYGenLaCvS8bhgCDYIsH5HGmvEEQYK/WC+IwRGCIwRGCIwRGCIwRGCL+MwAsmhgi5zno9JcSIVAJsMK2773WPkhd9m6YhTvmTxbSKR4stD1SraeozeU13oDci9gbF9/rWfiQDAC2cNwVz2h1R0TtuvjxPxXA66ojq1EQlk+EgCmYHclmJ29AFJ7kYOxGq6pcGJykkEb39u73WLzRxE59o8uuRn/EkHpSykKzUL7eVSteuqvWjeOHuz2i6s4Wl/TA1DUGXcDT8+3SyRuGfiBODAJDMpPwKWa9wdgDfriu3NNtVrVeyNOHxlPOyb4eTOL5t1kkLpRGlppNJWu1KLK18gMTdlVdcrNOPwNEZWwe4KjctckDLrGHaGRkkMhk6I1uTfd2ZiK9xR2Hbe7LKWXVYuJx5qkloIBERNh4CFtvy1lWZXfLxSSAVrdFJPzO25+eO8jdSFWGKrAZWuIHKVqRxhRSgADsAKH6Y7UBJNyv1gviMEXzlnVRbMAPnhK+hpOi4MjzBlpiyxzKWX4lPlI3rdTRG5A+498ch7ToVK/DVWAFzdVhc/czZjKmGLLQh5JjpV2+EG/hqx5txVkDEdWo5sADVW8BhKVbM6o6A3ZIXHees1DmIf8QssakPqj26iamBV02Aatq9KBxA6s4OF1r0OHUalJ30wdL7GBcHkmrxT4auYTKyLH1R5wKfRSsnU1ajtssbVe1kd+xlrtzQVn8LqmkXtmNNp3iPMqQcLTqTAiVlk1gx2CxNWRbA9wQo+/wAsU23Oq9HVOSnGW0X2+bqieOGTDLlc0o2IKE/Uak/8+LGKFg5Y3A6kOfSPf+D+FLMtOyOrqaZWDA+xBsf3xUBgyvQPaHNLTuvUvCM+J4IplFCSNXr21AGvt2xrNMgFeBrUzTqOYdiQop408N6eeEoG00YY/wAy+U/7Qv64o4lsOnmvUcFq56GU/wCp9/hSrytxH8Pm4JroJIC38p2b/aTiKm7K4FaGLpdrRczmE1+NPDunnllA8s0YN+7L5T/t0/riXEth0rP4LVzUCw/6n3+FJ/L/ABD8PmYZv/DkVj9L3/teIWOyuBWliaXa0nM5hepVaxY7HGqvArO5k4b+Jys8PrJGwH81eX/dWOXtzNIU2Gq9lVa/kV505oyhikSNhIpWFPLIRqU1bCh2GrUQPYjGbUEGF7TCPD2lwi5Nx85K8eHOf63DsuSQWRNDUb+HYWffTpJHoTi/RMsC8lxGnkxLgN7+aZcSqkjBEYIjBEYIjBFmcU5hyuX/AM+eOM+xYX/SNz+mOXPa3UqelhqtX7GkrHh52WavwmWnnB7SFenHsaJ6j1sDd0D2xwKs/aFYdgDT/wArg3pqfILE518RFgSWCNmXNKdNoAyqaBNl/SzXa/KdhiOpXDZA1VrBcMdVLajh9HX+FOuI82u+oMfxOuJN5tTCN9I6hWKxHs+qjpNADFc1Seq2qeBa2I+mCdNxNr66a3WJw+bMKrRw9TTP5GVQTr071QG9ah+uI2l2g3Vqq2kSHPj6b9ypHK/I5SWOf8NKoIVoQWDNG69zMrquzHfygkafertMpQZj51WJiuIZmGnmG89R/wDGJ06plg8OozmXzUs0jyPKzFdguhifIR3Pl2u/bbasSCgM2YlUXcUd2QpNaAAB3zz81swcpQiRJZXmnkjYtG0khOjUdwAK27CjfbHYpiZKrOxj8pa0AA6wNVtwZZEvQirqJJ0gCye5NdzeOwAFWc5ztSvrj6uUYIv5eCLMTmLKk0MzDZYKPOu7GwAN9zYO3yxznbzU5w1Yf6Hnou/NZhY0Z3NKilmJ9ABZP6Y+kxdRNaXODRqVMuP82ZidMv8AhdSZiYlo4g1FQlsCwIAfqRkbHb2vFZ1QkDLqtuhg6VNzu1u1up77W5QfHml5ONyzRZjMwwdRuh0pW3UwlmNybUJHfZiwrTo9ABceckEgK4cOym9tN7ovI6xt0A0jeeazOK5d1kVsu80k08S69XmtZYyfO5NFiL+XkJ29OHC9t1YpPBaRUAAaTG1wdh81VGyeVPEuFQBSBmYCu8wJqRBR1g7m1Orf3U4sgZ6Y5hYr3jC4t0/a6dOR5dxsoxO8YmfWgKg6R0zpG1DULDHero++KRibr0zQ40xlN9b38NlUJ8wM1wCZUbUcqxUEEnyI229C7hNE0L32HbFonNSMbfPZYLWmjxBpcPuv4nz/ANlIcU16VXLj2W/F8vo3dky8cln3jA1H+kP+uL7xmoryeHf2PESNiSPPT8KN8PympJpCLEaXW+7MdI3HqAS9eyH2rFJosSvTVXw5rRufn68VcvCTiAfhsYLAmNmQ2e3mJA/pIrF7DmWBeU4tTLcU6BrBWZ41cK6uUTMJuYHIav3WpT9w4UfrjnEtls8lPwWtkrGmf9h7fxKiboQSCKINEfPFFepBBEhVPnf/ABfBcnm+7xUrn6+Rv1dVxbq/VSDl5/A/2Mc+lsf+j0UsZCKsEWLF+o98VF6AEHRekvD7iX4jh+Xcm2CaG+qeX+9X98adJ2ZgK8RxCl2WIe3rPmmLEiprz54n5Z1z+ac6dLMi+aixtFa1vehVEr2uux3z64Oclew4W9pw7G9/udf5VA8IuIK0JXqRlnGsxqqoUKVGfKvoU6R1epJxYw7pCx+L0y18wYFp1mb+8qh4sLHRgiMESfxzxJyOWZk1tK6misYuj7aiQv6HELq7G2WlQ4ViKoDogHn8lJec8ZJS35WXjRP4yXJ9uxUC/vXzxCcUdgtNnAmgfU4k9LftL+c5o4lxKUpGzgaSelCSihR3JN9vmx9cRGpUqGyuMweEwjJcB3m/zwS3lYJTmFVAOt1PKLWtYOw38p32A7HtiMA5uquucwUpP2x6e6tE/E+IyQBY8r0J9gWIWRS1eagpPT7WC9jajWxN0ueRYQV5htLCtqS58t8QemuvWIX55e8O0STrZmJJZGkdjrdmABJryUQ5qmtmO7H2BwZQAMkL7iOJuc3JTcQIAsPzt4LSbw2yPVaQI6ltVqjlVpgQygLVKQSKHocddgyZUH/lcTlDZ9OSYuF8Hgy66YIUjHrpUAn6nufviRrQ3QKnVr1Kpl7iV3Y6USMERgixJ+bsijaWzcAN18YNfUjt98cGowbq03BYhwkMPkunjfFOjlZcxGBLojLgBtmAF/FvtW+PrnQ2VHRo9pVFN1pMKVc089ZsywiOaJIZKsRSA9nKsGm02BtditiDio+s6RBW/heHUcji5pLhzHSRb5dc3Ccr1c3mMyXzE8OThMgZmP5jqNgGu9Dbt3vT3+fxolxdey7qvyUW0oaHPMdw/Y071++E8LYRxgqjm1aFdt2JMjQiYGkl6RDhqU3pWyBv9a23zyXyrWGYmSNQfbNG4m241NinPkTPrn+H5jL6n0KZIEZq19JhUZPpqCHT6/D64mpHOwjwWbjqZw2IbU3s7pO/r7qecyQuyh8xN0M9CzfltaDQiqE6VbHdTTA7n6DFd4JuTdbGGc1py025qZi+tzM5vO4TpyL+ZFmuHzgajH5JAhUTRFQobcAlhqBJO/mF7jE1K4LCszHfS5mIp6TcTMGdO5SbKZxom6Euro9VTNGpotoJBW+/YsO/rioDFjovROpioO0Z90WPeqP4K8Y1TZqE3T1KoLFiKOkjUdzsVF/LFnDOkkLE41QysY8bW+eqRufeCfhM9LGBSE64/wCVtx+htf8ATivVZlcQtbh+I7eg12+h8FueE+bDSZnJMfLmoWAH8QB9P5S39IxJhzct5qpxZhDWVhq0j55pE6TWRRte/wAq74rwtfMIC9B+GS6+FxRyC6Dow2OxYkD+lhtjRo/4wCvG8TMYtzm9D88VIeM5H8HGYfN+IaV0taFxKzpR0tqt3F0wIICURW9NwyiN16OjU7d2f/UAHxIB7rDl1lfPJQy5vMwZYESlFVFAWgQgLeZWK3pBZSTRIWsBLnBq+vLKNJ1XSZOvPlE66qo8I4FnBks/DMujWtwjqFyXCUW1WSAzqrAelkYtNY7K4FYNXEUO3pPZeNbRadPAGOqk2a4YpggmDIupgklSdRrYsQ+gC12BBX3UfvYqFtgV6FlYio5kG1xaPCfnonzwvAzfDc5kXaq3U1daxsa9adb++J6H1MLVk8UmhiadcfI/gpHeFJJJ3CLJHHCGCCUjQDoHlJW20FqII9+/rDAJJWoHOY1jSYJOsa6698KjeB/FNaZmE7aXEij0AfYgfIFR+uLGGdIIWNxujlcx/SPJVDFpYSlvi5k0/EZR2SPzsQXlJCeX9l69Gtd9q0n7VcQBIW9wmo7s6gBNthrfcdyTPDPi3S4nCTSrIOiQO24AUbn98JiCi6HhafE6GfCu6X/fpK9C40V45fl3ABJIAAsk7AD64L6BNgppxPn7NZmYQcOyzEMpIllRvMvbUtbKl1TN7i6xWdWc4wwLbpcOo0mdpiH6bAjy6noPVR5Mo5k6YR2k1EaACWsdxQ3vFKDML0pe0NzTbmqDyt4Wyyo75pHi7dJdaqT7lvKxA7bVfyHfFhmHJ+5Y2K4w1hApEHnb2uE55fwzy/4aKCR3tCS7xBYzLZsB9iWC9hZxOKAywVmO4tV7U1GjXQG8d2i2+FcmZHLlTHlo9SmwzDWwPvqayD9MdtpMboFVq47EVZzPN/D2W/iRVEYIjBFyZzikMTKss0aM5pFZgCx2GwJ33I/XHwuA1KkZRqPBLWkgdF94pla9LBqNGjdH2+uPsrgtI1ClWf56z8soWOMZeFiygnSH1KdJBdyyCm9So2BrFQ1Xk2st+nw/DMZLjmI748hB0WbwbM5mV85OZszmY0jaONF1Hqs9rQVdQAHmJKdvQ1jlpcSTJKmrMosbTphrWkmSbWjy12lIeX4XIzFelIxEZkpF1EAA7keig1d4rhpWw6swCZGsXVU8Hc27QtlpwHhlV2iB3FKQsqEe1spr+I++LeHJjKV5/jDGip2rLEQD7g+in3F+CSvmswqpEhWXToUqgGqTprS3sLo+mxB7G8V3MJcVsUcQxtFhJJka67T88lRvDfjCpmX4eAzAR+ZmbWOogVHVT6xmrHau1VVWaLodkWLxKgXUxiOZ5RYyRPVLcUUkmfzrzRiWHJtLKUYlQCCdBJQWzaVFEg7LXbEVy8k6BXSWNw9NrDDnwJ179dNfNafg9xpDnc1EqBUnJkQUAV0saXb00t27DTt3OOsO8ZiOah4xQcKDHE3bY/v0WB4mcPm/6nLZldPKyt5n0IQWIHsFIkIHspxHWac6t8Mq0/6URAN+knT9Lr4JzOp4vlWR5WiA6OqU2zmS7Yj0uRrr+EfQdNqDtBCjr4MjBvDgJ1ttG3kFneLGV6fEHAUKCoYVQ1aiWJoKP2iRvZNXfoOMQIep+Evz4YGenkuTw4zph4hBJvo1aHIGwEnlFn0GojHyiYeCpOJUxUw7m76jwv7Ki+NnA+pl0zKjzQnS/wDI3/o1f1HFnEslubksXgmIyVTSP+3uP4U55NkfLsc8q2uXZdVg9mIFKQdmZdQ8wqr3sjFan9P1cltY0CqOwOrvxz6C2l13cw5dTmDl4ZHYSTvI0ZIVCshR0KNpNXHVltl0E9sdPH1ZQocO49n2rwLACd7SDPjpGsqjeE2dWSLNBO34gvVAVrRbAUEgLqDVRqsWaBBBhYvFabmuZm5R5E92yxOc+WCeMQTA6I3HVdl8xBhAJOkg9/Io2Nk9j2xHUp/3AfllbwWLjBOYbkWH/wBvhKVuUM+Y+IjNCMlJMwUXW5LjWwB2u3YK297d/XEVMw/Mr+Mp58N2U3AmwtYegkbL0BjQXkF585i4fNFxBkyypC0LOEZG0MwppbJLXq6bgX67Ae2M97SH/SvYYarTfhgapJBiZvyHlIXZ4O5/p5/zkgTIyAnsz2Gq/er/AFHvj7hzD77qPjFMOw/0/wCsHw0Wbz3y+2VlmZkUJJmG6RshgoAbZexU61F77oRt681WZSVNgMSKzGgG4An287eq+3hJxLo8RjBPllVoz99x/uAH3ww7oeueL0s+GJ5XXoPGivHpY8RuFCfIymgXiUyJYB3Cm9jt8Jb6GiNwMRVmy0q9w6saddvI2PzvXnjIu6uJE+KMh79tJFH9axnCZkL2VQNLcrt7L1RlMwskaSKbV1DA/Iix/bGqDIleBe0tcWnUJA8ReK9fMwcMjnEJkbVM/fTtaKRY7ner/c98QVnS4MBWvw6j2dJ2Jc2Y0HufnVfDlppEzggVpcydhNmJmLAAI3VRDqoL1OmOx3sG9Ix8ZIdGvVdYnK6j2hhvJo7xBPhPhpqnvg/A8vlQRBEqX8RA3b6t3OJ2sDdFlVsRUqn6zK0cdKFGCL+MwHcgYJC/uCJC5k5szaZxsploo7VdZZ7P5YUMzXYVd7QXe43rbED6js2ULWw+DoGh21QnlbnOm56pXPM0rGOPMSTSNm2OhFcKBDIQI7ERtJNQJPlbykjudou0Oh3V7+kYAXUwBk1MbjXXUeV76aqGSyDRuOvBOPw8lzKGIYk+bYd0IjR3L3RCDt3MIEG40Wk+oHN/tuH1C3t43IEcymnkzjvQz+WURvEJYkhzCvYLyEtokomzqGg2e2pgNqxLTfDwqGMw/aYd5kGCS2NhaR4X91yeKXCnk4t04ohrlRCoX9smwWN0AdiP9N+pxzXaTUgKXhVZrcJmebAnwXVwHmOPL8ViSPU0ZuCRyKZy7bFlCgalbSt72F+w6bUDakDuUVfCuq4Qudr9wGwjl3i65edMjBl+NE5hT+GlIkYL7OCGO2584LGtzvjmoA2rfRSYKpUq4GKf3C3l/FlweGcrx5+J0tow/TavaQML09/2dRobBN6rHNCQ9TcTDX4cg6xPl/2PGy0fE7g8o4tcZOqdVZCDVEDSQD/puu+4x3Wae0tuoOGV2f0f16Nkfn8rK8P52gzseYjQmASdJi3org969Qo1dqsVYvHFEkOkaKxxBralA03H6onyTL4usY5zAsUYXMlJOqSVOpbSidQWgPVhQDn6iXEWMc1S4QA5naEn6ZEdDfv8uSXvDbOvHxKMARliDGfKDsos6dJALsE0h73LWbs3FRJD1c4lTa/Ck35+fOdhMx7J88VOHf4jJT6o0UsYnMpIj7FkD0R5SDIO4+I+hOLFdtwVkcLq/wBuoyCdxGvWPRSXL8RlIdUKxpSsQBsOnZWiba9RNb92rt2qBx2XonUmWLrn969NPZPni9GJ4MlnlG0kelvuNaj7efE+IuA5ZPByadSpQOx/j9JKkjEeVjOyyGXWG72ACNnViPIdPlIu3Pp3h0aFpgl9V3KI+Tz56WXouaFM3lSjFWSaKiVNjzDuD6+4ONGA5q8YHOo1ZGrT7Lz7x/hc+XEeTaEBhK9Mo1GVjpAo1dVpAUHv3F4z3tLfpheww9anVJrB2w8NfkrY5kzscE7mBZQ0eWSGOQP8Dbaj1Y23Kxsq0Cfio7Y7eQDbkquGpuqMAeRBcXERr4EbkEpx8Fsj0opS7MHlN6GQrXTJBIc/F8a3XY7d7qbDCAs7jVTO8ACw3nn7aHvWr4o8TlysEeYhVCyyaGLC6DAm7BBHmUDv647ruLRIVfhdFlaoabztKmnI2bMchRR+WvTeUyKAY3VlVn2vUiAufNQGo7hqJq0jBhbmOZnbmOtwI3EadCbaST3K5cD4guYy8UyG1dAb+fr9wbH2xea7MAV5WvSNKo5h2U48asiY2y2cTTavpII7t8Ski6IpSDt7bnaq2JEQ5bXBageH0TuP4/KUuWs2xDTxKhkGbVugCq+Vt/JbB2IZVUAE/Q2cRMO456LQxLACGO0ykZu7ntvPwJk8bpAzZS3IjZXalWzflo0WHewPSqPftiTE7KlwQECpAuI/Kn2U/LGWlibXIst6RGRpYFSo6leYmga9PucVxaCFsPOYvY4QI1nbu2/K9PDGovCrh49Hqy06/vQuP1U45d9pUtAxVaeo915z4TktWZXLOkMbOOlcmqlY9nFP8R9P2d+2M5o+rKvaVakUu1BJAvaPLTT1W/k/EHMQRpDRHSUR17aRprv8sSCuQIVN/DKdRxfzv5rd5iC5mdSki/8ATs5KgllcpccqaiUU/Gh0rQDWvnYjZsdv+o9CqmHmkwyP7jAYAm4O52Nztew5Kg8p8PSJW0SF9IWE2ukjo2oBHvv37HuNjiwwALIxVRzzcRMu/wD1f55Fb2JFUWNzhxo5PKS5gLrKAUD2tiFF/IE3jio/K0lWcHh+3rNpzEqVzc+58FjmJhGOkSkcKoSzEKVttL6QA2o2b2o4q9s/dbw4dhzApib3Jnx5ckpSZiUxjOPIJJmnADNqZ0KAMCGvSASex38u214hkxmWiGMz9iBAjpBm3f8A9uvR/CM51oY5dJUugYqRRUkbgj3B2xpNMiV4uqzs3lvJI3iXw8pPFmxA8qLE6ThX0DpggnUfUFTItfMewxBWEHNC1OG1MzHUS4AyCLTfp4wpHm8yF6MsbgyBi+7MzrpI0ByUUbKBWknse11imToQvRsYTmY4W05DrFz6wqb4uTJJlIJlUscwECVe37ak77nSzqAQfjNEbg2sQQWg81hcIa5tZzCftmfb3g+HlP348YswSqzGNSlRSuSUZDGWFm/2469Ngt9qxXzw5bAwuekASJvcDUGfwU9+LzFocpnoGKhlKal2OmRdS7+m2r9cT4jQPCyeEAB76FQdfL4FOeIzSR5iPMhlLNpmRlDaSwqx59yVcEHvuDis4kOzLapNa6maXKQRafTmNE+eLgXM5XJ56MeVhpPy1DUAfoQwxYxH1NDgsnhE0q1Sg75CnHD82sayXGGkIHTYkjpkMDqAHc0KH1xWaQFtVabnkXgbjn0Vk57zKPkIeIDdumAF9GEug0wIIZQyi1OzDUD3xdqkFgevNYBjm4h2HPP2nTwNjsYKlOQ4iIEjcwRtJraSOS1PpppoyCCqsNQBo3uMVA7KJhegqUjVcW5jEAEX77G2uhTFxbmg8SeOSbKM0WVjJl6bbnXpBYtQoCrC+4O9YkdU7S5GipUsH/SAtY+7jaek2/Z9Fn8iZWJWOcm/EEZVhJpijsNRUfGWAGkspZf3T9cc0gPuM2U+Pe8jsWZfqtc9+3WLHmqtzq8Wf4RLLCQ66OqjEbjQbbvuCAGX9cW6kPpkhefwQfhsY1r7GYPj8BUdhVIspIG0q8sakfmWW89r5ArCqU3ZQ9uwI1UrBq9GS59YEaA8ul7259R+HrKxx5vl94o2Z2y4DGxupHnYAeoouAfasWBDqMDZZTy6hxEOcIzf8H4lKEg/FZlVVqjgQrDHIjOxSJNQBUKCQ5Hw2SNR7gXiH7ndy0QewpEkXdqQYEk/jnvCqvhJmWbh6KxU6WOnSwbysSQDR8pB1DSdxQxboH6FgcWaBiCRuuDxGyq5fMQZ9jrVGVRFZJL6gdSi9OrQD6Vai7xzWEEPUvDnmrTdhxaZM9I0O+qTpo5pXXKtCY2krqMzdTrqH2GpQyowXRbWPhX3GIbn6YWkCxgNUOkDTaLdYJvNup6pn5TzdcSy6AOqHI6UQ6SqqxDqFZSQ1ql6ibNb9sSsP1juVHFMnDPNic1/YzMRrpsnjmrKCTKyArr0gSBRVsYyHAFgjcrW4rfEzxLVl4V5ZVBmNvOyhWb4w0kMsrRUrz00wQan8nliLAjQpVbYC7JJ9KNEukEwvVsoBj2sDrgaTYX13noqB4Xc25Zcl05Xiy/SIADSfFYBLAHfdtRIF1eLFCo3LBssfimCrGvmaC6enp5Lu504pFm8icxlXEwys4dq27CmHmHqjdwD8u2Oqjg5st2UWDovo1+zqiM4j9adQptHn0y2WSZZIGzEiaFRE80SjT5i4fyyAorA1uXa7HarmDWzuts0nVapYQcoMyTY+EXBmD3DTfmfJZnNQ9SBJswgAjcMeu8dMSii4wyjTXwWO91enHyHOEi/quxUo0X5ahDTqP8AUHnvB8f5T74Z8oTiMfjIwkSzCeJGHn6gUrZHotEHSd7UbAd7FGkY+rvWTxPG0y7+yZJGUnaJ+abKpYtLBXDxzNpFBI8jKihSLY0LOws/MkD745cQBJUtFjn1A1okrzJxrLrHmJkUFVSRlAJBIokVYJBrtY71eMxwgkL3VBxdTa47gKs8D8PlfLQOwALRIxB72VBOLbaILQvOV+JObVcAdCfdIEfEJotWVM3TjgziurFC/SdWZS+3oO5Ug2QKHe6+Yj6Z0K2DSY+KobJc0jWJmLfyrN4fSF4Z5G1HqZhpAW02VZIyhOgBbKFSaHr73i7SuCV5riADXtaNhG+xM631TTiVUFmcy8N/E5WaGwvUQgEiwD6Gvrjl7czSFNhqvZVWv5FQ7hOdiaSaHpRSGRwAocIhGnSxjbSKkZqK+XYWPU3RaRJEL1VWm8Na/MRG8Sed+gGt12c1cPES8PyZcdIXrCEC5CRqcufL3JAO9KN/bH2o2MrVFhKuc1awF9u7YRr+yqR4ZxtHl2gcklHJXv8AATV2d/M6u24HcbUQTZo2EFYvEi19QPbuPX+AQF2+IPCfxORkTfy1Jt3IQ2QNjvputjvWOqrczYUWArdlXDvDzUCHDVdMu62iOxikdyCBICCT6Umh07/uv7b5+WQCvX9sWue03IuB0/cg+isHAeHx57hUUeZQXl6NaioNLanUNwuhqJFgEHvWLjWh9MA7Lzdeq7D4tzqZ+79/sKGopZqsWfViB+rE1+uKGq9WSGhVzgy/jeXZIzu8AYD6xnqKP6CFxcb9dGOS85W/9PxIO2dHrb3uprx3iJkKIJ3mjRRpLiiCVUOB8rUV8gPW8Vnum0rcw9IMl2UAnl3mPdUDlyQz8vzqdJOWZmTULA01J2Ox7sN8WGXonosfEjsuItI/2j1sp2+QVYA5EodlLDUoVCNYUFW1Wx2exXpfYHFbLaVtCqTUyiI9dN+WyqvLORbO8AfLi2cBgmxFsDrVQWoGj5bG36YtsGejC89iagw/EBU0G/tt5qbc55VYswsI6ZaKJEk6a0vUVabf9o33Y7k3itUEGFuYJ5fTLzMEkieW3d3La5L5NhzuWzLdV+vEAUCVp3WwCGWydQZdiBtsT3x3TpB7TzVXG4+ph6rBAynn3/CsOOH/AA8hj1r5/i6ykdMox0FF3LHSLNVdA6dr4j6bK0Xf3Rmg25byL32v/wBVX8IJNWRbLyKQd3AII1RSWAwv0LK429h72beH+2CsDjAiuKjT08R/0KaZrhzSZ6HJtCB02ELCNVVmVWpnJoCyAWtvQg2RviqWy8NhbbKobh3Vg7W99BOg/Fk8eFrOmZzCS2yTlwrNIsmoxHTVDc+Ut5uzACgKxYoSHGd1lcUyupMLNWxaI1+abLl4yDk8vmwz9JpAypUSKNeqpBGYzYDroI1VS3sccu+kFd0Yr1GECQNbnTaZ5X01K6vCfjCrMMqroyyZdZPKoGmRSQykgDUdNGzfYb+/VB18q44rQJZ2pEQSPA6J75y4QM1lJIttValtdW49h71Y9O+J6jczYWTg6/Y1g5QqXiOVhy8keW63UlXpuzVpKgrfkINaqLCiSDW4regXNAhq9WKVapUa6pEC49fbTqtDw6z+nNZZzmH1dYQ9Ik0Y2Vgtb1QckV6FhjqifqF+ii4jTmk8BgiM09QRPovQGNBeQXnPnDgZy+aOWSKVFZtSqG6gdB5UcKN9X+YSD21ECq3zajMrsoXtMHiBVpdq4gxblB3Hdp7r75bw4zspHSjOgj45R0q3IrQ3m7AGwCN/lj6KDjouHcVoMH1G/IX9rKk8j8htlsrmIcy4f8QKZUJpQARsxA82/t6Dvi1So5WkHdYmO4iK1Vr6YjLzWlwrw74fB2y4kb3lOu/9J8v6DHTaLBsoKvE8TU/2jut/KZ4owopQFA7ACh+mJVRJJuV+8F8X4mlVFLMwVVFkk0AB6knsMF9ALjAUy5i5ty+dlEaxrNBAeoytIEM5KlVCKdmALBtzqJqh71X1A4xsFuYfB1KDcxMOdbSY3v5d3NcPLvIryOyaI/wetkfqr+YWU7sleZCPgB1UdJbSbAPLKJJ6KXEcQa1odJzxIjTx2PPSdp3VdArYdsXF51SPjkGXyPEswZxM2UzURMli16rszVt3rS2k91J+V4qODWPM6FeioOq4nDM7OM7DbnAEf95hd3gfI4hlDSKUZrRLJYFQA9iqApo63x9w0wouNhucEC41Pfp+VT8WlhL+EYIvPuSiGRmzNH89JGRE0agI0YMzmrZbCgAgbb7+2eBkJ5r19RxxDGT9sAkzuREcu9cMPCJny6vEAWkmbLSA0Sz/AOYu52s9tV3t88c5SRbuUxrU21CHaABw7tPgTjwHmR4M5DBGrNAraZ2IJILERLb2bCPpGoEg3sBsBM15DgBosyvhW1KLqjvuNx7+o8VX2UEEHcHvi4vOrzeeESwZrVEocRTkql7/AJc2gKQR8XY1vtZ7A4zchDrL2vbsqUoeYka97Znu/NlS+R+krzZRgy/i0afpswYqjBQBrGzalewAPLpYEnvi1Si7ed1h43OQ2sP9IbPUT7EeKlnDItOdSC4HAkMId1DIbYrrOkjV3sEk+m9AVUb98LfqmaBqXFs0A3006KgeC+YaObN5Jxek6u21qdD/AK+X9DixhjBLSsfjTQ9lOu3f/oU+43PJl8xmIQFQapImCqKKl9XrdDZarsAPnddxLSQtmg1lWmx5vodd4/6unJaxlUy8Op58296UdhSA0FZL0HUQx3ogDfY4+j7YGpUb4NY1H2azmBr03t5HvTllfDfNSwLl5T0lRlYMzLJRKnqBVG4Go7AMAdyfTEwoOIgrMdxWkyoajbkyNI7vToqnwjh65eGOFCSsaBQT3NCrNbXi20ZRCwa1U1Xl53uoZz9I5efqSxI6zsghSMo7oWLAuQArKAEZSbvWd7GKFWbyvVcPDQG5QSIBkmQDG3I6z3Jy5DD5fNx/iJFd81lhRXTSuhLCOkFA9EhrPsQCdsT0pa6+4WbjstWiezEBjvQ736pK5w4euWkOUUx+fMSM2lbdEZl0IdrI0BHAFbkj54gqNynKtPB1TVb2xmwGpsSAZPnIW/4YxPDxNozIZLy5D+a9LWDpYb6WUggizR1bm8SUQQ+FU4m5tTChwEX+EdCtzmbhaZbOzZw9RjJGb0GmiTR02cEg76tPayFLkDy47e0NcXKphqzqtBtGwg+ZmY8p8YnVT7kjVl85lZZUEMYkoyNqAYSJsCdxWk2Nh33PtXpS1wJWzjstWi9jTJjTuK3+fan4hJlkFLrRzMbIhKpch9glOrNVURZxJVu/KqWA/t4cVT1Ec5NvGxAWby/IYeMQIItEglAenD6tSAEghQNJsvXz+WOWWqAQrGIHaYJzs0iLWjQ+Pcr3i+vJKI81eHGYfOzfhkBRrlW7UC6tdZGm9Ralu6U3W10alAlxheownFaTaDe0Nxb5vpHmu3ljwozCSxzTTRxmORXCqC5Okg0TsB29Lx0zDOBklR4rjNJzCxjSZBHL9qw4uLza/IQAk0LPc1ufvgvsnRfrBfEYIvlmMwkalnZUUd2YgAfc7Y+ExqumtLjDRKw81zrk1UlJlmIIGiIh2JJAFC63JHr7+xxwareatNwFcmC2OpslXjXiROqu0OVjjVQDqnlW2u60xq3mJAvZjtR7VcTq52Cv0OF0yQHvJnYA+pOnkk+bnKSbqLn42zIdFaOGNwiAbMSdHmDBRYJJrexR2h7Un7rrSGAZTg0DliQSRJ5b21/gr88MyEGedIMllpV0yK7O+khFJOsO48zAdlplu+1jUTQH2aEq1KmHBqVni4Ii/hA0vvY+RgWTlfl9MnEVXzO51SP+83yF7KBsq+g9zZNxjA0LzeJxLq7pOg0HzfmtnHarKYeNHDE0xZl1Zgv5flA7k2NZ76a1DY7E/PFXEtFnFbnBqzpdSadb/wDOuiWvCniHQzcMaSRsMzYlBUho9CuQLO3mJBsX2rbEVAw4Abq/xWn2lJznAjLp1mPZXTF9eURgijvMuXEPGJWneRIpUQLKhvohyB5rFAErJ9LvFN4ioZXo8M7tME0MAJBNjvHLzHssflC3hzuVLtUbDMCRNz5GCylfctGTQ9ccU7gt8VZxkNfTqga/TB6i3kUo5rOsJG6ch0glVZRo1Lq1DygD1AavcD2xCTey0mUwWjML+d4Xo3kzjf4zJxTmtZFOB++uzbelncfIjGlTfmaCvF4zD9hWczbbuUr5/dcnxWR5IVnjkjEkcb/ArNQLVRB8yMSPW98VKpyVJIlb3Dwa+EDWuykGCRr8uk7I8cdJ+q2oqXZ2RHaMWwYGtBGnZiBXpt2sYhDyDK06mGaaeQaxEkTp39y3+H+G+czLsyRdCEsShnOk6b28otrqvT74kFBzjawVOpxWhSaA45nbx8hVjkfkxMgrnWZZpPjkIr50Bvte5N74t0qQZ3rz+OxzsSQIho0CnXixw+KPPMzoR1otavqIAdVK1pCte6qfT4u474rVwA6+62eE1HvoANP2mIjafDqvjyv0IuIZSRKSJQdch2RndStJfmamYISSdwTsMGQHgrrFdo/D1Gm5Og3gHfYWv+1dMXl5VGCKSeMvDDJmcszSpHGyFAW9G8xJoC9PwAt2FjFTENlwuvQ8GrBtJ4DSTr89e9ZIWQZjKlZcvqyzoVEdqJFZ0VwlimAYhBuL0vV71xeRcWU/09m+Wu+qddoBIn38l2+MMDZfPQZuMC2j7kXToaDfUBkq/VR3x1iBlcHBccHcKtB1F3P0O3oZWLkuMjLyRS5VVMh/PmSIHprH0wGTSXJ1I3UbfbdT7AcB2Uy3vVl9A1WllU2+0E6zOumht6+NM8QeDz5mKGfItU8RLIVbSWRxuAe3opo+xxZqtLgC3VYfD69Ok91OuPpPuFJc3y1nmaSKLL5oxM4kp0K+ajubFWNTC8VDTebAFehZi8O0Bz3NmIsfnJN+W8Pc+2YdpXhaOimpzRKEBSdKAblBp3O2JhRfN1mu4lhxTAYDOvj49bpu5S8PstkpOqCZJt6ZuyX30r6bbWST+pxLTotYZWfi+J1cQ3IbD37034mWcjBEYIjBFxcS4rHAhdyxABNIrOaAs7KCaA9e2OS4BS06Tqhgepj3SLmvFqDUVihkurDSDSu9USBZCUbv29DiA4kbBareC1Ilzh3D5qlvjniZmWkZsvmIlRDsgj2ft2ZxqPqTYSq9bxG6u6bFXaHCaQaBUaZO86eVvdL/ABLmnrAHN5WGaSwyyB2U6Sd1YK1GwCPQjYm/WN1SfuCuUsH2ZPYvIGkQPyFlcPMbzLpinHmY6YG1N/AFtSRWwJOonHDYJ0VirnbTMuG2unWe/wAExZXw5zsyoY4niDLcnWcL5tTV5QNXw0dx64kFBx0VJ3FKFMnMQY0gfAm/gPg/ElNmpmkP7kfkX6FviI+mnEzMMB9xWdX4491qTY6m/wDHuqHwvhUOWTRBEka+yirPuT3J+ZxZa0NsFjVaz6rszzJXZj6o0YIlHxV4f1uGzV3jqQf6T5v9hbENdssK0eFVezxLetvP+VLPDjKk8QheBA621dQi0pV1MVU2aLUvuSNxRqrRH1ghb3En/wDpnNqGD03vYel1f43DAEEEHsRuD98aC8iQRYr9YL4o/wCOyqHy5CUzK1vfcKRSle2xYm/mcU8VsvR8Ckh97Dbv/wCLM8J+O/4tYJSxEilF32+EAKw9tKgA+4Hucc0H/VBU/FsN/aNRm1/XX1S/x3JDJZnMZWRFZV16G0gt5lBQ6rHbb6W2I3DI4tKuUHnEUmVWm9pvy1+dyd/BHiRRpMs5H5i9aMX6jytY9yNJHyF4nwzo+lZfG6QcBVG1j7/tdfjpwzVDBmAPgYo30bcE/IFa/wBWPuKbYFR8CrQ91M738lG8Ul6Zeo+XOJjM5WGcf94gJHs37Q+zWPtjVY7M0FeBxFLsqrqfIrSx0oVNvG/hmvKxTAWYpNJ/lcf+4L+uK2JbLQVt8ErZarmHce3wpCnzqZERZcqHdWEk+iQkMw1NGob9gjVpcAG/fvivIZAWsKbsSXVAYBsJHgT10srxwLOmbLxSsKZ0BYezVuPsbxfaZAK8nXpinUc0bFd2OlEk7xLyzdKCZJDE0c6q0g30xyHQ2x2IsrsfbENYWBWjw1wzOYRMg26i4SrlcwkHXkWASTRHoZdUiLnUNZ1ABVCqoYo+gUzCxQIGIgYkxfT5+Vfc11TK0uhp+oyY5W31iWzoPFMPMvL2Z4jw6BCEgzAKs6EkLVEFdrr9lq3oivniR7HPYBoVUw2KpYXEucJc28FcvCvCyNGjeTMzMwj0Oq0FYEaSo2sIVJBHfcmxj43DgXJXdXi7nAtawC8/z3p/y0CxoqIKVFCqPYAUBvv2xOBFlkucXEuOpX1x9XKMERgi4c3xnLxMFkniRiaAZwCSfkTjkuA1KlZQqPEtaT4LhzPMa9IvAvVbfQrMItdbbM/vtXuCCNiDj4X2spW4U5oeYHPWPJSzi/i1nSzKkUcFEgggswI7iztY/lxUdiXbLfo8FoQC5xPslPiHMebzK1JLI/mJJ1MB5qAGkHQBsaoD4j8sQmo52q0KeFoUj9IA8PhXJnllRmjIkRVkdBGWvSw2ZdtiaNEgb3j4ZFlJT7NwDrEwDMeRWzwjlricyssUUwSQKrF/IGVfhFsRajbYew9sdtp1Doq1bF4OmQXESJ0v7J3yHhS8zmXPTAMw3WEkkn0Jd77bbAemJxhyTLisp/GG025KDbdf4TRk/Dbh0ZB6GsgAedmI2HfTdWe/b1xKKDBsqL+K4pwjNHcmXJZCKFdMUaRr7IoUf2GJQANFRfUe8y4krpx9XCMERgiMERgi+OcyyyRvGwtXUqw+RFH+2PhEiF0xxY4OGouo3ySsMMeYWVJUbLmRMzMr7AOdNBB5u6LZWj5e9HFOlABnbVekxpqVHMLSCHQWiOXXTfe108+FnFY5slpjsCKR0CsbKoWLICfWkIF/wnE9BwLbLL4pRdTry7cA+MX9U44mWaph465S8vl5a+GQr9mW/wDlcVcULArd4E+Kjm8xPl/1R/JZt4pEkjOl0YMp9iNximCQZC9JUY17S12hWjns9NxDNapDqlkpRpX2FKAo/wDm+OiS911CynTwtKG6DqtrIcTiy/EhM7NGYBpNDUGZBoKA0DpKWoZvNe59cSBwD5OyqVKL6mFyNE5vCxvPne1uSsfPWTGY4dmFXzXFrWvUrTivrWLlUZmFebwNTssSwnnHnZQTN8KAYRRq3V6YkYsy0w0F7Q7WGUggHzbV3sYzy3YL1rK5jO42mNOsX7jrsq54KcQ6mRMR7wyED+VvMP8AcWxcwzpZC89xqllxGbmP4/SoGLCx1jc48N/EZLMRVZaMlf5l8y/7gMcVG5mkKzg6vZV2v6rzhwfpmdOsjyJdsi3qf1qxuLO14zWxN17WtmFM5CAefJXjwyzM7ZaQZiGSI9VimsEWjbgb7mjYs/LF+iSRcLyXEmU21B2bgbCY5pwxMs5fmSMMCGAIPcEWD9sF9BIMhEaBRQAAHYDb+2CEk3K/WC+IwRc2e4hFCuqWVI193YL/AM4+EgartlN7zDASsDMc+5ML+VJ13sKEj3YkkDsasb3tewJ9MRms3a6tt4dXn6hlHMpT434j5oJI0UWXiVNO7yCRm1CxpVdga3pvTETq7ostChwuiXAOJM8hGnf+Euwc95giRMyGzTMoYKkmhFStTAiOtwvrZqqIOIhWd/tdXXcOpWNL6QLXEmdteqxc9xjJsI1jyzIqSB99LEjuyny6pBdVqbttW1ngvbsFZZh64kufJIjfwPTwC0OGcs5mbLjTHmvM5ZgE0qtqQulTIuvVSgmqUAb46FNxG6hqYulTqXLbDnM85sYi/UlaHD/CfOzHVmJEisC7PUbYV2G3b+LHQwzjqoqnGcPTEUwT6D54J84P4dQxQmCSaaWInUyAiNWPz0DW3psWI2xYbQAESsmtxN76naNaAeevvb0THw3gWWg3hgjQ/vBRqP1Y7n7nEgY0aBUqmIq1PvcStHHShRgiMERgiMERgiMERgiMERgiiHiQHyOczDRldGcRg6MLBUqBddtQk1sDdjbbfejWljjG69Tw3LiKLQ7Vh1+bRHzRh8FgViNmIdVSVC/HUbkFm29TJQs9lG2JMNoqXGrvtNvK428lTsWlhpa8ROFjMZGRTqpCsh01q0obbTe2rRqq/WsR1W5mq7w+t2VcHnbz09VBhlE6MsyKSq6UGoe/xNtYUg6QLoHVt2IGfAgkL1ud3aNY43uf0PfyVayPLsH/AEdJYstH+IXL9QMyeYyBDq32JN3W+x0n0GLgYOzkC686/FVP6wte85SY12lSn8IwyDT3J+bP02JI0uANXr5mOr1GwrfvipBySvQZ2nECnawnu27tFcfDXiCy5CJQ4Z4VEb0bqgCov+UqPkQR3BxeoulgXluJUizEOJEA3HzvUbzsb5fiOYBaJDCZDH1BYpbaNUX0J8ukDteKZlrz0XpGFtXDMiTmiY66z+U7eEEjHMTOsciCQM0w0hYg2sGMJ67Kz7H0+mJsPqVl8XAFNoJBiAL30vPoqvi2sBGCLjyHCoIBUMMcf8igf3Ax8DQNApKlapU+9xK7MfVGjBF/GYDcmsEWXxPj8MMZkJLqFZvyxq2T4jY22Hzxy54AlT0sO+o7KLGwvbVJGa8WAWZUy0iAAEvKCdNlaLIu4WiTYJPagbxAcR0Wq3gxgFzweg37id0s8c8Rc2ZZGhzXTVGAWLogav6gT73qr0rvtE6u6bFXqHC6OUB7Jnef1/Kw81zQXr8RlstPJYbqVTEHcqxQjVsa33B+eIzU5gFWmYOP8b3NGkfkSuHhEAmlGnKyyVqtYCdyb076W0qNh9Bj40SdFLWcabLvA019eUplynhbnJRHSCEFBr6rgnVZulUWBVbH574kGHcVSdxiiybzygftNvBvB/LpvmJXmNfCvkW/sSx/XEzcM0arOrcbqutTEeqbODcnZLKm4sugbuGbzsPozWR9sStpNboFn1sdXrWe4x5ey3sSKojBEYIjBEYIjBEYIjBEYIjBEYIjBEYIjBFM/HLLD8NDJ0wWEmjqb2oIJrY1uR63/fFbFD6QVucDee1c2dphLvIPEUhigclFEM2uUqbcpNcSg9qQMAzCz/3ZrEVIwAeX5VziFJz3uaJ+oQOUtv5xYeIVuxeXl1xcaiL5eZVNFonAPzKnHx2hUlEhtRpPMLzzxKAiPL5ZVYzsoaXR5iQ1FE0gBrVaJU3R3B3xnOFg3dexpOBc+qftFhPTU8r81ZfDHOdXJkW7LHI0al1okALtXsCSPtvveLlEy1ea4lTyVptJE2S3x3w9zUssSRHLrlID+WjM3Zm1MWULuSTXfsMRuouJAGgV6hxOixjnOzZ3am3cE38o8pJkTKyyM5lCg7BVGi6pR27+/wCmJqdMMWdi8a7EBoIiJ9VtLw+ISNIIoxI3xPpGo0K3arO22O8omVVNV5aGyYG0rpx9XCMEX8JwRZea5kykbaHzMIbfy61vYX2vbHJe0bqduFrOEhhjuXDxXmfTDry8YlkqxE7iNiN/2TuSKPl77EbHHLqlpClpYSX5ahgc4n53qT8R8V8/JYQxwj+BbP6sT/ximcS86L0VPg2Hb90nx/SW589mc1p6heXz0XYsbLkUpYmlG2w27nEZLnaq4KdGjOWBbTu+XXLmsrJrKBGFSMojB1kEdxt3qxv64+EGYUjHsy5p2BnRMXCeSeJzqVWKSON61dVtAOn4bU+Y16bHEjaVQqnW4hhKZkkEjlfX0Txk/CfqOZc7OWdjbLFe59bkeyb+QGJxhpMuKyn8ZyNyUW2HP9D+U1ZXkLh8bKwyqEqABqtht6lSSCfnWJRRYNlnv4jiXCC8pihhVBSqFHsBQ/QYlVMuJuV+8F8RgiMERgiMERgiMERgiMERgiMERgiMERgiMERgiMEWHzrw1MxkpkfVQXWNChmtPMKU7MTVVtd1YxxUbmaQrWCqmlXa4d1+tlCuHcTbImdl1x5oldGqJdJjaywKMPLY0EV6bYoB2Sea9XUpDEBoMFm9zMjqNd1eOVOMnMwBnQxTLSyxkUUagex3AKkMPkfli+x2YLyeKodjUgGRsea2SMdqsl7hXJOSy8vWigqUXTFmar9gSQNtu3bEbaTGmQFcq4/EVWZHOt4JgAxIqa/uCIwRZ/FOOZfLi5544/kzAE/Re5+2OXPa3Uqalh6tX7GkrAzfiJlAoMBOYY3su2kAEktY1BRW50mrHviM1m7XVtnDK0/WMvzbb1Sdx/xGzojLIMtANZQKG6z2KshhcdCx398Qvrvi0LSw/C8OXQ7MbTpA/axDznI0csWaj/GU9yN1WCFPhGkJQBDkeYWDf0OOO1MEOurX9A0Oa+kcnK156zO2yyM7xeCRo1iyzLoDqgpG1ahS2gSmYN3Y2TQPfHBc06BWGUKrAS9+sE6+O/pstaDk3NywRhIc3YDHzgIBISDpCPKCqdzr02T6H077JxG6rnHUGVCS5u2l7c7DXpOi1OHeEGZkOrM5hEs2dNyMfeyaF/OzjoYZx1KgqccpNEU2k+ieuF+H2WihELvNNGDq0O5CX3somkNv+9eJ20WgQsmrxKq9+cAA8wL+Zn0hMfD+GQwDTDFHGP4FC/8AA3xKGgaKnUqvqGXkldePqjRgiMERgiMERgiMERgiMERgiMERgiMERgiMERgiMERgiMERgiMERgil3P3KuZPEIc5ComXXGCr1SHUALAolLIJO9b+narVpuzhwW7gMZSGHdReYsbje3v8ANVzcZ5rbKcT1bQxtoGYXytb7Fi3lMjARkaSK/Z7bg/HVMr13QwYrYWNTeO7ptrr49CnTh/POUlXUDKvlLm4ZDSAkayyqVCmru9t7oggTCq0rNqcPrMMW5ajXlczPwLUyXH8rKCY8zC9bmpFNfUXYx2HtOhVd+Hqs+5pHguTjvNMOWj6hDyjSG/KprDHSCCWANtttePjqgaJUlDCPquy6d6Tv/qmzuVGWeFVkCFnVpKO9qVWirkgALvuTdViD+ok6LS/8QGtkvBtMAx431HPRJ3EfELOEs6ZthbEdLpqtLv6i69B31Xe+wJhNd2xWlT4ZQAyuZ4z8/SzM3zJZqTK5OSRSQZBHWuwRZ0EKxuiGAHb545NTmArDMJu17gOU6ea5+DcLfMaulk5ZSY9KlC2kP++zEEf6bAx8a3NoF1WrCl91QC835ch+015fwlzMj2dGXjobO/UcGhfwAKfNfqPviUYZxPJUHcapMEfcegget028I8JMnGPzmediPUlAPoFN/qTiZuGaNbrOrcarvP0Q319028G5byuVH5ECIf3qtv6zbH9cStY1ugWfWxVat/kcT85aLVx2q6MERgiMERgiMERgiMERgiMERgiMERgiMERgiMERgiMERgiMERgiMERgiMERgiMERgimPN3hvJMYVy/SWJHYWQQ6IxB0/wD3Ah1kbg01b9zVqUCYhbuD4q2nmNSZPkSPabc+axY2my0eYkSBCgd8pBD5ldS/7ZHTDSkqRVm6J+eOLtBIHRWCKdZzGucZs8na22tki5HJyTNGFg1Kp0bDQGbdqaQ7BiPc9gMQAE7LWqVGUwZdfXn5DkuTLZCSQhY0aRiLCxjWe9dlsjf3+XvjkNJ0UrqrGiXGO+ycOB8g8UfQQpgVXEi9V9IDivNoFsG2G+n0xM2jUKza/EsG2ZudLDbvTpwrwigDa8zK0pJvQlov0JJLnfe7GJ24YalZlXjdQjLTEdTc/gJryXJuRifWmViDe5GqvoGsL9qxKKTAZAWe/HYh7crnmFuqtbDYYkVRf3BEYIjBEYIjBEYIjBEYIjBEYIjBEYIjBEYIjBEYIjBEYIjBEYIjBEYIjBEYIjBEYIjBEYIjBEYIjBFy5v4o/wCbHwrtuhSDz/8A9ny//wCRJ/8As2K9XQLWwH3v7h+E3co/9nH1/wDTEzNFn4r/ACLax2qyMERgiMERgiMERgiMERgiMERgiMERgiMERgiMERgiMERgiMERgiMERgiMERgiMERgiMERgiMERgi//9k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2667000" y="0"/>
            <a:ext cx="6477000" cy="914400"/>
          </a:xfrm>
        </p:spPr>
        <p:txBody>
          <a:bodyPr/>
          <a:lstStyle/>
          <a:p>
            <a:r>
              <a:rPr lang="en-US" sz="2000" dirty="0" smtClean="0">
                <a:latin typeface="+mn-lt"/>
              </a:rPr>
              <a:t>New SPSS in Stamford</a:t>
            </a:r>
            <a:endParaRPr lang="en-US" sz="2000" dirty="0">
              <a:latin typeface="+mn-lt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46402"/>
            <a:ext cx="5532329" cy="44814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4399621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76200" y="6553200"/>
            <a:ext cx="1447800" cy="2286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962400"/>
            <a:ext cx="281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Stamford P&amp;DC has been repurposed with 2 new Small Package Sorting Systems.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Facility will process Import IPP from </a:t>
            </a:r>
          </a:p>
          <a:p>
            <a:pPr algn="ctr"/>
            <a:r>
              <a:rPr lang="en-US" sz="2000" dirty="0" smtClean="0"/>
              <a:t>JFK / New York ISC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693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data:image/jpeg;base64,/9j/4AAQSkZJRgABAQAAAQABAAD/2wCEAAkGBxQTEhUUExMVFRQXFyAaGBgYGSEbIBseHyAfISAgIhggHSkgHh8mHCAcIjEiJSstLy4uGh80ODMsNygtLisBCgoKDg0OGxAQGywmICU1LCw0LDQsMjI0NDQvMCw0Mi8sNyw0LCwvLywsLCwsLC8sNCwsLCwsLCwsLCwsLCwsLP/AABEIAKkBKgMBEQACEQEDEQH/xAAcAAADAQEBAQEBAAAAAAAAAAAABgcFBAgDAgH/xABCEAACAgAEBAQEAwYFAQcFAAABAgMRAAQSIQUGEzEHIkFRMmFxgRQjkUJSYnKSoSQzgqKxFTRDU8LR0vAXY3Sywf/EABoBAQADAQEBAAAAAAAAAAAAAAADBAUCBgH/xAA3EQABAwIEAwcEAQUAAQUAAAABAAIRAyEEEjFBBVFhE3GBkaGx8CIywdHhFCMzQvEVJFJigpL/2gAMAwEAAhEDEQA/ALjgiMERgiMERgiMERgiMERgiMERgiMERgiMERgiMERgiMERgiMERgiMERgiMERgiMERgi+OazccS6pHRFHq7BR+px8JA1XTWOeYaJKV+N+I2Ry2xkaVqBCxLdg9jqNIRW+xxE6uxqv0OF4iroIHX5KTeKeMjkH8Pl1U3sZCW299K1R+Vn/+YhdiuQWlS4EJ/uO8kp8c57z04UNmSq1ZWK46O+xIALbfMjt64hdWed1o0OHYenP0ed/nus3LZLNyRM6F2RrLgSWaWyWZNVhRXxMKut8cgOIlTOqUGPDSII6c9h16BfDIcczMNdLMTJ8ldgP6bo4+B7hoV3Uw1F/3tB8FWOSees5JM8GciRRFGXlkYGJkUVuykUSbG3l2s74t0qziYcF57G8OoMYH0XTJgDWe74VRslnI5UDxOroezKbGLIINwsV7HMOVwgr74+rlGCIwRGCIwRGCIwRGCIwRGCIwRGCIwRGCIwRGCIwRGCIwRGCIwRGCIwRGCIwRGCL+OwAskAD1OCASlzinPeQgsPmUZv3Y/wAw37eWwPvWI3VmDdXaXD8TU0YfG3ulbiPi/DpX8PExYtTdXyhBtTUurUPkDe2ITiRsr9PglSTnNum/S8JK414m56dQodYQLswgqWv+IkkUPYj/AIqF2IeVqUeEYemZInvWJxN9TiWd1m6yBgUkLNF5gSCrEkMAGGljXmsE1iN2sndWqQhuWmIy8xE26e45L+52ATtCmVWaVxEA1ku1i9gKFKFAoAbWRZ7kRmgNSm40g51UgCe7580TNlfDviZVsvohWJmDFmKGyBsQ2kyjb0FevviUUKmiov4phJFSTOkX/wCJk4Z4NRCjmMy7H1EahR/U2qx9hiVuFG5VGrx15/xtA77/AKTvwrlPK5eB8vHH+XJ8YJJL2K3N3VenbE7abWiAsurjK1WoKjjcaJc4h4VZU22XZ8u/p2kUEEEGntgbA3DD198RHDt2srtPjFbSoA4eXtb0S/m+FTcOEkspYllYvMp1h6CqhPUlDCXUzm19DsO9cFpp3KtNrMxZDW9LaRudBpAGvil/ljm2bh7q2qSTLzSFnWSPSTVBnVrIvWWBAO+gXV7RMqFncVdxWCZigRADmi0HyB8PeyvOWzCyIrowZGAZSOxB3B/TF8GbrybmlpLTqF9cfVyjBEYIjBEYIjBEYIjBEYIjBEYIjBEYIjBEYIjBEYIjBEYIjBEYIjBFyz8RiRlRpFDM2kC9ya1VX8ov6Y+SF22m9wJA0SfnvE/Lo8sSw5h5I720AAle+4JI2s2RVA4hOIaDEFaTOE1XNDy5oB6pSz/iNn8wY1yojiaQEgeRiACe7u2nsD8Sr97BxCa73fatCnwvDUpNWTHf7D8EpL4zx3N5rUJ5WlVDZ7aV3qxppe5q/W8Que52q1KOGoUYyCJ+brjzrS9V9SGN28pQAjbbajZrYY5MypaYp5BBkDdM/LHK+bdgRw4OtAEzgoD3N+Y3d6d19FqtziVlN3/tWfisXQAjtYPS/t+UzcK8Hf8ALafMURu6xjVe+wDECtvcHfErcLzKpVeOahje6fn6Tfwfw7yEAH5IlYEnVN5yftWnb6YmbQY3ZZ1bieJqn7o6C38plyuVSMaY0VF9lUKP0GJAANFRc9zjLjK+2Pq5RgiMERgizuYODx5vLyQSDyuNj6qfRh8wccvaHCCpsPXdRqCo3ZRTxHybRtloZT+asTNJKb0szbkKAO1g7gC2Y36nFKsIgFen4a8OD3s0kQN/H5oFQPBviXUyHTLamiYit9lYkqCe372w7CsWMO6WQsjjNLJiMwGqfMTrJRgiMERgiMERgiMERgiMERgiMERgiMERgiMERgiMERgi/EkqqLZgB7k1gvoBOiS+NeKOSgsIXnN1+WPLY/jNA/VbxA7EMC06PCMRU1gd/wCv2lHP+MU7UIMvGpJ/btz8uxXf7friE4o7BaNPgbB/kcfC37XLzJzDxRkmmdpcooKL0NJWkfUNQcgH4lA2383oBj499SCdF3hsNgw5rAA7W/URaO4pCWHUuppBu1EWSxJvfT6/W/2h86rwtcugwB+vn6TFwjlTiDwBoEJSVihS6rv5mDbKKsau9Ma74lbTeRZU62NwrXw83F5/HXuTnlvCQ0VMiBWUbsC7K1MCV0lABuDRvdRe2Jhhllu41eY/FuuvwpkyfhnkVVBJH1SgIs+XUSbshKv2FnYYlFBm6pP4riCTlMT83TekCiqUWBQNbge1+2JoWcXEr6YL4jBEYIuEcYgKyssqOIgTJoYMVoE7gbjYH9Mc5gpexqAgEETop5nvGWEX0ctI/sXYJ/YBsVzihsFs0+BVD97wO6/6SdxfxNz8wZVkEKsdhGKIHtr7/f5enbELsQ8rSo8Iw1OCRJ6r78P5udIWzD5uQzhiIYN3C/NmcsdB1NYuzpXfYV9FWBM35LipgQ54ptYMu7tPaL2HqqZ4bc2nPwN1K68Rp6FAg/C1el0R9RizRqZxfVYfEsF/TVPp+06fpN+JlnKN+L3CJTm2lVFkVsuO5NrpeiVAI7Wt9x5+2KeIac0r0nCK7BSyEwZ/G/r5Lj8GuYGizP4Vt45rK/wuFvv7Mq1XuF+eOcM+HZVNxnDB9LtRqPb+JVwxeXlUYIjBEYIjBEYIjBEYIjBEYIjBEYIjBEYIvlmMwkY1O6oPdiAP1OPhMLprS4wBKwsxzzkFLD8SjMoJKpbnYEmqFGgD+mODVZzVpvD8QY+giedlnjnrVlGza5dxHeiJX+OaQ7Kqqt+Un9qz2NDHPa/TmhTf+PisKRcJ1MaAbzPzqp7xznDicsJmM0eXjb8sRxsodj2Yhd5B87IrFd1WoRMwtihgcIx+TKXHWTp+ki5vOPKQZHZyNhqYtQ70LJ2vFcknVa7KbWCGgBd3DIszNH0IY5JUL6yqqWAbTpvt5TR73vt7DHTQ4iAoarqNN3aPIBiNdk88j+GMpl156ECLSaQvuWsVYX9mr2semJ6WHMy4LKx3F2ZMtB1+cftOR8O4pZpJc5K+YL/CllFjHoFAa6A2G/v6nE/YgmXXWYOJvYwMogNjfUnvW3wTlPJ5Q6oIFVv3jbN/UxJH2x22m1ugVavjK9az3SPnJbWO1VRgiMEWfxPjeXy5UTzRxlzShmq/t7fPtjlzg3UqalQqVZyNJhYcviBlRnFya9R5DJ0ywUBVa6okkE7+wOOO2bmyq0OG1jRNYwBE9Uv+IHPGYys08CssRESPAwXUXJIDA3YFDXW37I96xHVqlpIVzh/D6dZjahvcgj54ean3HOYMxJOsbZmTNR0qkRsyCTVuV0ja9R02BuFXbFZzyTEytihhqbaeYMDTreDHzVUrw45any7MZcukUUkAVgX1yFgxvVQA3BO3oAo3N4tUaZbqFh8RxVOqBlcSQeUCOnzmpPzJwdMvJIisxMcxjIbSDQAIag10Tqo0BVetgVHsDSvQ4XEOqtBI1E7+S3vCKOCTOPDPEkgkiIUOAdwQdr7eUHf5Y7w8F0FVOMGo2iHsJEHZK/MPD/w+Zmh/8ORlH0vY/daOIntyuIV/DVe1pNfzCbvBbiPTz5jPaaMqP5l8w/sGxNhnQ6FncapZqGbkVd8X15NJfitlEOTMrD/LsXp1EB/LtuK8+je+wOx7YhrgZZWnwp7hWDRv+P4lRrI8W6H4R0cExvrdAgUgrISAZKtwyn32sj0xSDoiF6V9DtO0DhrYGenLaCvS8bhgCDYIsH5HGmvEEQYK/WC+IwRGCIwRGCIwRGCIwRGCL+MwAsmhgi5zno9JcSIVAJsMK2773WPkhd9m6YhTvmTxbSKR4stD1SraeozeU13oDci9gbF9/rWfiQDAC2cNwVz2h1R0TtuvjxPxXA66ojq1EQlk+EgCmYHclmJ29AFJ7kYOxGq6pcGJykkEb39u73WLzRxE59o8uuRn/EkHpSykKzUL7eVSteuqvWjeOHuz2i6s4Wl/TA1DUGXcDT8+3SyRuGfiBODAJDMpPwKWa9wdgDfriu3NNtVrVeyNOHxlPOyb4eTOL5t1kkLpRGlppNJWu1KLK18gMTdlVdcrNOPwNEZWwe4KjctckDLrGHaGRkkMhk6I1uTfd2ZiK9xR2Hbe7LKWXVYuJx5qkloIBERNh4CFtvy1lWZXfLxSSAVrdFJPzO25+eO8jdSFWGKrAZWuIHKVqRxhRSgADsAKH6Y7UBJNyv1gviMEXzlnVRbMAPnhK+hpOi4MjzBlpiyxzKWX4lPlI3rdTRG5A+498ch7ToVK/DVWAFzdVhc/czZjKmGLLQh5JjpV2+EG/hqx5txVkDEdWo5sADVW8BhKVbM6o6A3ZIXHees1DmIf8QssakPqj26iamBV02Aatq9KBxA6s4OF1r0OHUalJ30wdL7GBcHkmrxT4auYTKyLH1R5wKfRSsnU1ajtssbVe1kd+xlrtzQVn8LqmkXtmNNp3iPMqQcLTqTAiVlk1gx2CxNWRbA9wQo+/wAsU23Oq9HVOSnGW0X2+bqieOGTDLlc0o2IKE/Uak/8+LGKFg5Y3A6kOfSPf+D+FLMtOyOrqaZWDA+xBsf3xUBgyvQPaHNLTuvUvCM+J4IplFCSNXr21AGvt2xrNMgFeBrUzTqOYdiQop408N6eeEoG00YY/wAy+U/7Qv64o4lsOnmvUcFq56GU/wCp9/hSrytxH8Pm4JroJIC38p2b/aTiKm7K4FaGLpdrRczmE1+NPDunnllA8s0YN+7L5T/t0/riXEth0rP4LVzUCw/6n3+FJ/L/ABD8PmYZv/DkVj9L3/teIWOyuBWliaXa0nM5hepVaxY7HGqvArO5k4b+Jys8PrJGwH81eX/dWOXtzNIU2Gq9lVa/kV505oyhikSNhIpWFPLIRqU1bCh2GrUQPYjGbUEGF7TCPD2lwi5Nx85K8eHOf63DsuSQWRNDUb+HYWffTpJHoTi/RMsC8lxGnkxLgN7+aZcSqkjBEYIjBEYIjBFmcU5hyuX/AM+eOM+xYX/SNz+mOXPa3UqelhqtX7GkrHh52WavwmWnnB7SFenHsaJ6j1sDd0D2xwKs/aFYdgDT/wArg3pqfILE518RFgSWCNmXNKdNoAyqaBNl/SzXa/KdhiOpXDZA1VrBcMdVLajh9HX+FOuI82u+oMfxOuJN5tTCN9I6hWKxHs+qjpNADFc1Seq2qeBa2I+mCdNxNr66a3WJw+bMKrRw9TTP5GVQTr071QG9ah+uI2l2g3Vqq2kSHPj6b9ypHK/I5SWOf8NKoIVoQWDNG69zMrquzHfygkafertMpQZj51WJiuIZmGnmG89R/wDGJ06plg8OozmXzUs0jyPKzFdguhifIR3Pl2u/bbasSCgM2YlUXcUd2QpNaAAB3zz81swcpQiRJZXmnkjYtG0khOjUdwAK27CjfbHYpiZKrOxj8pa0AA6wNVtwZZEvQirqJJ0gCye5NdzeOwAFWc5ztSvrj6uUYIv5eCLMTmLKk0MzDZYKPOu7GwAN9zYO3yxznbzU5w1Yf6Hnou/NZhY0Z3NKilmJ9ABZP6Y+kxdRNaXODRqVMuP82ZidMv8AhdSZiYlo4g1FQlsCwIAfqRkbHb2vFZ1QkDLqtuhg6VNzu1u1up77W5QfHml5ONyzRZjMwwdRuh0pW3UwlmNybUJHfZiwrTo9ABceckEgK4cOym9tN7ovI6xt0A0jeeazOK5d1kVsu80k08S69XmtZYyfO5NFiL+XkJ29OHC9t1YpPBaRUAAaTG1wdh81VGyeVPEuFQBSBmYCu8wJqRBR1g7m1Orf3U4sgZ6Y5hYr3jC4t0/a6dOR5dxsoxO8YmfWgKg6R0zpG1DULDHero++KRibr0zQ40xlN9b38NlUJ8wM1wCZUbUcqxUEEnyI229C7hNE0L32HbFonNSMbfPZYLWmjxBpcPuv4nz/ANlIcU16VXLj2W/F8vo3dky8cln3jA1H+kP+uL7xmoryeHf2PESNiSPPT8KN8PympJpCLEaXW+7MdI3HqAS9eyH2rFJosSvTVXw5rRufn68VcvCTiAfhsYLAmNmQ2e3mJA/pIrF7DmWBeU4tTLcU6BrBWZ41cK6uUTMJuYHIav3WpT9w4UfrjnEtls8lPwWtkrGmf9h7fxKiboQSCKINEfPFFepBBEhVPnf/ABfBcnm+7xUrn6+Rv1dVxbq/VSDl5/A/2Mc+lsf+j0UsZCKsEWLF+o98VF6AEHRekvD7iX4jh+Xcm2CaG+qeX+9X98adJ2ZgK8RxCl2WIe3rPmmLEiprz54n5Z1z+ac6dLMi+aixtFa1vehVEr2uux3z64Oclew4W9pw7G9/udf5VA8IuIK0JXqRlnGsxqqoUKVGfKvoU6R1epJxYw7pCx+L0y18wYFp1mb+8qh4sLHRgiMESfxzxJyOWZk1tK6misYuj7aiQv6HELq7G2WlQ4ViKoDogHn8lJec8ZJS35WXjRP4yXJ9uxUC/vXzxCcUdgtNnAmgfU4k9LftL+c5o4lxKUpGzgaSelCSihR3JN9vmx9cRGpUqGyuMweEwjJcB3m/zwS3lYJTmFVAOt1PKLWtYOw38p32A7HtiMA5uquucwUpP2x6e6tE/E+IyQBY8r0J9gWIWRS1eagpPT7WC9jajWxN0ueRYQV5htLCtqS58t8QemuvWIX55e8O0STrZmJJZGkdjrdmABJryUQ5qmtmO7H2BwZQAMkL7iOJuc3JTcQIAsPzt4LSbw2yPVaQI6ltVqjlVpgQygLVKQSKHocddgyZUH/lcTlDZ9OSYuF8Hgy66YIUjHrpUAn6nufviRrQ3QKnVr1Kpl7iV3Y6USMERgixJ+bsijaWzcAN18YNfUjt98cGowbq03BYhwkMPkunjfFOjlZcxGBLojLgBtmAF/FvtW+PrnQ2VHRo9pVFN1pMKVc089ZsywiOaJIZKsRSA9nKsGm02BtditiDio+s6RBW/heHUcji5pLhzHSRb5dc3Ccr1c3mMyXzE8OThMgZmP5jqNgGu9Dbt3vT3+fxolxdey7qvyUW0oaHPMdw/Y071++E8LYRxgqjm1aFdt2JMjQiYGkl6RDhqU3pWyBv9a23zyXyrWGYmSNQfbNG4m241NinPkTPrn+H5jL6n0KZIEZq19JhUZPpqCHT6/D64mpHOwjwWbjqZw2IbU3s7pO/r7qecyQuyh8xN0M9CzfltaDQiqE6VbHdTTA7n6DFd4JuTdbGGc1py025qZi+tzM5vO4TpyL+ZFmuHzgajH5JAhUTRFQobcAlhqBJO/mF7jE1K4LCszHfS5mIp6TcTMGdO5SbKZxom6Euro9VTNGpotoJBW+/YsO/rioDFjovROpioO0Z90WPeqP4K8Y1TZqE3T1KoLFiKOkjUdzsVF/LFnDOkkLE41QysY8bW+eqRufeCfhM9LGBSE64/wCVtx+htf8ATivVZlcQtbh+I7eg12+h8FueE+bDSZnJMfLmoWAH8QB9P5S39IxJhzct5qpxZhDWVhq0j55pE6TWRRte/wAq74rwtfMIC9B+GS6+FxRyC6Dow2OxYkD+lhtjRo/4wCvG8TMYtzm9D88VIeM5H8HGYfN+IaV0taFxKzpR0tqt3F0wIICURW9NwyiN16OjU7d2f/UAHxIB7rDl1lfPJQy5vMwZYESlFVFAWgQgLeZWK3pBZSTRIWsBLnBq+vLKNJ1XSZOvPlE66qo8I4FnBks/DMujWtwjqFyXCUW1WSAzqrAelkYtNY7K4FYNXEUO3pPZeNbRadPAGOqk2a4YpggmDIupgklSdRrYsQ+gC12BBX3UfvYqFtgV6FlYio5kG1xaPCfnonzwvAzfDc5kXaq3U1daxsa9adb++J6H1MLVk8UmhiadcfI/gpHeFJJJ3CLJHHCGCCUjQDoHlJW20FqII9+/rDAJJWoHOY1jSYJOsa6698KjeB/FNaZmE7aXEij0AfYgfIFR+uLGGdIIWNxujlcx/SPJVDFpYSlvi5k0/EZR2SPzsQXlJCeX9l69Gtd9q0n7VcQBIW9wmo7s6gBNthrfcdyTPDPi3S4nCTSrIOiQO24AUbn98JiCi6HhafE6GfCu6X/fpK9C40V45fl3ABJIAAsk7AD64L6BNgppxPn7NZmYQcOyzEMpIllRvMvbUtbKl1TN7i6xWdWc4wwLbpcOo0mdpiH6bAjy6noPVR5Mo5k6YR2k1EaACWsdxQ3vFKDML0pe0NzTbmqDyt4Wyyo75pHi7dJdaqT7lvKxA7bVfyHfFhmHJ+5Y2K4w1hApEHnb2uE55fwzy/4aKCR3tCS7xBYzLZsB9iWC9hZxOKAywVmO4tV7U1GjXQG8d2i2+FcmZHLlTHlo9SmwzDWwPvqayD9MdtpMboFVq47EVZzPN/D2W/iRVEYIjBFyZzikMTKss0aM5pFZgCx2GwJ33I/XHwuA1KkZRqPBLWkgdF94pla9LBqNGjdH2+uPsrgtI1ClWf56z8soWOMZeFiygnSH1KdJBdyyCm9So2BrFQ1Xk2st+nw/DMZLjmI748hB0WbwbM5mV85OZszmY0jaONF1Hqs9rQVdQAHmJKdvQ1jlpcSTJKmrMosbTphrWkmSbWjy12lIeX4XIzFelIxEZkpF1EAA7keig1d4rhpWw6swCZGsXVU8Hc27QtlpwHhlV2iB3FKQsqEe1spr+I++LeHJjKV5/jDGip2rLEQD7g+in3F+CSvmswqpEhWXToUqgGqTprS3sLo+mxB7G8V3MJcVsUcQxtFhJJka67T88lRvDfjCpmX4eAzAR+ZmbWOogVHVT6xmrHau1VVWaLodkWLxKgXUxiOZ5RYyRPVLcUUkmfzrzRiWHJtLKUYlQCCdBJQWzaVFEg7LXbEVy8k6BXSWNw9NrDDnwJ179dNfNafg9xpDnc1EqBUnJkQUAV0saXb00t27DTt3OOsO8ZiOah4xQcKDHE3bY/v0WB4mcPm/6nLZldPKyt5n0IQWIHsFIkIHspxHWac6t8Mq0/6URAN+knT9Lr4JzOp4vlWR5WiA6OqU2zmS7Yj0uRrr+EfQdNqDtBCjr4MjBvDgJ1ttG3kFneLGV6fEHAUKCoYVQ1aiWJoKP2iRvZNXfoOMQIep+Evz4YGenkuTw4zph4hBJvo1aHIGwEnlFn0GojHyiYeCpOJUxUw7m76jwv7Ki+NnA+pl0zKjzQnS/wDI3/o1f1HFnEslubksXgmIyVTSP+3uP4U55NkfLsc8q2uXZdVg9mIFKQdmZdQ8wqr3sjFan9P1cltY0CqOwOrvxz6C2l13cw5dTmDl4ZHYSTvI0ZIVCshR0KNpNXHVltl0E9sdPH1ZQocO49n2rwLACd7SDPjpGsqjeE2dWSLNBO34gvVAVrRbAUEgLqDVRqsWaBBBhYvFabmuZm5R5E92yxOc+WCeMQTA6I3HVdl8xBhAJOkg9/Io2Nk9j2xHUp/3AfllbwWLjBOYbkWH/wBvhKVuUM+Y+IjNCMlJMwUXW5LjWwB2u3YK297d/XEVMw/Mr+Mp58N2U3AmwtYegkbL0BjQXkF585i4fNFxBkyypC0LOEZG0MwppbJLXq6bgX67Ae2M97SH/SvYYarTfhgapJBiZvyHlIXZ4O5/p5/zkgTIyAnsz2Gq/er/AFHvj7hzD77qPjFMOw/0/wCsHw0Wbz3y+2VlmZkUJJmG6RshgoAbZexU61F77oRt681WZSVNgMSKzGgG4An287eq+3hJxLo8RjBPllVoz99x/uAH3ww7oeueL0s+GJ5XXoPGivHpY8RuFCfIymgXiUyJYB3Cm9jt8Jb6GiNwMRVmy0q9w6saddvI2PzvXnjIu6uJE+KMh79tJFH9axnCZkL2VQNLcrt7L1RlMwskaSKbV1DA/Iix/bGqDIleBe0tcWnUJA8ReK9fMwcMjnEJkbVM/fTtaKRY7ner/c98QVnS4MBWvw6j2dJ2Jc2Y0HufnVfDlppEzggVpcydhNmJmLAAI3VRDqoL1OmOx3sG9Ix8ZIdGvVdYnK6j2hhvJo7xBPhPhpqnvg/A8vlQRBEqX8RA3b6t3OJ2sDdFlVsRUqn6zK0cdKFGCL+MwHcgYJC/uCJC5k5szaZxsploo7VdZZ7P5YUMzXYVd7QXe43rbED6js2ULWw+DoGh21QnlbnOm56pXPM0rGOPMSTSNm2OhFcKBDIQI7ERtJNQJPlbykjudou0Oh3V7+kYAXUwBk1MbjXXUeV76aqGSyDRuOvBOPw8lzKGIYk+bYd0IjR3L3RCDt3MIEG40Wk+oHN/tuH1C3t43IEcymnkzjvQz+WURvEJYkhzCvYLyEtokomzqGg2e2pgNqxLTfDwqGMw/aYd5kGCS2NhaR4X91yeKXCnk4t04ohrlRCoX9smwWN0AdiP9N+pxzXaTUgKXhVZrcJmebAnwXVwHmOPL8ViSPU0ZuCRyKZy7bFlCgalbSt72F+w6bUDakDuUVfCuq4Qudr9wGwjl3i65edMjBl+NE5hT+GlIkYL7OCGO2584LGtzvjmoA2rfRSYKpUq4GKf3C3l/FlweGcrx5+J0tow/TavaQML09/2dRobBN6rHNCQ9TcTDX4cg6xPl/2PGy0fE7g8o4tcZOqdVZCDVEDSQD/puu+4x3Wae0tuoOGV2f0f16Nkfn8rK8P52gzseYjQmASdJi3org969Qo1dqsVYvHFEkOkaKxxBralA03H6onyTL4usY5zAsUYXMlJOqSVOpbSidQWgPVhQDn6iXEWMc1S4QA5naEn6ZEdDfv8uSXvDbOvHxKMARliDGfKDsos6dJALsE0h73LWbs3FRJD1c4lTa/Ck35+fOdhMx7J88VOHf4jJT6o0UsYnMpIj7FkD0R5SDIO4+I+hOLFdtwVkcLq/wBuoyCdxGvWPRSXL8RlIdUKxpSsQBsOnZWiba9RNb92rt2qBx2XonUmWLrn969NPZPni9GJ4MlnlG0kelvuNaj7efE+IuA5ZPByadSpQOx/j9JKkjEeVjOyyGXWG72ACNnViPIdPlIu3Pp3h0aFpgl9V3KI+Tz56WXouaFM3lSjFWSaKiVNjzDuD6+4ONGA5q8YHOo1ZGrT7Lz7x/hc+XEeTaEBhK9Mo1GVjpAo1dVpAUHv3F4z3tLfpheww9anVJrB2w8NfkrY5kzscE7mBZQ0eWSGOQP8Dbaj1Y23Kxsq0Cfio7Y7eQDbkquGpuqMAeRBcXERr4EbkEpx8Fsj0opS7MHlN6GQrXTJBIc/F8a3XY7d7qbDCAs7jVTO8ACw3nn7aHvWr4o8TlysEeYhVCyyaGLC6DAm7BBHmUDv647ruLRIVfhdFlaoabztKmnI2bMchRR+WvTeUyKAY3VlVn2vUiAufNQGo7hqJq0jBhbmOZnbmOtwI3EadCbaST3K5cD4guYy8UyG1dAb+fr9wbH2xea7MAV5WvSNKo5h2U48asiY2y2cTTavpII7t8Ski6IpSDt7bnaq2JEQ5bXBageH0TuP4/KUuWs2xDTxKhkGbVugCq+Vt/JbB2IZVUAE/Q2cRMO456LQxLACGO0ykZu7ntvPwJk8bpAzZS3IjZXalWzflo0WHewPSqPftiTE7KlwQECpAuI/Kn2U/LGWlibXIst6RGRpYFSo6leYmga9PucVxaCFsPOYvY4QI1nbu2/K9PDGovCrh49Hqy06/vQuP1U45d9pUtAxVaeo915z4TktWZXLOkMbOOlcmqlY9nFP8R9P2d+2M5o+rKvaVakUu1BJAvaPLTT1W/k/EHMQRpDRHSUR17aRprv8sSCuQIVN/DKdRxfzv5rd5iC5mdSki/8ATs5KgllcpccqaiUU/Gh0rQDWvnYjZsdv+o9CqmHmkwyP7jAYAm4O52Nztew5Kg8p8PSJW0SF9IWE2ukjo2oBHvv37HuNjiwwALIxVRzzcRMu/wD1f55Fb2JFUWNzhxo5PKS5gLrKAUD2tiFF/IE3jio/K0lWcHh+3rNpzEqVzc+58FjmJhGOkSkcKoSzEKVttL6QA2o2b2o4q9s/dbw4dhzApib3Jnx5ckpSZiUxjOPIJJmnADNqZ0KAMCGvSASex38u214hkxmWiGMz9iBAjpBm3f8A9uvR/CM51oY5dJUugYqRRUkbgj3B2xpNMiV4uqzs3lvJI3iXw8pPFmxA8qLE6ThX0DpggnUfUFTItfMewxBWEHNC1OG1MzHUS4AyCLTfp4wpHm8yF6MsbgyBi+7MzrpI0ByUUbKBWknse11imToQvRsYTmY4W05DrFz6wqb4uTJJlIJlUscwECVe37ak77nSzqAQfjNEbg2sQQWg81hcIa5tZzCftmfb3g+HlP348YswSqzGNSlRSuSUZDGWFm/2469Ngt9qxXzw5bAwuekASJvcDUGfwU9+LzFocpnoGKhlKal2OmRdS7+m2r9cT4jQPCyeEAB76FQdfL4FOeIzSR5iPMhlLNpmRlDaSwqx59yVcEHvuDis4kOzLapNa6maXKQRafTmNE+eLgXM5XJ56MeVhpPy1DUAfoQwxYxH1NDgsnhE0q1Sg75CnHD82sayXGGkIHTYkjpkMDqAHc0KH1xWaQFtVabnkXgbjn0Vk57zKPkIeIDdumAF9GEug0wIIZQyi1OzDUD3xdqkFgevNYBjm4h2HPP2nTwNjsYKlOQ4iIEjcwRtJraSOS1PpppoyCCqsNQBo3uMVA7KJhegqUjVcW5jEAEX77G2uhTFxbmg8SeOSbKM0WVjJl6bbnXpBYtQoCrC+4O9YkdU7S5GipUsH/SAtY+7jaek2/Z9Fn8iZWJWOcm/EEZVhJpijsNRUfGWAGkspZf3T9cc0gPuM2U+Pe8jsWZfqtc9+3WLHmqtzq8Wf4RLLCQ66OqjEbjQbbvuCAGX9cW6kPpkhefwQfhsY1r7GYPj8BUdhVIspIG0q8sakfmWW89r5ArCqU3ZQ9uwI1UrBq9GS59YEaA8ul7259R+HrKxx5vl94o2Z2y4DGxupHnYAeoouAfasWBDqMDZZTy6hxEOcIzf8H4lKEg/FZlVVqjgQrDHIjOxSJNQBUKCQ5Hw2SNR7gXiH7ndy0QewpEkXdqQYEk/jnvCqvhJmWbh6KxU6WOnSwbysSQDR8pB1DSdxQxboH6FgcWaBiCRuuDxGyq5fMQZ9jrVGVRFZJL6gdSi9OrQD6Vai7xzWEEPUvDnmrTdhxaZM9I0O+qTpo5pXXKtCY2krqMzdTrqH2GpQyowXRbWPhX3GIbn6YWkCxgNUOkDTaLdYJvNup6pn5TzdcSy6AOqHI6UQ6SqqxDqFZSQ1ql6ibNb9sSsP1juVHFMnDPNic1/YzMRrpsnjmrKCTKyArr0gSBRVsYyHAFgjcrW4rfEzxLVl4V5ZVBmNvOyhWb4w0kMsrRUrz00wQan8nliLAjQpVbYC7JJ9KNEukEwvVsoBj2sDrgaTYX13noqB4Xc25Zcl05Xiy/SIADSfFYBLAHfdtRIF1eLFCo3LBssfimCrGvmaC6enp5Lu504pFm8icxlXEwys4dq27CmHmHqjdwD8u2Oqjg5st2UWDovo1+zqiM4j9adQptHn0y2WSZZIGzEiaFRE80SjT5i4fyyAorA1uXa7HarmDWzuts0nVapYQcoMyTY+EXBmD3DTfmfJZnNQ9SBJswgAjcMeu8dMSii4wyjTXwWO91enHyHOEi/quxUo0X5ahDTqP8AUHnvB8f5T74Z8oTiMfjIwkSzCeJGHn6gUrZHotEHSd7UbAd7FGkY+rvWTxPG0y7+yZJGUnaJ+abKpYtLBXDxzNpFBI8jKihSLY0LOws/MkD745cQBJUtFjn1A1okrzJxrLrHmJkUFVSRlAJBIokVYJBrtY71eMxwgkL3VBxdTa47gKs8D8PlfLQOwALRIxB72VBOLbaILQvOV+JObVcAdCfdIEfEJotWVM3TjgziurFC/SdWZS+3oO5Ug2QKHe6+Yj6Z0K2DSY+KobJc0jWJmLfyrN4fSF4Z5G1HqZhpAW02VZIyhOgBbKFSaHr73i7SuCV5riADXtaNhG+xM631TTiVUFmcy8N/E5WaGwvUQgEiwD6Gvrjl7czSFNhqvZVWv5FQ7hOdiaSaHpRSGRwAocIhGnSxjbSKkZqK+XYWPU3RaRJEL1VWm8Na/MRG8Sed+gGt12c1cPES8PyZcdIXrCEC5CRqcufL3JAO9KN/bH2o2MrVFhKuc1awF9u7YRr+yqR4ZxtHl2gcklHJXv8AATV2d/M6u24HcbUQTZo2EFYvEi19QPbuPX+AQF2+IPCfxORkTfy1Jt3IQ2QNjvputjvWOqrczYUWArdlXDvDzUCHDVdMu62iOxikdyCBICCT6Umh07/uv7b5+WQCvX9sWue03IuB0/cg+isHAeHx57hUUeZQXl6NaioNLanUNwuhqJFgEHvWLjWh9MA7Lzdeq7D4tzqZ+79/sKGopZqsWfViB+rE1+uKGq9WSGhVzgy/jeXZIzu8AYD6xnqKP6CFxcb9dGOS85W/9PxIO2dHrb3uprx3iJkKIJ3mjRRpLiiCVUOB8rUV8gPW8Vnum0rcw9IMl2UAnl3mPdUDlyQz8vzqdJOWZmTULA01J2Ox7sN8WGXonosfEjsuItI/2j1sp2+QVYA5EodlLDUoVCNYUFW1Wx2exXpfYHFbLaVtCqTUyiI9dN+WyqvLORbO8AfLi2cBgmxFsDrVQWoGj5bG36YtsGejC89iagw/EBU0G/tt5qbc55VYswsI6ZaKJEk6a0vUVabf9o33Y7k3itUEGFuYJ5fTLzMEkieW3d3La5L5NhzuWzLdV+vEAUCVp3WwCGWydQZdiBtsT3x3TpB7TzVXG4+ph6rBAynn3/CsOOH/AA8hj1r5/i6ykdMox0FF3LHSLNVdA6dr4j6bK0Xf3Rmg25byL32v/wBVX8IJNWRbLyKQd3AII1RSWAwv0LK429h72beH+2CsDjAiuKjT08R/0KaZrhzSZ6HJtCB02ELCNVVmVWpnJoCyAWtvQg2RviqWy8NhbbKobh3Vg7W99BOg/Fk8eFrOmZzCS2yTlwrNIsmoxHTVDc+Ut5uzACgKxYoSHGd1lcUyupMLNWxaI1+abLl4yDk8vmwz9JpAypUSKNeqpBGYzYDroI1VS3sccu+kFd0Yr1GECQNbnTaZ5X01K6vCfjCrMMqroyyZdZPKoGmRSQykgDUdNGzfYb+/VB18q44rQJZ2pEQSPA6J75y4QM1lJIttValtdW49h71Y9O+J6jczYWTg6/Y1g5QqXiOVhy8keW63UlXpuzVpKgrfkINaqLCiSDW4regXNAhq9WKVapUa6pEC49fbTqtDw6z+nNZZzmH1dYQ9Ik0Y2Vgtb1QckV6FhjqifqF+ii4jTmk8BgiM09QRPovQGNBeQXnPnDgZy+aOWSKVFZtSqG6gdB5UcKN9X+YSD21ECq3zajMrsoXtMHiBVpdq4gxblB3Hdp7r75bw4zspHSjOgj45R0q3IrQ3m7AGwCN/lj6KDjouHcVoMH1G/IX9rKk8j8htlsrmIcy4f8QKZUJpQARsxA82/t6Dvi1So5WkHdYmO4iK1Vr6YjLzWlwrw74fB2y4kb3lOu/9J8v6DHTaLBsoKvE8TU/2jut/KZ4owopQFA7ACh+mJVRJJuV+8F8X4mlVFLMwVVFkk0AB6knsMF9ALjAUy5i5ty+dlEaxrNBAeoytIEM5KlVCKdmALBtzqJqh71X1A4xsFuYfB1KDcxMOdbSY3v5d3NcPLvIryOyaI/wetkfqr+YWU7sleZCPgB1UdJbSbAPLKJJ6KXEcQa1odJzxIjTx2PPSdp3VdArYdsXF51SPjkGXyPEswZxM2UzURMli16rszVt3rS2k91J+V4qODWPM6FeioOq4nDM7OM7DbnAEf95hd3gfI4hlDSKUZrRLJYFQA9iqApo63x9w0wouNhucEC41Pfp+VT8WlhL+EYIvPuSiGRmzNH89JGRE0agI0YMzmrZbCgAgbb7+2eBkJ5r19RxxDGT9sAkzuREcu9cMPCJny6vEAWkmbLSA0Sz/AOYu52s9tV3t88c5SRbuUxrU21CHaABw7tPgTjwHmR4M5DBGrNAraZ2IJILERLb2bCPpGoEg3sBsBM15DgBosyvhW1KLqjvuNx7+o8VX2UEEHcHvi4vOrzeeESwZrVEocRTkql7/AJc2gKQR8XY1vtZ7A4zchDrL2vbsqUoeYka97Znu/NlS+R+krzZRgy/i0afpswYqjBQBrGzalewAPLpYEnvi1Si7ed1h43OQ2sP9IbPUT7EeKlnDItOdSC4HAkMId1DIbYrrOkjV3sEk+m9AVUb98LfqmaBqXFs0A3006KgeC+YaObN5Jxek6u21qdD/AK+X9DixhjBLSsfjTQ9lOu3f/oU+43PJl8xmIQFQapImCqKKl9XrdDZarsAPnddxLSQtmg1lWmx5vodd4/6unJaxlUy8Op58296UdhSA0FZL0HUQx3ogDfY4+j7YGpUb4NY1H2azmBr03t5HvTllfDfNSwLl5T0lRlYMzLJRKnqBVG4Go7AMAdyfTEwoOIgrMdxWkyoajbkyNI7vToqnwjh65eGOFCSsaBQT3NCrNbXi20ZRCwa1U1Xl53uoZz9I5efqSxI6zsghSMo7oWLAuQArKAEZSbvWd7GKFWbyvVcPDQG5QSIBkmQDG3I6z3Jy5DD5fNx/iJFd81lhRXTSuhLCOkFA9EhrPsQCdsT0pa6+4WbjstWiezEBjvQ736pK5w4euWkOUUx+fMSM2lbdEZl0IdrI0BHAFbkj54gqNynKtPB1TVb2xmwGpsSAZPnIW/4YxPDxNozIZLy5D+a9LWDpYb6WUggizR1bm8SUQQ+FU4m5tTChwEX+EdCtzmbhaZbOzZw9RjJGb0GmiTR02cEg76tPayFLkDy47e0NcXKphqzqtBtGwg+ZmY8p8YnVT7kjVl85lZZUEMYkoyNqAYSJsCdxWk2Nh33PtXpS1wJWzjstWi9jTJjTuK3+fan4hJlkFLrRzMbIhKpch9glOrNVURZxJVu/KqWA/t4cVT1Ec5NvGxAWby/IYeMQIItEglAenD6tSAEghQNJsvXz+WOWWqAQrGIHaYJzs0iLWjQ+Pcr3i+vJKI81eHGYfOzfhkBRrlW7UC6tdZGm9Ralu6U3W10alAlxheownFaTaDe0Nxb5vpHmu3ljwozCSxzTTRxmORXCqC5Okg0TsB29Lx0zDOBklR4rjNJzCxjSZBHL9qw4uLza/IQAk0LPc1ufvgvsnRfrBfEYIvlmMwkalnZUUd2YgAfc7Y+ExqumtLjDRKw81zrk1UlJlmIIGiIh2JJAFC63JHr7+xxwareatNwFcmC2OpslXjXiROqu0OVjjVQDqnlW2u60xq3mJAvZjtR7VcTq52Cv0OF0yQHvJnYA+pOnkk+bnKSbqLn42zIdFaOGNwiAbMSdHmDBRYJJrexR2h7Un7rrSGAZTg0DliQSRJ5b21/gr88MyEGedIMllpV0yK7O+khFJOsO48zAdlplu+1jUTQH2aEq1KmHBqVni4Ii/hA0vvY+RgWTlfl9MnEVXzO51SP+83yF7KBsq+g9zZNxjA0LzeJxLq7pOg0HzfmtnHarKYeNHDE0xZl1Zgv5flA7k2NZ76a1DY7E/PFXEtFnFbnBqzpdSadb/wDOuiWvCniHQzcMaSRsMzYlBUho9CuQLO3mJBsX2rbEVAw4Abq/xWn2lJznAjLp1mPZXTF9eURgijvMuXEPGJWneRIpUQLKhvohyB5rFAErJ9LvFN4ioZXo8M7tME0MAJBNjvHLzHssflC3hzuVLtUbDMCRNz5GCylfctGTQ9ccU7gt8VZxkNfTqga/TB6i3kUo5rOsJG6ch0glVZRo1Lq1DygD1AavcD2xCTey0mUwWjML+d4Xo3kzjf4zJxTmtZFOB++uzbelncfIjGlTfmaCvF4zD9hWczbbuUr5/dcnxWR5IVnjkjEkcb/ArNQLVRB8yMSPW98VKpyVJIlb3Dwa+EDWuykGCRr8uk7I8cdJ+q2oqXZ2RHaMWwYGtBGnZiBXpt2sYhDyDK06mGaaeQaxEkTp39y3+H+G+czLsyRdCEsShnOk6b28otrqvT74kFBzjawVOpxWhSaA45nbx8hVjkfkxMgrnWZZpPjkIr50Bvte5N74t0qQZ3rz+OxzsSQIho0CnXixw+KPPMzoR1otavqIAdVK1pCte6qfT4u474rVwA6+62eE1HvoANP2mIjafDqvjyv0IuIZSRKSJQdch2RndStJfmamYISSdwTsMGQHgrrFdo/D1Gm5Og3gHfYWv+1dMXl5VGCKSeMvDDJmcszSpHGyFAW9G8xJoC9PwAt2FjFTENlwuvQ8GrBtJ4DSTr89e9ZIWQZjKlZcvqyzoVEdqJFZ0VwlimAYhBuL0vV71xeRcWU/09m+Wu+qddoBIn38l2+MMDZfPQZuMC2j7kXToaDfUBkq/VR3x1iBlcHBccHcKtB1F3P0O3oZWLkuMjLyRS5VVMh/PmSIHprH0wGTSXJ1I3UbfbdT7AcB2Uy3vVl9A1WllU2+0E6zOumht6+NM8QeDz5mKGfItU8RLIVbSWRxuAe3opo+xxZqtLgC3VYfD69Ok91OuPpPuFJc3y1nmaSKLL5oxM4kp0K+ajubFWNTC8VDTebAFehZi8O0Bz3NmIsfnJN+W8Pc+2YdpXhaOimpzRKEBSdKAblBp3O2JhRfN1mu4lhxTAYDOvj49bpu5S8PstkpOqCZJt6ZuyX30r6bbWST+pxLTotYZWfi+J1cQ3IbD37034mWcjBEYIjBFxcS4rHAhdyxABNIrOaAs7KCaA9e2OS4BS06Tqhgepj3SLmvFqDUVihkurDSDSu9USBZCUbv29DiA4kbBareC1Ilzh3D5qlvjniZmWkZsvmIlRDsgj2ft2ZxqPqTYSq9bxG6u6bFXaHCaQaBUaZO86eVvdL/ABLmnrAHN5WGaSwyyB2U6Sd1YK1GwCPQjYm/WN1SfuCuUsH2ZPYvIGkQPyFlcPMbzLpinHmY6YG1N/AFtSRWwJOonHDYJ0VirnbTMuG2unWe/wAExZXw5zsyoY4niDLcnWcL5tTV5QNXw0dx64kFBx0VJ3FKFMnMQY0gfAm/gPg/ElNmpmkP7kfkX6FviI+mnEzMMB9xWdX4491qTY6m/wDHuqHwvhUOWTRBEka+yirPuT3J+ZxZa0NsFjVaz6rszzJXZj6o0YIlHxV4f1uGzV3jqQf6T5v9hbENdssK0eFVezxLetvP+VLPDjKk8QheBA621dQi0pV1MVU2aLUvuSNxRqrRH1ghb3En/wDpnNqGD03vYel1f43DAEEEHsRuD98aC8iQRYr9YL4o/wCOyqHy5CUzK1vfcKRSle2xYm/mcU8VsvR8Ckh97Dbv/wCLM8J+O/4tYJSxEilF32+EAKw9tKgA+4Hucc0H/VBU/FsN/aNRm1/XX1S/x3JDJZnMZWRFZV16G0gt5lBQ6rHbb6W2I3DI4tKuUHnEUmVWm9pvy1+dyd/BHiRRpMs5H5i9aMX6jytY9yNJHyF4nwzo+lZfG6QcBVG1j7/tdfjpwzVDBmAPgYo30bcE/IFa/wBWPuKbYFR8CrQ91M738lG8Ul6Zeo+XOJjM5WGcf94gJHs37Q+zWPtjVY7M0FeBxFLsqrqfIrSx0oVNvG/hmvKxTAWYpNJ/lcf+4L+uK2JbLQVt8ErZarmHce3wpCnzqZERZcqHdWEk+iQkMw1NGob9gjVpcAG/fvivIZAWsKbsSXVAYBsJHgT10srxwLOmbLxSsKZ0BYezVuPsbxfaZAK8nXpinUc0bFd2OlEk7xLyzdKCZJDE0c6q0g30xyHQ2x2IsrsfbENYWBWjw1wzOYRMg26i4SrlcwkHXkWASTRHoZdUiLnUNZ1ABVCqoYo+gUzCxQIGIgYkxfT5+Vfc11TK0uhp+oyY5W31iWzoPFMPMvL2Z4jw6BCEgzAKs6EkLVEFdrr9lq3oivniR7HPYBoVUw2KpYXEucJc28FcvCvCyNGjeTMzMwj0Oq0FYEaSo2sIVJBHfcmxj43DgXJXdXi7nAtawC8/z3p/y0CxoqIKVFCqPYAUBvv2xOBFlkucXEuOpX1x9XKMERgi4c3xnLxMFkniRiaAZwCSfkTjkuA1KlZQqPEtaT4LhzPMa9IvAvVbfQrMItdbbM/vtXuCCNiDj4X2spW4U5oeYHPWPJSzi/i1nSzKkUcFEgggswI7iztY/lxUdiXbLfo8FoQC5xPslPiHMebzK1JLI/mJJ1MB5qAGkHQBsaoD4j8sQmo52q0KeFoUj9IA8PhXJnllRmjIkRVkdBGWvSw2ZdtiaNEgb3j4ZFlJT7NwDrEwDMeRWzwjlricyssUUwSQKrF/IGVfhFsRajbYew9sdtp1Doq1bF4OmQXESJ0v7J3yHhS8zmXPTAMw3WEkkn0Jd77bbAemJxhyTLisp/GG025KDbdf4TRk/Dbh0ZB6GsgAedmI2HfTdWe/b1xKKDBsqL+K4pwjNHcmXJZCKFdMUaRr7IoUf2GJQANFRfUe8y4krpx9XCMERgiMERgi+OcyyyRvGwtXUqw+RFH+2PhEiF0xxY4OGouo3ySsMMeYWVJUbLmRMzMr7AOdNBB5u6LZWj5e9HFOlABnbVekxpqVHMLSCHQWiOXXTfe108+FnFY5slpjsCKR0CsbKoWLICfWkIF/wnE9BwLbLL4pRdTry7cA+MX9U44mWaph465S8vl5a+GQr9mW/wDlcVcULArd4E+Kjm8xPl/1R/JZt4pEkjOl0YMp9iNximCQZC9JUY17S12hWjns9NxDNapDqlkpRpX2FKAo/wDm+OiS911CynTwtKG6DqtrIcTiy/EhM7NGYBpNDUGZBoKA0DpKWoZvNe59cSBwD5OyqVKL6mFyNE5vCxvPne1uSsfPWTGY4dmFXzXFrWvUrTivrWLlUZmFebwNTssSwnnHnZQTN8KAYRRq3V6YkYsy0w0F7Q7WGUggHzbV3sYzy3YL1rK5jO42mNOsX7jrsq54KcQ6mRMR7wyED+VvMP8AcWxcwzpZC89xqllxGbmP4/SoGLCx1jc48N/EZLMRVZaMlf5l8y/7gMcVG5mkKzg6vZV2v6rzhwfpmdOsjyJdsi3qf1qxuLO14zWxN17WtmFM5CAefJXjwyzM7ZaQZiGSI9VimsEWjbgb7mjYs/LF+iSRcLyXEmU21B2bgbCY5pwxMs5fmSMMCGAIPcEWD9sF9BIMhEaBRQAAHYDb+2CEk3K/WC+IwRc2e4hFCuqWVI193YL/AM4+EgartlN7zDASsDMc+5ML+VJ13sKEj3YkkDsasb3tewJ9MRms3a6tt4dXn6hlHMpT434j5oJI0UWXiVNO7yCRm1CxpVdga3pvTETq7ostChwuiXAOJM8hGnf+Euwc95giRMyGzTMoYKkmhFStTAiOtwvrZqqIOIhWd/tdXXcOpWNL6QLXEmdteqxc9xjJsI1jyzIqSB99LEjuyny6pBdVqbttW1ngvbsFZZh64kufJIjfwPTwC0OGcs5mbLjTHmvM5ZgE0qtqQulTIuvVSgmqUAb46FNxG6hqYulTqXLbDnM85sYi/UlaHD/CfOzHVmJEisC7PUbYV2G3b+LHQwzjqoqnGcPTEUwT6D54J84P4dQxQmCSaaWInUyAiNWPz0DW3psWI2xYbQAESsmtxN76naNaAeevvb0THw3gWWg3hgjQ/vBRqP1Y7n7nEgY0aBUqmIq1PvcStHHShRgiMERgiMERgiMERgiMERgiiHiQHyOczDRldGcRg6MLBUqBddtQk1sDdjbbfejWljjG69Tw3LiKLQ7Vh1+bRHzRh8FgViNmIdVSVC/HUbkFm29TJQs9lG2JMNoqXGrvtNvK428lTsWlhpa8ROFjMZGRTqpCsh01q0obbTe2rRqq/WsR1W5mq7w+t2VcHnbz09VBhlE6MsyKSq6UGoe/xNtYUg6QLoHVt2IGfAgkL1ud3aNY43uf0PfyVayPLsH/AEdJYstH+IXL9QMyeYyBDq32JN3W+x0n0GLgYOzkC686/FVP6wte85SY12lSn8IwyDT3J+bP02JI0uANXr5mOr1GwrfvipBySvQZ2nECnawnu27tFcfDXiCy5CJQ4Z4VEb0bqgCov+UqPkQR3BxeoulgXluJUizEOJEA3HzvUbzsb5fiOYBaJDCZDH1BYpbaNUX0J8ukDteKZlrz0XpGFtXDMiTmiY66z+U7eEEjHMTOsciCQM0w0hYg2sGMJ67Kz7H0+mJsPqVl8XAFNoJBiAL30vPoqvi2sBGCLjyHCoIBUMMcf8igf3Ax8DQNApKlapU+9xK7MfVGjBF/GYDcmsEWXxPj8MMZkJLqFZvyxq2T4jY22Hzxy54AlT0sO+o7KLGwvbVJGa8WAWZUy0iAAEvKCdNlaLIu4WiTYJPagbxAcR0Wq3gxgFzweg37id0s8c8Rc2ZZGhzXTVGAWLogav6gT73qr0rvtE6u6bFXqHC6OUB7Jnef1/Kw81zQXr8RlstPJYbqVTEHcqxQjVsa33B+eIzU5gFWmYOP8b3NGkfkSuHhEAmlGnKyyVqtYCdyb076W0qNh9Bj40SdFLWcabLvA019eUplynhbnJRHSCEFBr6rgnVZulUWBVbH574kGHcVSdxiiybzygftNvBvB/LpvmJXmNfCvkW/sSx/XEzcM0arOrcbqutTEeqbODcnZLKm4sugbuGbzsPozWR9sStpNboFn1sdXrWe4x5ey3sSKojBEYIjBEYIjBEYIjBEYIjBEYIjBEYIjBFM/HLLD8NDJ0wWEmjqb2oIJrY1uR63/fFbFD6QVucDee1c2dphLvIPEUhigclFEM2uUqbcpNcSg9qQMAzCz/3ZrEVIwAeX5VziFJz3uaJ+oQOUtv5xYeIVuxeXl1xcaiL5eZVNFonAPzKnHx2hUlEhtRpPMLzzxKAiPL5ZVYzsoaXR5iQ1FE0gBrVaJU3R3B3xnOFg3dexpOBc+qftFhPTU8r81ZfDHOdXJkW7LHI0al1okALtXsCSPtvveLlEy1ea4lTyVptJE2S3x3w9zUssSRHLrlID+WjM3Zm1MWULuSTXfsMRuouJAGgV6hxOixjnOzZ3am3cE38o8pJkTKyyM5lCg7BVGi6pR27+/wCmJqdMMWdi8a7EBoIiJ9VtLw+ISNIIoxI3xPpGo0K3arO22O8omVVNV5aGyYG0rpx9XCMEX8JwRZea5kykbaHzMIbfy61vYX2vbHJe0bqduFrOEhhjuXDxXmfTDry8YlkqxE7iNiN/2TuSKPl77EbHHLqlpClpYSX5ahgc4n53qT8R8V8/JYQxwj+BbP6sT/ximcS86L0VPg2Hb90nx/SW589mc1p6heXz0XYsbLkUpYmlG2w27nEZLnaq4KdGjOWBbTu+XXLmsrJrKBGFSMojB1kEdxt3qxv64+EGYUjHsy5p2BnRMXCeSeJzqVWKSON61dVtAOn4bU+Y16bHEjaVQqnW4hhKZkkEjlfX0Txk/CfqOZc7OWdjbLFe59bkeyb+QGJxhpMuKyn8ZyNyUW2HP9D+U1ZXkLh8bKwyqEqABqtht6lSSCfnWJRRYNlnv4jiXCC8pihhVBSqFHsBQ/QYlVMuJuV+8F8RgiMERgiMERgiMERgiMERgiMERgiMERgiMERgiMEWHzrw1MxkpkfVQXWNChmtPMKU7MTVVtd1YxxUbmaQrWCqmlXa4d1+tlCuHcTbImdl1x5oldGqJdJjaywKMPLY0EV6bYoB2Sea9XUpDEBoMFm9zMjqNd1eOVOMnMwBnQxTLSyxkUUagex3AKkMPkfli+x2YLyeKodjUgGRsea2SMdqsl7hXJOSy8vWigqUXTFmar9gSQNtu3bEbaTGmQFcq4/EVWZHOt4JgAxIqa/uCIwRZ/FOOZfLi5544/kzAE/Re5+2OXPa3Uqalh6tX7GkrAzfiJlAoMBOYY3su2kAEktY1BRW50mrHviM1m7XVtnDK0/WMvzbb1Sdx/xGzojLIMtANZQKG6z2KshhcdCx398Qvrvi0LSw/C8OXQ7MbTpA/axDznI0csWaj/GU9yN1WCFPhGkJQBDkeYWDf0OOO1MEOurX9A0Oa+kcnK156zO2yyM7xeCRo1iyzLoDqgpG1ahS2gSmYN3Y2TQPfHBc06BWGUKrAS9+sE6+O/pstaDk3NywRhIc3YDHzgIBISDpCPKCqdzr02T6H077JxG6rnHUGVCS5u2l7c7DXpOi1OHeEGZkOrM5hEs2dNyMfeyaF/OzjoYZx1KgqccpNEU2k+ieuF+H2WihELvNNGDq0O5CX3somkNv+9eJ20WgQsmrxKq9+cAA8wL+Zn0hMfD+GQwDTDFHGP4FC/8AA3xKGgaKnUqvqGXkldePqjRgiMERgiMERgiMERgiMERgiMERgiMERgiMERgiMERgiMERgiMERgil3P3KuZPEIc5ComXXGCr1SHUALAolLIJO9b+narVpuzhwW7gMZSGHdReYsbje3v8ANVzcZ5rbKcT1bQxtoGYXytb7Fi3lMjARkaSK/Z7bg/HVMr13QwYrYWNTeO7ptrr49CnTh/POUlXUDKvlLm4ZDSAkayyqVCmru9t7oggTCq0rNqcPrMMW5ajXlczPwLUyXH8rKCY8zC9bmpFNfUXYx2HtOhVd+Hqs+5pHguTjvNMOWj6hDyjSG/KprDHSCCWANtttePjqgaJUlDCPquy6d6Tv/qmzuVGWeFVkCFnVpKO9qVWirkgALvuTdViD+ok6LS/8QGtkvBtMAx431HPRJ3EfELOEs6ZthbEdLpqtLv6i69B31Xe+wJhNd2xWlT4ZQAyuZ4z8/SzM3zJZqTK5OSRSQZBHWuwRZ0EKxuiGAHb545NTmArDMJu17gOU6ea5+DcLfMaulk5ZSY9KlC2kP++zEEf6bAx8a3NoF1WrCl91QC835ch+015fwlzMj2dGXjobO/UcGhfwAKfNfqPviUYZxPJUHcapMEfcegget028I8JMnGPzmediPUlAPoFN/qTiZuGaNbrOrcarvP0Q319028G5byuVH5ECIf3qtv6zbH9cStY1ugWfWxVat/kcT85aLVx2q6MERgiMERgiMERgiMERgiMERgiMERgiMERgiMERgiMERgiMERgiMERgiMERgiMERgimPN3hvJMYVy/SWJHYWQQ6IxB0/wD3Ah1kbg01b9zVqUCYhbuD4q2nmNSZPkSPabc+axY2my0eYkSBCgd8pBD5ldS/7ZHTDSkqRVm6J+eOLtBIHRWCKdZzGucZs8na22tki5HJyTNGFg1Kp0bDQGbdqaQ7BiPc9gMQAE7LWqVGUwZdfXn5DkuTLZCSQhY0aRiLCxjWe9dlsjf3+XvjkNJ0UrqrGiXGO+ycOB8g8UfQQpgVXEi9V9IDivNoFsG2G+n0xM2jUKza/EsG2ZudLDbvTpwrwigDa8zK0pJvQlov0JJLnfe7GJ24YalZlXjdQjLTEdTc/gJryXJuRifWmViDe5GqvoGsL9qxKKTAZAWe/HYh7crnmFuqtbDYYkVRf3BEYIjBEYIjBEYIjBEYIjBEYIjBEYIjBEYIjBEYIjBEYIjBEYIjBEYIjBEYIjBEYIjBEYIjBEYIjBFy5v4o/wCbHwrtuhSDz/8A9ny//wCRJ/8As2K9XQLWwH3v7h+E3co/9nH1/wDTEzNFn4r/ACLax2qyMERgiMERgiMERgiMERgiMERgiMERgiMERgiMERgiMERgiMERgiMERgiMERgiMERgiMERgiMERgi//9k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2667000" y="0"/>
            <a:ext cx="6477000" cy="914400"/>
          </a:xfrm>
        </p:spPr>
        <p:txBody>
          <a:bodyPr/>
          <a:lstStyle/>
          <a:p>
            <a:r>
              <a:rPr lang="en-US" sz="2000" dirty="0" smtClean="0">
                <a:latin typeface="+mn-lt"/>
              </a:rPr>
              <a:t>National Surface Visibility Expansion</a:t>
            </a:r>
            <a:endParaRPr lang="en-US" sz="2000" dirty="0">
              <a:latin typeface="+mn-lt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3" t="19618" r="33468" b="26473"/>
          <a:stretch/>
        </p:blipFill>
        <p:spPr bwMode="auto">
          <a:xfrm>
            <a:off x="1370221" y="1600200"/>
            <a:ext cx="6403559" cy="44469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 bwMode="auto">
          <a:xfrm>
            <a:off x="76200" y="6553200"/>
            <a:ext cx="1447800" cy="2286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759759" y="1219200"/>
            <a:ext cx="7624482" cy="53340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4400" dirty="0" smtClean="0"/>
              <a:t>Letter Automation Upgrades: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4000" dirty="0" smtClean="0"/>
              <a:t>Phase 1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3600" dirty="0" smtClean="0"/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3600" dirty="0" smtClean="0"/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3600" dirty="0" smtClean="0"/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2000" dirty="0" smtClean="0"/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2000" dirty="0"/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2000" dirty="0" smtClean="0"/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2000" dirty="0"/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2000" dirty="0" smtClean="0"/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2000" dirty="0" smtClean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2400" dirty="0" smtClean="0"/>
              <a:t>Area Update -  October 24, 2016</a:t>
            </a:r>
          </a:p>
        </p:txBody>
      </p:sp>
      <p:sp>
        <p:nvSpPr>
          <p:cNvPr id="2" name="AutoShape 5" descr="data:image/jpeg;base64,/9j/4AAQSkZJRgABAQAAAQABAAD/2wCEAAkGBxQTEhUUExMVFRQXFyAaGBgYGSEbIBseHyAfISAgIhggHSkgHh8mHCAcIjEiJSstLy4uGh80ODMsNygtLisBCgoKDg0OGxAQGywmICU1LCw0LDQsMjI0NDQvMCw0Mi8sNyw0LCwvLywsLCwsLC8sNCwsLCwsLCwsLCwsLCwsLP/AABEIAKkBKgMBEQACEQEDEQH/xAAcAAADAQEBAQEBAAAAAAAAAAAABgcFBAgDAgH/xABCEAACAgAEBAQEAwYFAQcFAAABAgMRAAQSIQUGEzEHIkFRMmFxgRQjkUJSYnKSoSQzgqKxFTRDU8LR0vAXY3Sywf/EABoBAQADAQEBAAAAAAAAAAAAAAADBAUCBgH/xAA3EQABAwIEAwcEAQUAAQUAAAABAAIRAyEEEjFBBVFhE3GBkaGx8CIywdHhFCMzQvEVJFJigpL/2gAMAwEAAhEDEQA/ALjgiMERgiMERgiMERgiMERgiMERgiMERgiMERgiMERgiMERgiMERgiMERgiMERgiMERgi+OazccS6pHRFHq7BR+px8JA1XTWOeYaJKV+N+I2Ry2xkaVqBCxLdg9jqNIRW+xxE6uxqv0OF4iroIHX5KTeKeMjkH8Pl1U3sZCW299K1R+Vn/+YhdiuQWlS4EJ/uO8kp8c57z04UNmSq1ZWK46O+xIALbfMjt64hdWed1o0OHYenP0ed/nus3LZLNyRM6F2RrLgSWaWyWZNVhRXxMKut8cgOIlTOqUGPDSII6c9h16BfDIcczMNdLMTJ8ldgP6bo4+B7hoV3Uw1F/3tB8FWOSees5JM8GciRRFGXlkYGJkUVuykUSbG3l2s74t0qziYcF57G8OoMYH0XTJgDWe74VRslnI5UDxOroezKbGLIINwsV7HMOVwgr74+rlGCIwRGCIwRGCIwRGCIwRGCIwRGCIwRGCIwRGCIwRGCIwRGCIwRGCIwRGCIwRGCL+OwAskAD1OCASlzinPeQgsPmUZv3Y/wAw37eWwPvWI3VmDdXaXD8TU0YfG3ulbiPi/DpX8PExYtTdXyhBtTUurUPkDe2ITiRsr9PglSTnNum/S8JK414m56dQodYQLswgqWv+IkkUPYj/AIqF2IeVqUeEYemZInvWJxN9TiWd1m6yBgUkLNF5gSCrEkMAGGljXmsE1iN2sndWqQhuWmIy8xE26e45L+52ATtCmVWaVxEA1ku1i9gKFKFAoAbWRZ7kRmgNSm40g51UgCe7580TNlfDviZVsvohWJmDFmKGyBsQ2kyjb0FevviUUKmiov4phJFSTOkX/wCJk4Z4NRCjmMy7H1EahR/U2qx9hiVuFG5VGrx15/xtA77/AKTvwrlPK5eB8vHH+XJ8YJJL2K3N3VenbE7abWiAsurjK1WoKjjcaJc4h4VZU22XZ8u/p2kUEEEGntgbA3DD198RHDt2srtPjFbSoA4eXtb0S/m+FTcOEkspYllYvMp1h6CqhPUlDCXUzm19DsO9cFpp3KtNrMxZDW9LaRudBpAGvil/ljm2bh7q2qSTLzSFnWSPSTVBnVrIvWWBAO+gXV7RMqFncVdxWCZigRADmi0HyB8PeyvOWzCyIrowZGAZSOxB3B/TF8GbrybmlpLTqF9cfVyjBEYIjBEYIjBEYIjBEYIjBEYIjBEYIjBEYIjBEYIjBEYIjBEYIjBFyz8RiRlRpFDM2kC9ya1VX8ov6Y+SF22m9wJA0SfnvE/Lo8sSw5h5I720AAle+4JI2s2RVA4hOIaDEFaTOE1XNDy5oB6pSz/iNn8wY1yojiaQEgeRiACe7u2nsD8Sr97BxCa73fatCnwvDUpNWTHf7D8EpL4zx3N5rUJ5WlVDZ7aV3qxppe5q/W8Que52q1KOGoUYyCJ+brjzrS9V9SGN28pQAjbbajZrYY5MypaYp5BBkDdM/LHK+bdgRw4OtAEzgoD3N+Y3d6d19FqtziVlN3/tWfisXQAjtYPS/t+UzcK8Hf8ALafMURu6xjVe+wDECtvcHfErcLzKpVeOahje6fn6Tfwfw7yEAH5IlYEnVN5yftWnb6YmbQY3ZZ1bieJqn7o6C38plyuVSMaY0VF9lUKP0GJAANFRc9zjLjK+2Pq5RgiMERgizuYODx5vLyQSDyuNj6qfRh8wccvaHCCpsPXdRqCo3ZRTxHybRtloZT+asTNJKb0szbkKAO1g7gC2Y36nFKsIgFen4a8OD3s0kQN/H5oFQPBviXUyHTLamiYit9lYkqCe372w7CsWMO6WQsjjNLJiMwGqfMTrJRgiMERgiMERgiMERgiMERgiMERgiMERgiMERgiMERgi/EkqqLZgB7k1gvoBOiS+NeKOSgsIXnN1+WPLY/jNA/VbxA7EMC06PCMRU1gd/wCv2lHP+MU7UIMvGpJ/btz8uxXf7friE4o7BaNPgbB/kcfC37XLzJzDxRkmmdpcooKL0NJWkfUNQcgH4lA2383oBj499SCdF3hsNgw5rAA7W/URaO4pCWHUuppBu1EWSxJvfT6/W/2h86rwtcugwB+vn6TFwjlTiDwBoEJSVihS6rv5mDbKKsau9Ma74lbTeRZU62NwrXw83F5/HXuTnlvCQ0VMiBWUbsC7K1MCV0lABuDRvdRe2Jhhllu41eY/FuuvwpkyfhnkVVBJH1SgIs+XUSbshKv2FnYYlFBm6pP4riCTlMT83TekCiqUWBQNbge1+2JoWcXEr6YL4jBEYIuEcYgKyssqOIgTJoYMVoE7gbjYH9Mc5gpexqAgEETop5nvGWEX0ctI/sXYJ/YBsVzihsFs0+BVD97wO6/6SdxfxNz8wZVkEKsdhGKIHtr7/f5enbELsQ8rSo8Iw1OCRJ6r78P5udIWzD5uQzhiIYN3C/NmcsdB1NYuzpXfYV9FWBM35LipgQ54ptYMu7tPaL2HqqZ4bc2nPwN1K68Rp6FAg/C1el0R9RizRqZxfVYfEsF/TVPp+06fpN+JlnKN+L3CJTm2lVFkVsuO5NrpeiVAI7Wt9x5+2KeIac0r0nCK7BSyEwZ/G/r5Lj8GuYGizP4Vt45rK/wuFvv7Mq1XuF+eOcM+HZVNxnDB9LtRqPb+JVwxeXlUYIjBEYIjBEYIjBEYIjBEYIjBEYIjBEYIvlmMwkY1O6oPdiAP1OPhMLprS4wBKwsxzzkFLD8SjMoJKpbnYEmqFGgD+mODVZzVpvD8QY+giedlnjnrVlGza5dxHeiJX+OaQ7Kqqt+Un9qz2NDHPa/TmhTf+PisKRcJ1MaAbzPzqp7xznDicsJmM0eXjb8sRxsodj2Yhd5B87IrFd1WoRMwtihgcIx+TKXHWTp+ki5vOPKQZHZyNhqYtQ70LJ2vFcknVa7KbWCGgBd3DIszNH0IY5JUL6yqqWAbTpvt5TR73vt7DHTQ4iAoarqNN3aPIBiNdk88j+GMpl156ECLSaQvuWsVYX9mr2semJ6WHMy4LKx3F2ZMtB1+cftOR8O4pZpJc5K+YL/CllFjHoFAa6A2G/v6nE/YgmXXWYOJvYwMogNjfUnvW3wTlPJ5Q6oIFVv3jbN/UxJH2x22m1ugVavjK9az3SPnJbWO1VRgiMEWfxPjeXy5UTzRxlzShmq/t7fPtjlzg3UqalQqVZyNJhYcviBlRnFya9R5DJ0ywUBVa6okkE7+wOOO2bmyq0OG1jRNYwBE9Uv+IHPGYys08CssRESPAwXUXJIDA3YFDXW37I96xHVqlpIVzh/D6dZjahvcgj54ean3HOYMxJOsbZmTNR0qkRsyCTVuV0ja9R02BuFXbFZzyTEytihhqbaeYMDTreDHzVUrw45any7MZcukUUkAVgX1yFgxvVQA3BO3oAo3N4tUaZbqFh8RxVOqBlcSQeUCOnzmpPzJwdMvJIisxMcxjIbSDQAIag10Tqo0BVetgVHsDSvQ4XEOqtBI1E7+S3vCKOCTOPDPEkgkiIUOAdwQdr7eUHf5Y7w8F0FVOMGo2iHsJEHZK/MPD/w+Zmh/8ORlH0vY/daOIntyuIV/DVe1pNfzCbvBbiPTz5jPaaMqP5l8w/sGxNhnQ6FncapZqGbkVd8X15NJfitlEOTMrD/LsXp1EB/LtuK8+je+wOx7YhrgZZWnwp7hWDRv+P4lRrI8W6H4R0cExvrdAgUgrISAZKtwyn32sj0xSDoiF6V9DtO0DhrYGenLaCvS8bhgCDYIsH5HGmvEEQYK/WC+IwRGCIwRGCIwRGCIwRGCL+MwAsmhgi5zno9JcSIVAJsMK2773WPkhd9m6YhTvmTxbSKR4stD1SraeozeU13oDci9gbF9/rWfiQDAC2cNwVz2h1R0TtuvjxPxXA66ojq1EQlk+EgCmYHclmJ29AFJ7kYOxGq6pcGJykkEb39u73WLzRxE59o8uuRn/EkHpSykKzUL7eVSteuqvWjeOHuz2i6s4Wl/TA1DUGXcDT8+3SyRuGfiBODAJDMpPwKWa9wdgDfriu3NNtVrVeyNOHxlPOyb4eTOL5t1kkLpRGlppNJWu1KLK18gMTdlVdcrNOPwNEZWwe4KjctckDLrGHaGRkkMhk6I1uTfd2ZiK9xR2Hbe7LKWXVYuJx5qkloIBERNh4CFtvy1lWZXfLxSSAVrdFJPzO25+eO8jdSFWGKrAZWuIHKVqRxhRSgADsAKH6Y7UBJNyv1gviMEXzlnVRbMAPnhK+hpOi4MjzBlpiyxzKWX4lPlI3rdTRG5A+498ch7ToVK/DVWAFzdVhc/czZjKmGLLQh5JjpV2+EG/hqx5txVkDEdWo5sADVW8BhKVbM6o6A3ZIXHees1DmIf8QssakPqj26iamBV02Aatq9KBxA6s4OF1r0OHUalJ30wdL7GBcHkmrxT4auYTKyLH1R5wKfRSsnU1ajtssbVe1kd+xlrtzQVn8LqmkXtmNNp3iPMqQcLTqTAiVlk1gx2CxNWRbA9wQo+/wAsU23Oq9HVOSnGW0X2+bqieOGTDLlc0o2IKE/Uak/8+LGKFg5Y3A6kOfSPf+D+FLMtOyOrqaZWDA+xBsf3xUBgyvQPaHNLTuvUvCM+J4IplFCSNXr21AGvt2xrNMgFeBrUzTqOYdiQop408N6eeEoG00YY/wAy+U/7Qv64o4lsOnmvUcFq56GU/wCp9/hSrytxH8Pm4JroJIC38p2b/aTiKm7K4FaGLpdrRczmE1+NPDunnllA8s0YN+7L5T/t0/riXEth0rP4LVzUCw/6n3+FJ/L/ABD8PmYZv/DkVj9L3/teIWOyuBWliaXa0nM5hepVaxY7HGqvArO5k4b+Jys8PrJGwH81eX/dWOXtzNIU2Gq9lVa/kV505oyhikSNhIpWFPLIRqU1bCh2GrUQPYjGbUEGF7TCPD2lwi5Nx85K8eHOf63DsuSQWRNDUb+HYWffTpJHoTi/RMsC8lxGnkxLgN7+aZcSqkjBEYIjBEYIjBFmcU5hyuX/AM+eOM+xYX/SNz+mOXPa3UqelhqtX7GkrHh52WavwmWnnB7SFenHsaJ6j1sDd0D2xwKs/aFYdgDT/wArg3pqfILE518RFgSWCNmXNKdNoAyqaBNl/SzXa/KdhiOpXDZA1VrBcMdVLajh9HX+FOuI82u+oMfxOuJN5tTCN9I6hWKxHs+qjpNADFc1Seq2qeBa2I+mCdNxNr66a3WJw+bMKrRw9TTP5GVQTr071QG9ah+uI2l2g3Vqq2kSHPj6b9ypHK/I5SWOf8NKoIVoQWDNG69zMrquzHfygkafertMpQZj51WJiuIZmGnmG89R/wDGJ06plg8OozmXzUs0jyPKzFdguhifIR3Pl2u/bbasSCgM2YlUXcUd2QpNaAAB3zz81swcpQiRJZXmnkjYtG0khOjUdwAK27CjfbHYpiZKrOxj8pa0AA6wNVtwZZEvQirqJJ0gCye5NdzeOwAFWc5ztSvrj6uUYIv5eCLMTmLKk0MzDZYKPOu7GwAN9zYO3yxznbzU5w1Yf6Hnou/NZhY0Z3NKilmJ9ABZP6Y+kxdRNaXODRqVMuP82ZidMv8AhdSZiYlo4g1FQlsCwIAfqRkbHb2vFZ1QkDLqtuhg6VNzu1u1up77W5QfHml5ONyzRZjMwwdRuh0pW3UwlmNybUJHfZiwrTo9ABceckEgK4cOym9tN7ovI6xt0A0jeeazOK5d1kVsu80k08S69XmtZYyfO5NFiL+XkJ29OHC9t1YpPBaRUAAaTG1wdh81VGyeVPEuFQBSBmYCu8wJqRBR1g7m1Orf3U4sgZ6Y5hYr3jC4t0/a6dOR5dxsoxO8YmfWgKg6R0zpG1DULDHero++KRibr0zQ40xlN9b38NlUJ8wM1wCZUbUcqxUEEnyI229C7hNE0L32HbFonNSMbfPZYLWmjxBpcPuv4nz/ANlIcU16VXLj2W/F8vo3dky8cln3jA1H+kP+uL7xmoryeHf2PESNiSPPT8KN8PympJpCLEaXW+7MdI3HqAS9eyH2rFJosSvTVXw5rRufn68VcvCTiAfhsYLAmNmQ2e3mJA/pIrF7DmWBeU4tTLcU6BrBWZ41cK6uUTMJuYHIav3WpT9w4UfrjnEtls8lPwWtkrGmf9h7fxKiboQSCKINEfPFFepBBEhVPnf/ABfBcnm+7xUrn6+Rv1dVxbq/VSDl5/A/2Mc+lsf+j0UsZCKsEWLF+o98VF6AEHRekvD7iX4jh+Xcm2CaG+qeX+9X98adJ2ZgK8RxCl2WIe3rPmmLEiprz54n5Z1z+ac6dLMi+aixtFa1vehVEr2uux3z64Oclew4W9pw7G9/udf5VA8IuIK0JXqRlnGsxqqoUKVGfKvoU6R1epJxYw7pCx+L0y18wYFp1mb+8qh4sLHRgiMESfxzxJyOWZk1tK6misYuj7aiQv6HELq7G2WlQ4ViKoDogHn8lJec8ZJS35WXjRP4yXJ9uxUC/vXzxCcUdgtNnAmgfU4k9LftL+c5o4lxKUpGzgaSelCSihR3JN9vmx9cRGpUqGyuMweEwjJcB3m/zwS3lYJTmFVAOt1PKLWtYOw38p32A7HtiMA5uquucwUpP2x6e6tE/E+IyQBY8r0J9gWIWRS1eagpPT7WC9jajWxN0ueRYQV5htLCtqS58t8QemuvWIX55e8O0STrZmJJZGkdjrdmABJryUQ5qmtmO7H2BwZQAMkL7iOJuc3JTcQIAsPzt4LSbw2yPVaQI6ltVqjlVpgQygLVKQSKHocddgyZUH/lcTlDZ9OSYuF8Hgy66YIUjHrpUAn6nufviRrQ3QKnVr1Kpl7iV3Y6USMERgixJ+bsijaWzcAN18YNfUjt98cGowbq03BYhwkMPkunjfFOjlZcxGBLojLgBtmAF/FvtW+PrnQ2VHRo9pVFN1pMKVc089ZsywiOaJIZKsRSA9nKsGm02BtditiDio+s6RBW/heHUcji5pLhzHSRb5dc3Ccr1c3mMyXzE8OThMgZmP5jqNgGu9Dbt3vT3+fxolxdey7qvyUW0oaHPMdw/Y071++E8LYRxgqjm1aFdt2JMjQiYGkl6RDhqU3pWyBv9a23zyXyrWGYmSNQfbNG4m241NinPkTPrn+H5jL6n0KZIEZq19JhUZPpqCHT6/D64mpHOwjwWbjqZw2IbU3s7pO/r7qecyQuyh8xN0M9CzfltaDQiqE6VbHdTTA7n6DFd4JuTdbGGc1py025qZi+tzM5vO4TpyL+ZFmuHzgajH5JAhUTRFQobcAlhqBJO/mF7jE1K4LCszHfS5mIp6TcTMGdO5SbKZxom6Euro9VTNGpotoJBW+/YsO/rioDFjovROpioO0Z90WPeqP4K8Y1TZqE3T1KoLFiKOkjUdzsVF/LFnDOkkLE41QysY8bW+eqRufeCfhM9LGBSE64/wCVtx+htf8ATivVZlcQtbh+I7eg12+h8FueE+bDSZnJMfLmoWAH8QB9P5S39IxJhzct5qpxZhDWVhq0j55pE6TWRRte/wAq74rwtfMIC9B+GS6+FxRyC6Dow2OxYkD+lhtjRo/4wCvG8TMYtzm9D88VIeM5H8HGYfN+IaV0taFxKzpR0tqt3F0wIICURW9NwyiN16OjU7d2f/UAHxIB7rDl1lfPJQy5vMwZYESlFVFAWgQgLeZWK3pBZSTRIWsBLnBq+vLKNJ1XSZOvPlE66qo8I4FnBks/DMujWtwjqFyXCUW1WSAzqrAelkYtNY7K4FYNXEUO3pPZeNbRadPAGOqk2a4YpggmDIupgklSdRrYsQ+gC12BBX3UfvYqFtgV6FlYio5kG1xaPCfnonzwvAzfDc5kXaq3U1daxsa9adb++J6H1MLVk8UmhiadcfI/gpHeFJJJ3CLJHHCGCCUjQDoHlJW20FqII9+/rDAJJWoHOY1jSYJOsa6698KjeB/FNaZmE7aXEij0AfYgfIFR+uLGGdIIWNxujlcx/SPJVDFpYSlvi5k0/EZR2SPzsQXlJCeX9l69Gtd9q0n7VcQBIW9wmo7s6gBNthrfcdyTPDPi3S4nCTSrIOiQO24AUbn98JiCi6HhafE6GfCu6X/fpK9C40V45fl3ABJIAAsk7AD64L6BNgppxPn7NZmYQcOyzEMpIllRvMvbUtbKl1TN7i6xWdWc4wwLbpcOo0mdpiH6bAjy6noPVR5Mo5k6YR2k1EaACWsdxQ3vFKDML0pe0NzTbmqDyt4Wyyo75pHi7dJdaqT7lvKxA7bVfyHfFhmHJ+5Y2K4w1hApEHnb2uE55fwzy/4aKCR3tCS7xBYzLZsB9iWC9hZxOKAywVmO4tV7U1GjXQG8d2i2+FcmZHLlTHlo9SmwzDWwPvqayD9MdtpMboFVq47EVZzPN/D2W/iRVEYIjBFyZzikMTKss0aM5pFZgCx2GwJ33I/XHwuA1KkZRqPBLWkgdF94pla9LBqNGjdH2+uPsrgtI1ClWf56z8soWOMZeFiygnSH1KdJBdyyCm9So2BrFQ1Xk2st+nw/DMZLjmI748hB0WbwbM5mV85OZszmY0jaONF1Hqs9rQVdQAHmJKdvQ1jlpcSTJKmrMosbTphrWkmSbWjy12lIeX4XIzFelIxEZkpF1EAA7keig1d4rhpWw6swCZGsXVU8Hc27QtlpwHhlV2iB3FKQsqEe1spr+I++LeHJjKV5/jDGip2rLEQD7g+in3F+CSvmswqpEhWXToUqgGqTprS3sLo+mxB7G8V3MJcVsUcQxtFhJJka67T88lRvDfjCpmX4eAzAR+ZmbWOogVHVT6xmrHau1VVWaLodkWLxKgXUxiOZ5RYyRPVLcUUkmfzrzRiWHJtLKUYlQCCdBJQWzaVFEg7LXbEVy8k6BXSWNw9NrDDnwJ179dNfNafg9xpDnc1EqBUnJkQUAV0saXb00t27DTt3OOsO8ZiOah4xQcKDHE3bY/v0WB4mcPm/6nLZldPKyt5n0IQWIHsFIkIHspxHWac6t8Mq0/6URAN+knT9Lr4JzOp4vlWR5WiA6OqU2zmS7Yj0uRrr+EfQdNqDtBCjr4MjBvDgJ1ttG3kFneLGV6fEHAUKCoYVQ1aiWJoKP2iRvZNXfoOMQIep+Evz4YGenkuTw4zph4hBJvo1aHIGwEnlFn0GojHyiYeCpOJUxUw7m76jwv7Ki+NnA+pl0zKjzQnS/wDI3/o1f1HFnEslubksXgmIyVTSP+3uP4U55NkfLsc8q2uXZdVg9mIFKQdmZdQ8wqr3sjFan9P1cltY0CqOwOrvxz6C2l13cw5dTmDl4ZHYSTvI0ZIVCshR0KNpNXHVltl0E9sdPH1ZQocO49n2rwLACd7SDPjpGsqjeE2dWSLNBO34gvVAVrRbAUEgLqDVRqsWaBBBhYvFabmuZm5R5E92yxOc+WCeMQTA6I3HVdl8xBhAJOkg9/Io2Nk9j2xHUp/3AfllbwWLjBOYbkWH/wBvhKVuUM+Y+IjNCMlJMwUXW5LjWwB2u3YK297d/XEVMw/Mr+Mp58N2U3AmwtYegkbL0BjQXkF585i4fNFxBkyypC0LOEZG0MwppbJLXq6bgX67Ae2M97SH/SvYYarTfhgapJBiZvyHlIXZ4O5/p5/zkgTIyAnsz2Gq/er/AFHvj7hzD77qPjFMOw/0/wCsHw0Wbz3y+2VlmZkUJJmG6RshgoAbZexU61F77oRt681WZSVNgMSKzGgG4An287eq+3hJxLo8RjBPllVoz99x/uAH3ww7oeueL0s+GJ5XXoPGivHpY8RuFCfIymgXiUyJYB3Cm9jt8Jb6GiNwMRVmy0q9w6saddvI2PzvXnjIu6uJE+KMh79tJFH9axnCZkL2VQNLcrt7L1RlMwskaSKbV1DA/Iix/bGqDIleBe0tcWnUJA8ReK9fMwcMjnEJkbVM/fTtaKRY7ner/c98QVnS4MBWvw6j2dJ2Jc2Y0HufnVfDlppEzggVpcydhNmJmLAAI3VRDqoL1OmOx3sG9Ix8ZIdGvVdYnK6j2hhvJo7xBPhPhpqnvg/A8vlQRBEqX8RA3b6t3OJ2sDdFlVsRUqn6zK0cdKFGCL+MwHcgYJC/uCJC5k5szaZxsploo7VdZZ7P5YUMzXYVd7QXe43rbED6js2ULWw+DoGh21QnlbnOm56pXPM0rGOPMSTSNm2OhFcKBDIQI7ERtJNQJPlbykjudou0Oh3V7+kYAXUwBk1MbjXXUeV76aqGSyDRuOvBOPw8lzKGIYk+bYd0IjR3L3RCDt3MIEG40Wk+oHN/tuH1C3t43IEcymnkzjvQz+WURvEJYkhzCvYLyEtokomzqGg2e2pgNqxLTfDwqGMw/aYd5kGCS2NhaR4X91yeKXCnk4t04ohrlRCoX9smwWN0AdiP9N+pxzXaTUgKXhVZrcJmebAnwXVwHmOPL8ViSPU0ZuCRyKZy7bFlCgalbSt72F+w6bUDakDuUVfCuq4Qudr9wGwjl3i65edMjBl+NE5hT+GlIkYL7OCGO2584LGtzvjmoA2rfRSYKpUq4GKf3C3l/FlweGcrx5+J0tow/TavaQML09/2dRobBN6rHNCQ9TcTDX4cg6xPl/2PGy0fE7g8o4tcZOqdVZCDVEDSQD/puu+4x3Wae0tuoOGV2f0f16Nkfn8rK8P52gzseYjQmASdJi3org969Qo1dqsVYvHFEkOkaKxxBralA03H6onyTL4usY5zAsUYXMlJOqSVOpbSidQWgPVhQDn6iXEWMc1S4QA5naEn6ZEdDfv8uSXvDbOvHxKMARliDGfKDsos6dJALsE0h73LWbs3FRJD1c4lTa/Ck35+fOdhMx7J88VOHf4jJT6o0UsYnMpIj7FkD0R5SDIO4+I+hOLFdtwVkcLq/wBuoyCdxGvWPRSXL8RlIdUKxpSsQBsOnZWiba9RNb92rt2qBx2XonUmWLrn969NPZPni9GJ4MlnlG0kelvuNaj7efE+IuA5ZPByadSpQOx/j9JKkjEeVjOyyGXWG72ACNnViPIdPlIu3Pp3h0aFpgl9V3KI+Tz56WXouaFM3lSjFWSaKiVNjzDuD6+4ONGA5q8YHOo1ZGrT7Lz7x/hc+XEeTaEBhK9Mo1GVjpAo1dVpAUHv3F4z3tLfpheww9anVJrB2w8NfkrY5kzscE7mBZQ0eWSGOQP8Dbaj1Y23Kxsq0Cfio7Y7eQDbkquGpuqMAeRBcXERr4EbkEpx8Fsj0opS7MHlN6GQrXTJBIc/F8a3XY7d7qbDCAs7jVTO8ACw3nn7aHvWr4o8TlysEeYhVCyyaGLC6DAm7BBHmUDv647ruLRIVfhdFlaoabztKmnI2bMchRR+WvTeUyKAY3VlVn2vUiAufNQGo7hqJq0jBhbmOZnbmOtwI3EadCbaST3K5cD4guYy8UyG1dAb+fr9wbH2xea7MAV5WvSNKo5h2U48asiY2y2cTTavpII7t8Ski6IpSDt7bnaq2JEQ5bXBageH0TuP4/KUuWs2xDTxKhkGbVugCq+Vt/JbB2IZVUAE/Q2cRMO456LQxLACGO0ykZu7ntvPwJk8bpAzZS3IjZXalWzflo0WHewPSqPftiTE7KlwQECpAuI/Kn2U/LGWlibXIst6RGRpYFSo6leYmga9PucVxaCFsPOYvY4QI1nbu2/K9PDGovCrh49Hqy06/vQuP1U45d9pUtAxVaeo915z4TktWZXLOkMbOOlcmqlY9nFP8R9P2d+2M5o+rKvaVakUu1BJAvaPLTT1W/k/EHMQRpDRHSUR17aRprv8sSCuQIVN/DKdRxfzv5rd5iC5mdSki/8ATs5KgllcpccqaiUU/Gh0rQDWvnYjZsdv+o9CqmHmkwyP7jAYAm4O52Nztew5Kg8p8PSJW0SF9IWE2ukjo2oBHvv37HuNjiwwALIxVRzzcRMu/wD1f55Fb2JFUWNzhxo5PKS5gLrKAUD2tiFF/IE3jio/K0lWcHh+3rNpzEqVzc+58FjmJhGOkSkcKoSzEKVttL6QA2o2b2o4q9s/dbw4dhzApib3Jnx5ckpSZiUxjOPIJJmnADNqZ0KAMCGvSASex38u214hkxmWiGMz9iBAjpBm3f8A9uvR/CM51oY5dJUugYqRRUkbgj3B2xpNMiV4uqzs3lvJI3iXw8pPFmxA8qLE6ThX0DpggnUfUFTItfMewxBWEHNC1OG1MzHUS4AyCLTfp4wpHm8yF6MsbgyBi+7MzrpI0ByUUbKBWknse11imToQvRsYTmY4W05DrFz6wqb4uTJJlIJlUscwECVe37ak77nSzqAQfjNEbg2sQQWg81hcIa5tZzCftmfb3g+HlP348YswSqzGNSlRSuSUZDGWFm/2469Ngt9qxXzw5bAwuekASJvcDUGfwU9+LzFocpnoGKhlKal2OmRdS7+m2r9cT4jQPCyeEAB76FQdfL4FOeIzSR5iPMhlLNpmRlDaSwqx59yVcEHvuDis4kOzLapNa6maXKQRafTmNE+eLgXM5XJ56MeVhpPy1DUAfoQwxYxH1NDgsnhE0q1Sg75CnHD82sayXGGkIHTYkjpkMDqAHc0KH1xWaQFtVabnkXgbjn0Vk57zKPkIeIDdumAF9GEug0wIIZQyi1OzDUD3xdqkFgevNYBjm4h2HPP2nTwNjsYKlOQ4iIEjcwRtJraSOS1PpppoyCCqsNQBo3uMVA7KJhegqUjVcW5jEAEX77G2uhTFxbmg8SeOSbKM0WVjJl6bbnXpBYtQoCrC+4O9YkdU7S5GipUsH/SAtY+7jaek2/Z9Fn8iZWJWOcm/EEZVhJpijsNRUfGWAGkspZf3T9cc0gPuM2U+Pe8jsWZfqtc9+3WLHmqtzq8Wf4RLLCQ66OqjEbjQbbvuCAGX9cW6kPpkhefwQfhsY1r7GYPj8BUdhVIspIG0q8sakfmWW89r5ArCqU3ZQ9uwI1UrBq9GS59YEaA8ul7259R+HrKxx5vl94o2Z2y4DGxupHnYAeoouAfasWBDqMDZZTy6hxEOcIzf8H4lKEg/FZlVVqjgQrDHIjOxSJNQBUKCQ5Hw2SNR7gXiH7ndy0QewpEkXdqQYEk/jnvCqvhJmWbh6KxU6WOnSwbysSQDR8pB1DSdxQxboH6FgcWaBiCRuuDxGyq5fMQZ9jrVGVRFZJL6gdSi9OrQD6Vai7xzWEEPUvDnmrTdhxaZM9I0O+qTpo5pXXKtCY2krqMzdTrqH2GpQyowXRbWPhX3GIbn6YWkCxgNUOkDTaLdYJvNup6pn5TzdcSy6AOqHI6UQ6SqqxDqFZSQ1ql6ibNb9sSsP1juVHFMnDPNic1/YzMRrpsnjmrKCTKyArr0gSBRVsYyHAFgjcrW4rfEzxLVl4V5ZVBmNvOyhWb4w0kMsrRUrz00wQan8nliLAjQpVbYC7JJ9KNEukEwvVsoBj2sDrgaTYX13noqB4Xc25Zcl05Xiy/SIADSfFYBLAHfdtRIF1eLFCo3LBssfimCrGvmaC6enp5Lu504pFm8icxlXEwys4dq27CmHmHqjdwD8u2Oqjg5st2UWDovo1+zqiM4j9adQptHn0y2WSZZIGzEiaFRE80SjT5i4fyyAorA1uXa7HarmDWzuts0nVapYQcoMyTY+EXBmD3DTfmfJZnNQ9SBJswgAjcMeu8dMSii4wyjTXwWO91enHyHOEi/quxUo0X5ahDTqP8AUHnvB8f5T74Z8oTiMfjIwkSzCeJGHn6gUrZHotEHSd7UbAd7FGkY+rvWTxPG0y7+yZJGUnaJ+abKpYtLBXDxzNpFBI8jKihSLY0LOws/MkD745cQBJUtFjn1A1okrzJxrLrHmJkUFVSRlAJBIokVYJBrtY71eMxwgkL3VBxdTa47gKs8D8PlfLQOwALRIxB72VBOLbaILQvOV+JObVcAdCfdIEfEJotWVM3TjgziurFC/SdWZS+3oO5Ug2QKHe6+Yj6Z0K2DSY+KobJc0jWJmLfyrN4fSF4Z5G1HqZhpAW02VZIyhOgBbKFSaHr73i7SuCV5riADXtaNhG+xM631TTiVUFmcy8N/E5WaGwvUQgEiwD6Gvrjl7czSFNhqvZVWv5FQ7hOdiaSaHpRSGRwAocIhGnSxjbSKkZqK+XYWPU3RaRJEL1VWm8Na/MRG8Sed+gGt12c1cPES8PyZcdIXrCEC5CRqcufL3JAO9KN/bH2o2MrVFhKuc1awF9u7YRr+yqR4ZxtHl2gcklHJXv8AATV2d/M6u24HcbUQTZo2EFYvEi19QPbuPX+AQF2+IPCfxORkTfy1Jt3IQ2QNjvputjvWOqrczYUWArdlXDvDzUCHDVdMu62iOxikdyCBICCT6Umh07/uv7b5+WQCvX9sWue03IuB0/cg+isHAeHx57hUUeZQXl6NaioNLanUNwuhqJFgEHvWLjWh9MA7Lzdeq7D4tzqZ+79/sKGopZqsWfViB+rE1+uKGq9WSGhVzgy/jeXZIzu8AYD6xnqKP6CFxcb9dGOS85W/9PxIO2dHrb3uprx3iJkKIJ3mjRRpLiiCVUOB8rUV8gPW8Vnum0rcw9IMl2UAnl3mPdUDlyQz8vzqdJOWZmTULA01J2Ox7sN8WGXonosfEjsuItI/2j1sp2+QVYA5EodlLDUoVCNYUFW1Wx2exXpfYHFbLaVtCqTUyiI9dN+WyqvLORbO8AfLi2cBgmxFsDrVQWoGj5bG36YtsGejC89iagw/EBU0G/tt5qbc55VYswsI6ZaKJEk6a0vUVabf9o33Y7k3itUEGFuYJ5fTLzMEkieW3d3La5L5NhzuWzLdV+vEAUCVp3WwCGWydQZdiBtsT3x3TpB7TzVXG4+ph6rBAynn3/CsOOH/AA8hj1r5/i6ykdMox0FF3LHSLNVdA6dr4j6bK0Xf3Rmg25byL32v/wBVX8IJNWRbLyKQd3AII1RSWAwv0LK429h72beH+2CsDjAiuKjT08R/0KaZrhzSZ6HJtCB02ELCNVVmVWpnJoCyAWtvQg2RviqWy8NhbbKobh3Vg7W99BOg/Fk8eFrOmZzCS2yTlwrNIsmoxHTVDc+Ut5uzACgKxYoSHGd1lcUyupMLNWxaI1+abLl4yDk8vmwz9JpAypUSKNeqpBGYzYDroI1VS3sccu+kFd0Yr1GECQNbnTaZ5X01K6vCfjCrMMqroyyZdZPKoGmRSQykgDUdNGzfYb+/VB18q44rQJZ2pEQSPA6J75y4QM1lJIttValtdW49h71Y9O+J6jczYWTg6/Y1g5QqXiOVhy8keW63UlXpuzVpKgrfkINaqLCiSDW4regXNAhq9WKVapUa6pEC49fbTqtDw6z+nNZZzmH1dYQ9Ik0Y2Vgtb1QckV6FhjqifqF+ii4jTmk8BgiM09QRPovQGNBeQXnPnDgZy+aOWSKVFZtSqG6gdB5UcKN9X+YSD21ECq3zajMrsoXtMHiBVpdq4gxblB3Hdp7r75bw4zspHSjOgj45R0q3IrQ3m7AGwCN/lj6KDjouHcVoMH1G/IX9rKk8j8htlsrmIcy4f8QKZUJpQARsxA82/t6Dvi1So5WkHdYmO4iK1Vr6YjLzWlwrw74fB2y4kb3lOu/9J8v6DHTaLBsoKvE8TU/2jut/KZ4owopQFA7ACh+mJVRJJuV+8F8X4mlVFLMwVVFkk0AB6knsMF9ALjAUy5i5ty+dlEaxrNBAeoytIEM5KlVCKdmALBtzqJqh71X1A4xsFuYfB1KDcxMOdbSY3v5d3NcPLvIryOyaI/wetkfqr+YWU7sleZCPgB1UdJbSbAPLKJJ6KXEcQa1odJzxIjTx2PPSdp3VdArYdsXF51SPjkGXyPEswZxM2UzURMli16rszVt3rS2k91J+V4qODWPM6FeioOq4nDM7OM7DbnAEf95hd3gfI4hlDSKUZrRLJYFQA9iqApo63x9w0wouNhucEC41Pfp+VT8WlhL+EYIvPuSiGRmzNH89JGRE0agI0YMzmrZbCgAgbb7+2eBkJ5r19RxxDGT9sAkzuREcu9cMPCJny6vEAWkmbLSA0Sz/AOYu52s9tV3t88c5SRbuUxrU21CHaABw7tPgTjwHmR4M5DBGrNAraZ2IJILERLb2bCPpGoEg3sBsBM15DgBosyvhW1KLqjvuNx7+o8VX2UEEHcHvi4vOrzeeESwZrVEocRTkql7/AJc2gKQR8XY1vtZ7A4zchDrL2vbsqUoeYka97Znu/NlS+R+krzZRgy/i0afpswYqjBQBrGzalewAPLpYEnvi1Si7ed1h43OQ2sP9IbPUT7EeKlnDItOdSC4HAkMId1DIbYrrOkjV3sEk+m9AVUb98LfqmaBqXFs0A3006KgeC+YaObN5Jxek6u21qdD/AK+X9DixhjBLSsfjTQ9lOu3f/oU+43PJl8xmIQFQapImCqKKl9XrdDZarsAPnddxLSQtmg1lWmx5vodd4/6unJaxlUy8Op58296UdhSA0FZL0HUQx3ogDfY4+j7YGpUb4NY1H2azmBr03t5HvTllfDfNSwLl5T0lRlYMzLJRKnqBVG4Go7AMAdyfTEwoOIgrMdxWkyoajbkyNI7vToqnwjh65eGOFCSsaBQT3NCrNbXi20ZRCwa1U1Xl53uoZz9I5efqSxI6zsghSMo7oWLAuQArKAEZSbvWd7GKFWbyvVcPDQG5QSIBkmQDG3I6z3Jy5DD5fNx/iJFd81lhRXTSuhLCOkFA9EhrPsQCdsT0pa6+4WbjstWiezEBjvQ736pK5w4euWkOUUx+fMSM2lbdEZl0IdrI0BHAFbkj54gqNynKtPB1TVb2xmwGpsSAZPnIW/4YxPDxNozIZLy5D+a9LWDpYb6WUggizR1bm8SUQQ+FU4m5tTChwEX+EdCtzmbhaZbOzZw9RjJGb0GmiTR02cEg76tPayFLkDy47e0NcXKphqzqtBtGwg+ZmY8p8YnVT7kjVl85lZZUEMYkoyNqAYSJsCdxWk2Nh33PtXpS1wJWzjstWi9jTJjTuK3+fan4hJlkFLrRzMbIhKpch9glOrNVURZxJVu/KqWA/t4cVT1Ec5NvGxAWby/IYeMQIItEglAenD6tSAEghQNJsvXz+WOWWqAQrGIHaYJzs0iLWjQ+Pcr3i+vJKI81eHGYfOzfhkBRrlW7UC6tdZGm9Ralu6U3W10alAlxheownFaTaDe0Nxb5vpHmu3ljwozCSxzTTRxmORXCqC5Okg0TsB29Lx0zDOBklR4rjNJzCxjSZBHL9qw4uLza/IQAk0LPc1ufvgvsnRfrBfEYIvlmMwkalnZUUd2YgAfc7Y+ExqumtLjDRKw81zrk1UlJlmIIGiIh2JJAFC63JHr7+xxwareatNwFcmC2OpslXjXiROqu0OVjjVQDqnlW2u60xq3mJAvZjtR7VcTq52Cv0OF0yQHvJnYA+pOnkk+bnKSbqLn42zIdFaOGNwiAbMSdHmDBRYJJrexR2h7Un7rrSGAZTg0DliQSRJ5b21/gr88MyEGedIMllpV0yK7O+khFJOsO48zAdlplu+1jUTQH2aEq1KmHBqVni4Ii/hA0vvY+RgWTlfl9MnEVXzO51SP+83yF7KBsq+g9zZNxjA0LzeJxLq7pOg0HzfmtnHarKYeNHDE0xZl1Zgv5flA7k2NZ76a1DY7E/PFXEtFnFbnBqzpdSadb/wDOuiWvCniHQzcMaSRsMzYlBUho9CuQLO3mJBsX2rbEVAw4Abq/xWn2lJznAjLp1mPZXTF9eURgijvMuXEPGJWneRIpUQLKhvohyB5rFAErJ9LvFN4ioZXo8M7tME0MAJBNjvHLzHssflC3hzuVLtUbDMCRNz5GCylfctGTQ9ccU7gt8VZxkNfTqga/TB6i3kUo5rOsJG6ch0glVZRo1Lq1DygD1AavcD2xCTey0mUwWjML+d4Xo3kzjf4zJxTmtZFOB++uzbelncfIjGlTfmaCvF4zD9hWczbbuUr5/dcnxWR5IVnjkjEkcb/ArNQLVRB8yMSPW98VKpyVJIlb3Dwa+EDWuykGCRr8uk7I8cdJ+q2oqXZ2RHaMWwYGtBGnZiBXpt2sYhDyDK06mGaaeQaxEkTp39y3+H+G+czLsyRdCEsShnOk6b28otrqvT74kFBzjawVOpxWhSaA45nbx8hVjkfkxMgrnWZZpPjkIr50Bvte5N74t0qQZ3rz+OxzsSQIho0CnXixw+KPPMzoR1otavqIAdVK1pCte6qfT4u474rVwA6+62eE1HvoANP2mIjafDqvjyv0IuIZSRKSJQdch2RndStJfmamYISSdwTsMGQHgrrFdo/D1Gm5Og3gHfYWv+1dMXl5VGCKSeMvDDJmcszSpHGyFAW9G8xJoC9PwAt2FjFTENlwuvQ8GrBtJ4DSTr89e9ZIWQZjKlZcvqyzoVEdqJFZ0VwlimAYhBuL0vV71xeRcWU/09m+Wu+qddoBIn38l2+MMDZfPQZuMC2j7kXToaDfUBkq/VR3x1iBlcHBccHcKtB1F3P0O3oZWLkuMjLyRS5VVMh/PmSIHprH0wGTSXJ1I3UbfbdT7AcB2Uy3vVl9A1WllU2+0E6zOumht6+NM8QeDz5mKGfItU8RLIVbSWRxuAe3opo+xxZqtLgC3VYfD69Ok91OuPpPuFJc3y1nmaSKLL5oxM4kp0K+ajubFWNTC8VDTebAFehZi8O0Bz3NmIsfnJN+W8Pc+2YdpXhaOimpzRKEBSdKAblBp3O2JhRfN1mu4lhxTAYDOvj49bpu5S8PstkpOqCZJt6ZuyX30r6bbWST+pxLTotYZWfi+J1cQ3IbD37034mWcjBEYIjBFxcS4rHAhdyxABNIrOaAs7KCaA9e2OS4BS06Tqhgepj3SLmvFqDUVihkurDSDSu9USBZCUbv29DiA4kbBareC1Ilzh3D5qlvjniZmWkZsvmIlRDsgj2ft2ZxqPqTYSq9bxG6u6bFXaHCaQaBUaZO86eVvdL/ABLmnrAHN5WGaSwyyB2U6Sd1YK1GwCPQjYm/WN1SfuCuUsH2ZPYvIGkQPyFlcPMbzLpinHmY6YG1N/AFtSRWwJOonHDYJ0VirnbTMuG2unWe/wAExZXw5zsyoY4niDLcnWcL5tTV5QNXw0dx64kFBx0VJ3FKFMnMQY0gfAm/gPg/ElNmpmkP7kfkX6FviI+mnEzMMB9xWdX4491qTY6m/wDHuqHwvhUOWTRBEka+yirPuT3J+ZxZa0NsFjVaz6rszzJXZj6o0YIlHxV4f1uGzV3jqQf6T5v9hbENdssK0eFVezxLetvP+VLPDjKk8QheBA621dQi0pV1MVU2aLUvuSNxRqrRH1ghb3En/wDpnNqGD03vYel1f43DAEEEHsRuD98aC8iQRYr9YL4o/wCOyqHy5CUzK1vfcKRSle2xYm/mcU8VsvR8Ckh97Dbv/wCLM8J+O/4tYJSxEilF32+EAKw9tKgA+4Hucc0H/VBU/FsN/aNRm1/XX1S/x3JDJZnMZWRFZV16G0gt5lBQ6rHbb6W2I3DI4tKuUHnEUmVWm9pvy1+dyd/BHiRRpMs5H5i9aMX6jytY9yNJHyF4nwzo+lZfG6QcBVG1j7/tdfjpwzVDBmAPgYo30bcE/IFa/wBWPuKbYFR8CrQ91M738lG8Ul6Zeo+XOJjM5WGcf94gJHs37Q+zWPtjVY7M0FeBxFLsqrqfIrSx0oVNvG/hmvKxTAWYpNJ/lcf+4L+uK2JbLQVt8ErZarmHce3wpCnzqZERZcqHdWEk+iQkMw1NGob9gjVpcAG/fvivIZAWsKbsSXVAYBsJHgT10srxwLOmbLxSsKZ0BYezVuPsbxfaZAK8nXpinUc0bFd2OlEk7xLyzdKCZJDE0c6q0g30xyHQ2x2IsrsfbENYWBWjw1wzOYRMg26i4SrlcwkHXkWASTRHoZdUiLnUNZ1ABVCqoYo+gUzCxQIGIgYkxfT5+Vfc11TK0uhp+oyY5W31iWzoPFMPMvL2Z4jw6BCEgzAKs6EkLVEFdrr9lq3oivniR7HPYBoVUw2KpYXEucJc28FcvCvCyNGjeTMzMwj0Oq0FYEaSo2sIVJBHfcmxj43DgXJXdXi7nAtawC8/z3p/y0CxoqIKVFCqPYAUBvv2xOBFlkucXEuOpX1x9XKMERgi4c3xnLxMFkniRiaAZwCSfkTjkuA1KlZQqPEtaT4LhzPMa9IvAvVbfQrMItdbbM/vtXuCCNiDj4X2spW4U5oeYHPWPJSzi/i1nSzKkUcFEgggswI7iztY/lxUdiXbLfo8FoQC5xPslPiHMebzK1JLI/mJJ1MB5qAGkHQBsaoD4j8sQmo52q0KeFoUj9IA8PhXJnllRmjIkRVkdBGWvSw2ZdtiaNEgb3j4ZFlJT7NwDrEwDMeRWzwjlricyssUUwSQKrF/IGVfhFsRajbYew9sdtp1Doq1bF4OmQXESJ0v7J3yHhS8zmXPTAMw3WEkkn0Jd77bbAemJxhyTLisp/GG025KDbdf4TRk/Dbh0ZB6GsgAedmI2HfTdWe/b1xKKDBsqL+K4pwjNHcmXJZCKFdMUaRr7IoUf2GJQANFRfUe8y4krpx9XCMERgiMERgi+OcyyyRvGwtXUqw+RFH+2PhEiF0xxY4OGouo3ySsMMeYWVJUbLmRMzMr7AOdNBB5u6LZWj5e9HFOlABnbVekxpqVHMLSCHQWiOXXTfe108+FnFY5slpjsCKR0CsbKoWLICfWkIF/wnE9BwLbLL4pRdTry7cA+MX9U44mWaph465S8vl5a+GQr9mW/wDlcVcULArd4E+Kjm8xPl/1R/JZt4pEkjOl0YMp9iNximCQZC9JUY17S12hWjns9NxDNapDqlkpRpX2FKAo/wDm+OiS911CynTwtKG6DqtrIcTiy/EhM7NGYBpNDUGZBoKA0DpKWoZvNe59cSBwD5OyqVKL6mFyNE5vCxvPne1uSsfPWTGY4dmFXzXFrWvUrTivrWLlUZmFebwNTssSwnnHnZQTN8KAYRRq3V6YkYsy0w0F7Q7WGUggHzbV3sYzy3YL1rK5jO42mNOsX7jrsq54KcQ6mRMR7wyED+VvMP8AcWxcwzpZC89xqllxGbmP4/SoGLCx1jc48N/EZLMRVZaMlf5l8y/7gMcVG5mkKzg6vZV2v6rzhwfpmdOsjyJdsi3qf1qxuLO14zWxN17WtmFM5CAefJXjwyzM7ZaQZiGSI9VimsEWjbgb7mjYs/LF+iSRcLyXEmU21B2bgbCY5pwxMs5fmSMMCGAIPcEWD9sF9BIMhEaBRQAAHYDb+2CEk3K/WC+IwRc2e4hFCuqWVI193YL/AM4+EgartlN7zDASsDMc+5ML+VJ13sKEj3YkkDsasb3tewJ9MRms3a6tt4dXn6hlHMpT434j5oJI0UWXiVNO7yCRm1CxpVdga3pvTETq7ostChwuiXAOJM8hGnf+Euwc95giRMyGzTMoYKkmhFStTAiOtwvrZqqIOIhWd/tdXXcOpWNL6QLXEmdteqxc9xjJsI1jyzIqSB99LEjuyny6pBdVqbttW1ngvbsFZZh64kufJIjfwPTwC0OGcs5mbLjTHmvM5ZgE0qtqQulTIuvVSgmqUAb46FNxG6hqYulTqXLbDnM85sYi/UlaHD/CfOzHVmJEisC7PUbYV2G3b+LHQwzjqoqnGcPTEUwT6D54J84P4dQxQmCSaaWInUyAiNWPz0DW3psWI2xYbQAESsmtxN76naNaAeevvb0THw3gWWg3hgjQ/vBRqP1Y7n7nEgY0aBUqmIq1PvcStHHShRgiMERgiMERgiMERgiMERgiiHiQHyOczDRldGcRg6MLBUqBddtQk1sDdjbbfejWljjG69Tw3LiKLQ7Vh1+bRHzRh8FgViNmIdVSVC/HUbkFm29TJQs9lG2JMNoqXGrvtNvK428lTsWlhpa8ROFjMZGRTqpCsh01q0obbTe2rRqq/WsR1W5mq7w+t2VcHnbz09VBhlE6MsyKSq6UGoe/xNtYUg6QLoHVt2IGfAgkL1ud3aNY43uf0PfyVayPLsH/AEdJYstH+IXL9QMyeYyBDq32JN3W+x0n0GLgYOzkC686/FVP6wte85SY12lSn8IwyDT3J+bP02JI0uANXr5mOr1GwrfvipBySvQZ2nECnawnu27tFcfDXiCy5CJQ4Z4VEb0bqgCov+UqPkQR3BxeoulgXluJUizEOJEA3HzvUbzsb5fiOYBaJDCZDH1BYpbaNUX0J8ukDteKZlrz0XpGFtXDMiTmiY66z+U7eEEjHMTOsciCQM0w0hYg2sGMJ67Kz7H0+mJsPqVl8XAFNoJBiAL30vPoqvi2sBGCLjyHCoIBUMMcf8igf3Ax8DQNApKlapU+9xK7MfVGjBF/GYDcmsEWXxPj8MMZkJLqFZvyxq2T4jY22Hzxy54AlT0sO+o7KLGwvbVJGa8WAWZUy0iAAEvKCdNlaLIu4WiTYJPagbxAcR0Wq3gxgFzweg37id0s8c8Rc2ZZGhzXTVGAWLogav6gT73qr0rvtE6u6bFXqHC6OUB7Jnef1/Kw81zQXr8RlstPJYbqVTEHcqxQjVsa33B+eIzU5gFWmYOP8b3NGkfkSuHhEAmlGnKyyVqtYCdyb076W0qNh9Bj40SdFLWcabLvA019eUplynhbnJRHSCEFBr6rgnVZulUWBVbH574kGHcVSdxiiybzygftNvBvB/LpvmJXmNfCvkW/sSx/XEzcM0arOrcbqutTEeqbODcnZLKm4sugbuGbzsPozWR9sStpNboFn1sdXrWe4x5ey3sSKojBEYIjBEYIjBEYIjBEYIjBEYIjBEYIjBFM/HLLD8NDJ0wWEmjqb2oIJrY1uR63/fFbFD6QVucDee1c2dphLvIPEUhigclFEM2uUqbcpNcSg9qQMAzCz/3ZrEVIwAeX5VziFJz3uaJ+oQOUtv5xYeIVuxeXl1xcaiL5eZVNFonAPzKnHx2hUlEhtRpPMLzzxKAiPL5ZVYzsoaXR5iQ1FE0gBrVaJU3R3B3xnOFg3dexpOBc+qftFhPTU8r81ZfDHOdXJkW7LHI0al1okALtXsCSPtvveLlEy1ea4lTyVptJE2S3x3w9zUssSRHLrlID+WjM3Zm1MWULuSTXfsMRuouJAGgV6hxOixjnOzZ3am3cE38o8pJkTKyyM5lCg7BVGi6pR27+/wCmJqdMMWdi8a7EBoIiJ9VtLw+ISNIIoxI3xPpGo0K3arO22O8omVVNV5aGyYG0rpx9XCMEX8JwRZea5kykbaHzMIbfy61vYX2vbHJe0bqduFrOEhhjuXDxXmfTDry8YlkqxE7iNiN/2TuSKPl77EbHHLqlpClpYSX5ahgc4n53qT8R8V8/JYQxwj+BbP6sT/ximcS86L0VPg2Hb90nx/SW589mc1p6heXz0XYsbLkUpYmlG2w27nEZLnaq4KdGjOWBbTu+XXLmsrJrKBGFSMojB1kEdxt3qxv64+EGYUjHsy5p2BnRMXCeSeJzqVWKSON61dVtAOn4bU+Y16bHEjaVQqnW4hhKZkkEjlfX0Txk/CfqOZc7OWdjbLFe59bkeyb+QGJxhpMuKyn8ZyNyUW2HP9D+U1ZXkLh8bKwyqEqABqtht6lSSCfnWJRRYNlnv4jiXCC8pihhVBSqFHsBQ/QYlVMuJuV+8F8RgiMERgiMERgiMERgiMERgiMERgiMERgiMERgiMEWHzrw1MxkpkfVQXWNChmtPMKU7MTVVtd1YxxUbmaQrWCqmlXa4d1+tlCuHcTbImdl1x5oldGqJdJjaywKMPLY0EV6bYoB2Sea9XUpDEBoMFm9zMjqNd1eOVOMnMwBnQxTLSyxkUUagex3AKkMPkfli+x2YLyeKodjUgGRsea2SMdqsl7hXJOSy8vWigqUXTFmar9gSQNtu3bEbaTGmQFcq4/EVWZHOt4JgAxIqa/uCIwRZ/FOOZfLi5544/kzAE/Re5+2OXPa3Uqalh6tX7GkrAzfiJlAoMBOYY3su2kAEktY1BRW50mrHviM1m7XVtnDK0/WMvzbb1Sdx/xGzojLIMtANZQKG6z2KshhcdCx398Qvrvi0LSw/C8OXQ7MbTpA/axDznI0csWaj/GU9yN1WCFPhGkJQBDkeYWDf0OOO1MEOurX9A0Oa+kcnK156zO2yyM7xeCRo1iyzLoDqgpG1ahS2gSmYN3Y2TQPfHBc06BWGUKrAS9+sE6+O/pstaDk3NywRhIc3YDHzgIBISDpCPKCqdzr02T6H077JxG6rnHUGVCS5u2l7c7DXpOi1OHeEGZkOrM5hEs2dNyMfeyaF/OzjoYZx1KgqccpNEU2k+ieuF+H2WihELvNNGDq0O5CX3somkNv+9eJ20WgQsmrxKq9+cAA8wL+Zn0hMfD+GQwDTDFHGP4FC/8AA3xKGgaKnUqvqGXkldePqjRgiMERgiMERgiMERgiMERgiMERgiMERgiMERgiMERgiMERgiMERgil3P3KuZPEIc5ComXXGCr1SHUALAolLIJO9b+narVpuzhwW7gMZSGHdReYsbje3v8ANVzcZ5rbKcT1bQxtoGYXytb7Fi3lMjARkaSK/Z7bg/HVMr13QwYrYWNTeO7ptrr49CnTh/POUlXUDKvlLm4ZDSAkayyqVCmru9t7oggTCq0rNqcPrMMW5ajXlczPwLUyXH8rKCY8zC9bmpFNfUXYx2HtOhVd+Hqs+5pHguTjvNMOWj6hDyjSG/KprDHSCCWANtttePjqgaJUlDCPquy6d6Tv/qmzuVGWeFVkCFnVpKO9qVWirkgALvuTdViD+ok6LS/8QGtkvBtMAx431HPRJ3EfELOEs6ZthbEdLpqtLv6i69B31Xe+wJhNd2xWlT4ZQAyuZ4z8/SzM3zJZqTK5OSRSQZBHWuwRZ0EKxuiGAHb545NTmArDMJu17gOU6ea5+DcLfMaulk5ZSY9KlC2kP++zEEf6bAx8a3NoF1WrCl91QC835ch+015fwlzMj2dGXjobO/UcGhfwAKfNfqPviUYZxPJUHcapMEfcegget028I8JMnGPzmediPUlAPoFN/qTiZuGaNbrOrcarvP0Q319028G5byuVH5ECIf3qtv6zbH9cStY1ugWfWxVat/kcT85aLVx2q6MERgiMERgiMERgiMERgiMERgiMERgiMERgiMERgiMERgiMERgiMERgiMERgiMERgimPN3hvJMYVy/SWJHYWQQ6IxB0/wD3Ah1kbg01b9zVqUCYhbuD4q2nmNSZPkSPabc+axY2my0eYkSBCgd8pBD5ldS/7ZHTDSkqRVm6J+eOLtBIHRWCKdZzGucZs8na22tki5HJyTNGFg1Kp0bDQGbdqaQ7BiPc9gMQAE7LWqVGUwZdfXn5DkuTLZCSQhY0aRiLCxjWe9dlsjf3+XvjkNJ0UrqrGiXGO+ycOB8g8UfQQpgVXEi9V9IDivNoFsG2G+n0xM2jUKza/EsG2ZudLDbvTpwrwigDa8zK0pJvQlov0JJLnfe7GJ24YalZlXjdQjLTEdTc/gJryXJuRifWmViDe5GqvoGsL9qxKKTAZAWe/HYh7crnmFuqtbDYYkVRf3BEYIjBEYIjBEYIjBEYIjBEYIjBEYIjBEYIjBEYIjBEYIjBEYIjBEYIjBEYIjBEYIjBEYIjBEYIjBFy5v4o/wCbHwrtuhSDz/8A9ny//wCRJ/8As2K9XQLWwH3v7h+E3co/9nH1/wDTEzNFn4r/ACLax2qyMERgiMERgiMERgiMERgiMERgiMERgiMERgiMERgiMERgiMERgiMERgiMERgiMERgiMERgiMERgi//9k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276725" y="5715000"/>
            <a:ext cx="533400" cy="152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71738" y="2488722"/>
            <a:ext cx="4200525" cy="3522179"/>
            <a:chOff x="2352675" y="2514600"/>
            <a:chExt cx="4200525" cy="352217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0" t="29000" r="72375" b="26000"/>
            <a:stretch/>
          </p:blipFill>
          <p:spPr bwMode="auto">
            <a:xfrm>
              <a:off x="2352675" y="2514600"/>
              <a:ext cx="4200525" cy="3522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 bwMode="auto">
            <a:xfrm>
              <a:off x="2514600" y="3200400"/>
              <a:ext cx="1371600" cy="1219200"/>
            </a:xfrm>
            <a:prstGeom prst="ellipse">
              <a:avLst/>
            </a:prstGeom>
            <a:solidFill>
              <a:srgbClr val="FFFF00">
                <a:alpha val="34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2667000" y="0"/>
            <a:ext cx="6477000" cy="914400"/>
          </a:xfrm>
        </p:spPr>
        <p:txBody>
          <a:bodyPr/>
          <a:lstStyle/>
          <a:p>
            <a:r>
              <a:rPr lang="en-US" sz="2000" dirty="0">
                <a:latin typeface="+mn-lt"/>
              </a:rPr>
              <a:t>LAU (Phase 1) - Program </a:t>
            </a:r>
            <a:r>
              <a:rPr lang="en-US" sz="2000" dirty="0" smtClean="0">
                <a:latin typeface="+mn-lt"/>
              </a:rPr>
              <a:t>Highlights</a:t>
            </a:r>
            <a:endParaRPr lang="en-US" sz="20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6200" y="6553200"/>
            <a:ext cx="1447800" cy="2286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85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6D313D-BD40-43A9-A601-E8B2797776E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10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772427"/>
              </p:ext>
            </p:extLst>
          </p:nvPr>
        </p:nvGraphicFramePr>
        <p:xfrm>
          <a:off x="562700" y="1295400"/>
          <a:ext cx="8018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76200" y="6553200"/>
            <a:ext cx="1447800" cy="2286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88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67000" y="53788"/>
            <a:ext cx="6477000" cy="914400"/>
          </a:xfrm>
        </p:spPr>
        <p:txBody>
          <a:bodyPr/>
          <a:lstStyle/>
          <a:p>
            <a:r>
              <a:rPr lang="en-US" sz="2000" dirty="0">
                <a:latin typeface="+mn-lt"/>
              </a:rPr>
              <a:t>LAU (Phase 1) </a:t>
            </a:r>
            <a:r>
              <a:rPr lang="en-US" sz="2000" dirty="0" smtClean="0">
                <a:latin typeface="+mn-lt"/>
              </a:rPr>
              <a:t>– Deployment</a:t>
            </a:r>
            <a:endParaRPr lang="en-US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6D313D-BD40-43A9-A601-E8B2797776E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600" y="1143000"/>
            <a:ext cx="7924800" cy="609423"/>
            <a:chOff x="-23854" y="42390"/>
            <a:chExt cx="8018600" cy="82598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ounded Rectangle 8"/>
            <p:cNvSpPr/>
            <p:nvPr/>
          </p:nvSpPr>
          <p:spPr>
            <a:xfrm>
              <a:off x="-23854" y="42390"/>
              <a:ext cx="8018600" cy="82598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42390" y="42390"/>
              <a:ext cx="7933820" cy="7835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defTabSz="14224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 smtClean="0">
                  <a:solidFill>
                    <a:srgbClr val="1F497D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1</a:t>
              </a:r>
              <a:r>
                <a:rPr lang="en-US" sz="2500" baseline="30000" dirty="0" smtClean="0">
                  <a:solidFill>
                    <a:srgbClr val="1F497D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st</a:t>
              </a:r>
              <a:r>
                <a:rPr lang="en-US" sz="2500" dirty="0" smtClean="0">
                  <a:solidFill>
                    <a:srgbClr val="1F497D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 Phase of Deployment  (~1000 units on 11/28/16)</a:t>
              </a:r>
              <a:endParaRPr lang="en-US" sz="25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81000" y="5334000"/>
            <a:ext cx="3810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prstClr val="black"/>
                </a:solidFill>
              </a:rPr>
              <a:t>NOTE-1:  </a:t>
            </a:r>
            <a:r>
              <a:rPr lang="en-US" sz="1100" dirty="0" smtClean="0">
                <a:solidFill>
                  <a:prstClr val="black"/>
                </a:solidFill>
              </a:rPr>
              <a:t>For the first deployment phase there will not be any units sent to the </a:t>
            </a:r>
            <a:r>
              <a:rPr lang="en-US" sz="1100" i="1" dirty="0" smtClean="0">
                <a:solidFill>
                  <a:prstClr val="black"/>
                </a:solidFill>
              </a:rPr>
              <a:t>Western Area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prstClr val="black"/>
                </a:solidFill>
              </a:rPr>
              <a:t>NOTE-2:  **</a:t>
            </a:r>
            <a:r>
              <a:rPr lang="en-US" sz="1100" b="1" dirty="0" smtClean="0">
                <a:solidFill>
                  <a:srgbClr val="C00000"/>
                </a:solidFill>
              </a:rPr>
              <a:t>ACTION</a:t>
            </a:r>
            <a:r>
              <a:rPr lang="en-US" sz="1100" b="1" dirty="0" smtClean="0">
                <a:solidFill>
                  <a:prstClr val="black"/>
                </a:solidFill>
              </a:rPr>
              <a:t>** - </a:t>
            </a:r>
            <a:r>
              <a:rPr lang="en-US" sz="1100" dirty="0" smtClean="0">
                <a:solidFill>
                  <a:prstClr val="black"/>
                </a:solidFill>
              </a:rPr>
              <a:t>A full site list will be sent to you for verification of site </a:t>
            </a:r>
            <a:r>
              <a:rPr lang="en-US" sz="1100" i="1" dirty="0" smtClean="0">
                <a:solidFill>
                  <a:prstClr val="black"/>
                </a:solidFill>
              </a:rPr>
              <a:t>Name, Address, POC &amp; Phone # needs to be returned </a:t>
            </a:r>
            <a:r>
              <a:rPr lang="en-US" sz="1100" i="1" dirty="0" smtClean="0">
                <a:solidFill>
                  <a:srgbClr val="C00000"/>
                </a:solidFill>
              </a:rPr>
              <a:t>no later than this Friday the 28</a:t>
            </a:r>
            <a:r>
              <a:rPr lang="en-US" sz="1100" i="1" baseline="30000" dirty="0" smtClean="0">
                <a:solidFill>
                  <a:srgbClr val="C00000"/>
                </a:solidFill>
              </a:rPr>
              <a:t>th</a:t>
            </a:r>
            <a:r>
              <a:rPr lang="en-US" sz="1100" i="1" dirty="0" smtClean="0">
                <a:solidFill>
                  <a:srgbClr val="C00000"/>
                </a:solidFill>
              </a:rPr>
              <a:t> </a:t>
            </a:r>
            <a:endParaRPr lang="en-US" sz="11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697226"/>
              </p:ext>
            </p:extLst>
          </p:nvPr>
        </p:nvGraphicFramePr>
        <p:xfrm>
          <a:off x="174204" y="1905000"/>
          <a:ext cx="4279900" cy="781050"/>
        </p:xfrm>
        <a:graphic>
          <a:graphicData uri="http://schemas.openxmlformats.org/drawingml/2006/table">
            <a:tbl>
              <a:tblPr/>
              <a:tblGrid>
                <a:gridCol w="862321"/>
                <a:gridCol w="1737322"/>
                <a:gridCol w="481885"/>
                <a:gridCol w="599186"/>
                <a:gridCol w="599186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 dirty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Area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Site_Name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Op_Qty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Installs Per/Week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Installs Per/Day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CAPITALMETRO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Trebuchet MS"/>
                        </a:rPr>
                        <a:t>Richmond P&amp;DC </a:t>
                      </a:r>
                      <a:r>
                        <a:rPr lang="en-US" sz="900" b="1" i="0" u="none" strike="noStrike" dirty="0">
                          <a:effectLst/>
                          <a:latin typeface="Trebuchet MS"/>
                        </a:rPr>
                        <a:t>(</a:t>
                      </a:r>
                      <a:r>
                        <a:rPr lang="en-US" sz="900" b="1" i="1" u="none" strike="noStrike" dirty="0">
                          <a:effectLst/>
                          <a:latin typeface="Trebuchet MS"/>
                        </a:rPr>
                        <a:t>Pre-BETA</a:t>
                      </a:r>
                      <a:r>
                        <a:rPr lang="en-US" sz="900" b="1" i="0" u="none" strike="noStrike" dirty="0">
                          <a:effectLst/>
                          <a:latin typeface="Trebuchet MS"/>
                        </a:rPr>
                        <a:t>)</a:t>
                      </a:r>
                      <a:endParaRPr lang="en-US" sz="900" b="0" i="0" u="none" strike="noStrike" dirty="0"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CAPITALMETRO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Trebuchet MS"/>
                        </a:rPr>
                        <a:t>Richmond P&amp;DC </a:t>
                      </a:r>
                      <a:r>
                        <a:rPr lang="en-US" sz="900" b="1" i="0" u="none" strike="noStrike" dirty="0">
                          <a:effectLst/>
                          <a:latin typeface="Trebuchet MS"/>
                        </a:rPr>
                        <a:t>(</a:t>
                      </a:r>
                      <a:r>
                        <a:rPr lang="en-US" sz="900" b="1" i="1" u="none" strike="noStrike" dirty="0">
                          <a:effectLst/>
                          <a:latin typeface="Trebuchet MS"/>
                        </a:rPr>
                        <a:t>BETA &amp; FAT</a:t>
                      </a:r>
                      <a:r>
                        <a:rPr lang="en-US" sz="900" b="1" i="0" u="none" strike="noStrike" dirty="0">
                          <a:effectLst/>
                          <a:latin typeface="Trebuchet MS"/>
                        </a:rPr>
                        <a:t>)</a:t>
                      </a:r>
                      <a:endParaRPr lang="en-US" sz="900" b="0" i="0" u="none" strike="noStrike" dirty="0"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442440"/>
              </p:ext>
            </p:extLst>
          </p:nvPr>
        </p:nvGraphicFramePr>
        <p:xfrm>
          <a:off x="4648200" y="1905000"/>
          <a:ext cx="4279900" cy="1581150"/>
        </p:xfrm>
        <a:graphic>
          <a:graphicData uri="http://schemas.openxmlformats.org/drawingml/2006/table">
            <a:tbl>
              <a:tblPr/>
              <a:tblGrid>
                <a:gridCol w="862321"/>
                <a:gridCol w="1737322"/>
                <a:gridCol w="481885"/>
                <a:gridCol w="599186"/>
                <a:gridCol w="599186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Area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DeploymentName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Op_Qty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Installs Per/Week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Installs Per/Day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SOUTHERN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North Houston P&amp;DC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SOUTHERN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North Texas P&amp;DC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SOUTHERN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Fort Worth P&amp;DC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SOUTHERN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Dallas P&amp;DC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SOUTHERN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Beaumont P&amp;DF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SOUTHERN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Houston North DDC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479497"/>
              </p:ext>
            </p:extLst>
          </p:nvPr>
        </p:nvGraphicFramePr>
        <p:xfrm>
          <a:off x="174204" y="2886075"/>
          <a:ext cx="4279900" cy="1000125"/>
        </p:xfrm>
        <a:graphic>
          <a:graphicData uri="http://schemas.openxmlformats.org/drawingml/2006/table">
            <a:tbl>
              <a:tblPr/>
              <a:tblGrid>
                <a:gridCol w="862321"/>
                <a:gridCol w="1737322"/>
                <a:gridCol w="481885"/>
                <a:gridCol w="599186"/>
                <a:gridCol w="599186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Trebuchet MS"/>
                        </a:rPr>
                        <a:t>EASTERN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Philadelphia P&amp;DC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EASTERN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Pittsburgh P&amp;DC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EASTERN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South Jersey P&amp;DC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EASTERN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Trebuchet MS"/>
                        </a:rPr>
                        <a:t>Trenton P&amp;DC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EASTERN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Delaware P&amp;DC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204862"/>
              </p:ext>
            </p:extLst>
          </p:nvPr>
        </p:nvGraphicFramePr>
        <p:xfrm>
          <a:off x="174204" y="4095750"/>
          <a:ext cx="4279900" cy="400050"/>
        </p:xfrm>
        <a:graphic>
          <a:graphicData uri="http://schemas.openxmlformats.org/drawingml/2006/table">
            <a:tbl>
              <a:tblPr/>
              <a:tblGrid>
                <a:gridCol w="862321"/>
                <a:gridCol w="1737322"/>
                <a:gridCol w="481885"/>
                <a:gridCol w="599186"/>
                <a:gridCol w="599186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Trebuchet MS"/>
                        </a:rPr>
                        <a:t>GREAT LAKES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Cardiss Collins P&amp;DC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Trebuchet MS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GREAT LAKES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Carol Stream P&amp;DC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033742"/>
              </p:ext>
            </p:extLst>
          </p:nvPr>
        </p:nvGraphicFramePr>
        <p:xfrm>
          <a:off x="174204" y="4705350"/>
          <a:ext cx="4279900" cy="400050"/>
        </p:xfrm>
        <a:graphic>
          <a:graphicData uri="http://schemas.openxmlformats.org/drawingml/2006/table">
            <a:tbl>
              <a:tblPr/>
              <a:tblGrid>
                <a:gridCol w="862321"/>
                <a:gridCol w="1737322"/>
                <a:gridCol w="481885"/>
                <a:gridCol w="599186"/>
                <a:gridCol w="599186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Trebuchet MS"/>
                        </a:rPr>
                        <a:t>NORTHEAST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effectLst/>
                          <a:latin typeface="Trebuchet MS"/>
                        </a:rPr>
                        <a:t>Dominick V Daniels P&amp;DC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Trebuchet MS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Trebuchet MS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Trebuchet MS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Trebuchet MS"/>
                        </a:rPr>
                        <a:t>NORTHEAST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Trebuchet MS"/>
                        </a:rPr>
                        <a:t>North New Jersey Metro P&amp;DC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Trebuchet MS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Trebuchet MS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517259"/>
              </p:ext>
            </p:extLst>
          </p:nvPr>
        </p:nvGraphicFramePr>
        <p:xfrm>
          <a:off x="4648200" y="3668388"/>
          <a:ext cx="4279900" cy="2781300"/>
        </p:xfrm>
        <a:graphic>
          <a:graphicData uri="http://schemas.openxmlformats.org/drawingml/2006/table">
            <a:tbl>
              <a:tblPr/>
              <a:tblGrid>
                <a:gridCol w="862321"/>
                <a:gridCol w="1737322"/>
                <a:gridCol w="481885"/>
                <a:gridCol w="599186"/>
                <a:gridCol w="599186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 dirty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Area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DeploymentName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Op_Qty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Installs Per/Week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Installs Per/Day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PACIFIC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Los Angeles P&amp;DC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PACIFIC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Santa Clarita P&amp;DC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PACIFIC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Santa Ana P&amp;DC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PACIFIC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Oakland P&amp;DC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PACIFIC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Trebuchet MS"/>
                        </a:rPr>
                        <a:t>Margaret Sellers P&amp;DC </a:t>
                      </a:r>
                      <a:r>
                        <a:rPr lang="en-US" sz="900" b="1" i="0" u="none" strike="noStrike" dirty="0">
                          <a:effectLst/>
                          <a:latin typeface="Trebuchet MS"/>
                        </a:rPr>
                        <a:t>(</a:t>
                      </a:r>
                      <a:r>
                        <a:rPr lang="en-US" sz="900" b="1" i="1" u="none" strike="noStrike" dirty="0">
                          <a:effectLst/>
                          <a:latin typeface="Trebuchet MS"/>
                        </a:rPr>
                        <a:t>BETA</a:t>
                      </a:r>
                      <a:r>
                        <a:rPr lang="en-US" sz="900" b="1" i="0" u="none" strike="noStrike" dirty="0">
                          <a:effectLst/>
                          <a:latin typeface="Trebuchet MS"/>
                        </a:rPr>
                        <a:t>)</a:t>
                      </a:r>
                      <a:endParaRPr lang="en-US" sz="900" b="0" i="0" u="none" strike="noStrike" dirty="0"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PACIFIC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San Jose P&amp;DC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PACIFIC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San Francisco P&amp;DC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Trebuchet MS"/>
                        </a:rPr>
                        <a:t>PACIFIC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San Bernardino P&amp;DC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PACIFIC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Santa Barbara P&amp;DC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PACIFIC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Anaheim P&amp;DF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PACIFIC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North Bay P&amp;DC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PACIFIC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Moreno Valley DDC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rebuchet M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 bwMode="auto">
          <a:xfrm>
            <a:off x="76200" y="6553200"/>
            <a:ext cx="1447800" cy="2286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40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90800" y="53788"/>
            <a:ext cx="6477000" cy="914400"/>
          </a:xfrm>
        </p:spPr>
        <p:txBody>
          <a:bodyPr/>
          <a:lstStyle/>
          <a:p>
            <a:r>
              <a:rPr lang="en-US" sz="2000" dirty="0">
                <a:latin typeface="+mn-lt"/>
              </a:rPr>
              <a:t>LAU (Phase 1) - Program </a:t>
            </a:r>
            <a:r>
              <a:rPr lang="en-US" sz="2000" dirty="0" smtClean="0">
                <a:latin typeface="+mn-lt"/>
              </a:rPr>
              <a:t>Process</a:t>
            </a:r>
            <a:endParaRPr lang="en-US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6D313D-BD40-43A9-A601-E8B2797776E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10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4082292"/>
              </p:ext>
            </p:extLst>
          </p:nvPr>
        </p:nvGraphicFramePr>
        <p:xfrm>
          <a:off x="562700" y="1295400"/>
          <a:ext cx="8018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76200" y="6553200"/>
            <a:ext cx="1447800" cy="2286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00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38395906"/>
              </p:ext>
            </p:extLst>
          </p:nvPr>
        </p:nvGraphicFramePr>
        <p:xfrm>
          <a:off x="692150" y="1219200"/>
          <a:ext cx="77597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228600"/>
            <a:ext cx="6248400" cy="519113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LAU (Phase 1)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Next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7772400" y="1135559"/>
            <a:ext cx="45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8000"/>
                </a:solidFill>
                <a:sym typeface="Wingdings" pitchFamily="2" charset="2"/>
              </a:rPr>
              <a:t></a:t>
            </a:r>
            <a:endParaRPr lang="en-US" sz="4400" b="1" dirty="0">
              <a:solidFill>
                <a:srgbClr val="008000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74065" y="6611937"/>
            <a:ext cx="744537" cy="182563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E932F1C-357D-4D95-BD53-BEB0BF5156A4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7772400" y="1676400"/>
            <a:ext cx="4572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8000"/>
                </a:solidFill>
                <a:sym typeface="Wingdings" pitchFamily="2" charset="2"/>
              </a:rPr>
              <a:t></a:t>
            </a:r>
            <a:endParaRPr lang="en-US" sz="4400" b="1" dirty="0">
              <a:solidFill>
                <a:srgbClr val="008000"/>
              </a:solidFill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7772400" y="2209800"/>
            <a:ext cx="4572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8000"/>
                </a:solidFill>
                <a:sym typeface="Wingdings" pitchFamily="2" charset="2"/>
              </a:rPr>
              <a:t></a:t>
            </a:r>
            <a:endParaRPr lang="en-US" sz="4400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772400" y="2735759"/>
            <a:ext cx="4572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8000"/>
                </a:solidFill>
                <a:sym typeface="Wingdings" pitchFamily="2" charset="2"/>
              </a:rPr>
              <a:t></a:t>
            </a:r>
            <a:endParaRPr lang="en-US" sz="4400" b="1" dirty="0">
              <a:solidFill>
                <a:srgbClr val="008000"/>
              </a:solidFill>
            </a:endParaRPr>
          </a:p>
        </p:txBody>
      </p:sp>
      <p:sp>
        <p:nvSpPr>
          <p:cNvPr id="2" name="Left Arrow 1"/>
          <p:cNvSpPr/>
          <p:nvPr/>
        </p:nvSpPr>
        <p:spPr bwMode="auto">
          <a:xfrm>
            <a:off x="7620000" y="5562600"/>
            <a:ext cx="685800" cy="304800"/>
          </a:xfrm>
          <a:prstGeom prst="leftArrow">
            <a:avLst/>
          </a:prstGeom>
          <a:solidFill>
            <a:srgbClr val="FF33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10" name="Left Arrow 9"/>
          <p:cNvSpPr/>
          <p:nvPr/>
        </p:nvSpPr>
        <p:spPr bwMode="auto">
          <a:xfrm>
            <a:off x="7620000" y="6096000"/>
            <a:ext cx="685800" cy="304800"/>
          </a:xfrm>
          <a:prstGeom prst="leftArrow">
            <a:avLst/>
          </a:prstGeom>
          <a:solidFill>
            <a:srgbClr val="FF33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6200" y="6553200"/>
            <a:ext cx="1447800" cy="2286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29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4039" y="762000"/>
            <a:ext cx="46814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Northeast Area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Quarter 4, FY 2016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Performance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425" y="2743200"/>
            <a:ext cx="350817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84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00400" y="76200"/>
            <a:ext cx="5943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anose="020B0600070205080204" pitchFamily="34" charset="-128"/>
                <a:cs typeface="ＭＳ Ｐゴシック" charset="-128"/>
              </a:defRPr>
            </a:lvl1pPr>
            <a:lvl2pPr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dirty="0"/>
              <a:t>Network Operations Command Center </a:t>
            </a:r>
            <a:endParaRPr lang="en-US" dirty="0" smtClean="0"/>
          </a:p>
          <a:p>
            <a:r>
              <a:rPr lang="en-US" dirty="0" smtClean="0"/>
              <a:t>“NOCC”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4967" y="838200"/>
            <a:ext cx="8422522" cy="63020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400" kern="0" dirty="0" smtClean="0"/>
              <a:t>Network Operations Command Center Overview</a:t>
            </a:r>
            <a:endParaRPr lang="en-US" sz="2400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354967" y="1491262"/>
            <a:ext cx="649087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tx2"/>
                </a:solidFill>
              </a:rPr>
              <a:t>Real-time monitoring: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Mail Processing – Projected Workload vs Actual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Maintenance indicators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Surface Visibility Containers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Surface transportation trailer tracking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THS operations build and break operations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Air transportation potential rollover and overflow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29075"/>
            <a:ext cx="4742020" cy="2295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78" y="4030615"/>
            <a:ext cx="3956222" cy="2292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97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00400" y="76200"/>
            <a:ext cx="5943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anose="020B0600070205080204" pitchFamily="34" charset="-128"/>
                <a:cs typeface="ＭＳ Ｐゴシック" charset="-128"/>
              </a:defRPr>
            </a:lvl1pPr>
            <a:lvl2pPr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dirty="0"/>
              <a:t>Network Operations Command Center </a:t>
            </a:r>
            <a:endParaRPr lang="en-US" dirty="0" smtClean="0"/>
          </a:p>
          <a:p>
            <a:r>
              <a:rPr lang="en-US" dirty="0" smtClean="0"/>
              <a:t>Processing Operations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21222" y="1094096"/>
            <a:ext cx="4194178" cy="2639704"/>
          </a:xfrm>
          <a:prstGeom prst="rect">
            <a:avLst/>
          </a:prstGeom>
          <a:noFill/>
          <a:ln w="317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buNone/>
            </a:pPr>
            <a:endParaRPr lang="en-US" sz="1400" b="1" dirty="0" smtClean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640" y="1094096"/>
            <a:ext cx="4194178" cy="2639704"/>
          </a:xfrm>
          <a:prstGeom prst="rect">
            <a:avLst/>
          </a:prstGeom>
          <a:noFill/>
          <a:ln w="317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buNone/>
            </a:pPr>
            <a:endParaRPr lang="en-US" sz="1400" b="1" dirty="0" smtClean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1222" y="4036279"/>
            <a:ext cx="4194178" cy="2516921"/>
          </a:xfrm>
          <a:prstGeom prst="rect">
            <a:avLst/>
          </a:prstGeom>
          <a:noFill/>
          <a:ln w="317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buNone/>
            </a:pPr>
            <a:endParaRPr lang="en-US" sz="1400" b="1" dirty="0" smtClean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640" y="4036279"/>
            <a:ext cx="4194178" cy="2516921"/>
          </a:xfrm>
          <a:prstGeom prst="rect">
            <a:avLst/>
          </a:prstGeom>
          <a:noFill/>
          <a:ln w="317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buNone/>
            </a:pPr>
            <a:endParaRPr lang="en-US" sz="1400" b="1" dirty="0" smtClean="0">
              <a:solidFill>
                <a:prstClr val="black"/>
              </a:solidFill>
            </a:endParaRPr>
          </a:p>
        </p:txBody>
      </p:sp>
      <p:pic>
        <p:nvPicPr>
          <p:cNvPr id="12" name="Picture 3" descr="image00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0"/>
          <a:stretch/>
        </p:blipFill>
        <p:spPr bwMode="auto">
          <a:xfrm>
            <a:off x="274320" y="1407546"/>
            <a:ext cx="1280160" cy="12951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gray">
          <a:xfrm>
            <a:off x="457200" y="886542"/>
            <a:ext cx="3657600" cy="175433"/>
          </a:xfrm>
          <a:prstGeom prst="rect">
            <a:avLst/>
          </a:prstGeom>
          <a:solidFill>
            <a:srgbClr val="002776"/>
          </a:solidFill>
          <a:ln w="12700" cap="rnd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0" rIns="72000" bIns="0" anchor="ctr" anchorCtr="1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en-US" sz="1200" b="1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Package Machine Workload to Plan</a:t>
            </a:r>
            <a:endParaRPr lang="en-US" sz="1600" b="1" kern="0" dirty="0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gray">
          <a:xfrm>
            <a:off x="4989511" y="886542"/>
            <a:ext cx="3657600" cy="175433"/>
          </a:xfrm>
          <a:prstGeom prst="rect">
            <a:avLst/>
          </a:prstGeom>
          <a:solidFill>
            <a:srgbClr val="002776"/>
          </a:solidFill>
          <a:ln w="12700" cap="rnd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0" rIns="72000" bIns="0" anchor="ctr" anchorCtr="1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en-US" sz="1200" b="1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Package Machine Est. Completion / Delayed</a:t>
            </a:r>
            <a:endParaRPr lang="en-US" sz="1600" b="1" kern="0" dirty="0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gray">
          <a:xfrm>
            <a:off x="457200" y="3828795"/>
            <a:ext cx="3657600" cy="175433"/>
          </a:xfrm>
          <a:prstGeom prst="rect">
            <a:avLst/>
          </a:prstGeom>
          <a:solidFill>
            <a:srgbClr val="002776"/>
          </a:solidFill>
          <a:ln w="12700" cap="rnd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0" rIns="72000" bIns="0" anchor="ctr" anchorCtr="1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en-US" sz="1200" b="1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Letters Workload to Plan / Est. Completion</a:t>
            </a:r>
            <a:endParaRPr lang="en-US" sz="1600" b="1" kern="0" dirty="0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gray">
          <a:xfrm>
            <a:off x="4989511" y="3828795"/>
            <a:ext cx="3657600" cy="175433"/>
          </a:xfrm>
          <a:prstGeom prst="rect">
            <a:avLst/>
          </a:prstGeom>
          <a:solidFill>
            <a:srgbClr val="002776"/>
          </a:solidFill>
          <a:ln w="12700" cap="rnd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0" rIns="72000" bIns="0" anchor="ctr" anchorCtr="1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en-US" sz="1200" b="1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Flats Workload to Plan / Est. Completion</a:t>
            </a:r>
            <a:endParaRPr lang="en-US" sz="1600" b="1" kern="0" dirty="0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640" y="3465501"/>
            <a:ext cx="2362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Data Source(s): MPE Watch / EOR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412650"/>
            <a:ext cx="1280160" cy="99199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0640" y="6288383"/>
            <a:ext cx="2362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Data Source(s): MPE Watch / EOR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1222" y="3456379"/>
            <a:ext cx="2362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Data Source(s): MPE Watch / EOR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3602" y="6285152"/>
            <a:ext cx="2362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Data Source(s): MPE Watch / EOR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700" y="1107017"/>
            <a:ext cx="128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Main screen identifies critical facilities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23" name="Picture 3" descr="image00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0"/>
          <a:stretch/>
        </p:blipFill>
        <p:spPr bwMode="auto">
          <a:xfrm>
            <a:off x="274320" y="4364468"/>
            <a:ext cx="1280160" cy="12951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66700" y="4063939"/>
            <a:ext cx="128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Main screen identifies critical facilities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25" name="Picture 3" descr="image00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0"/>
          <a:stretch/>
        </p:blipFill>
        <p:spPr bwMode="auto">
          <a:xfrm>
            <a:off x="4781642" y="1421957"/>
            <a:ext cx="1280160" cy="12951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774022" y="1121428"/>
            <a:ext cx="128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Main screen identifies critical facilities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27" name="Picture 3" descr="image00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0"/>
          <a:stretch/>
        </p:blipFill>
        <p:spPr bwMode="auto">
          <a:xfrm>
            <a:off x="4787640" y="4360345"/>
            <a:ext cx="1280160" cy="12951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780020" y="4059816"/>
            <a:ext cx="128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Main screen identifies critical facilities</a:t>
            </a:r>
            <a:endParaRPr lang="en-US" sz="800" dirty="0">
              <a:solidFill>
                <a:srgbClr val="00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219200" y="1404341"/>
            <a:ext cx="685984" cy="8039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219200" y="2198145"/>
            <a:ext cx="685984" cy="21580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517892" y="2198145"/>
            <a:ext cx="2216092" cy="2390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536186" y="1404339"/>
            <a:ext cx="2197798" cy="779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184" y="1404380"/>
            <a:ext cx="1828800" cy="793765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34" name="Straight Connector 33"/>
          <p:cNvCxnSpPr/>
          <p:nvPr/>
        </p:nvCxnSpPr>
        <p:spPr>
          <a:xfrm flipV="1">
            <a:off x="5755490" y="1412650"/>
            <a:ext cx="873910" cy="8138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755490" y="2394970"/>
            <a:ext cx="881530" cy="371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054182" y="2386385"/>
            <a:ext cx="1847135" cy="6898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18" idx="1"/>
          </p:cNvCxnSpPr>
          <p:nvPr/>
        </p:nvCxnSpPr>
        <p:spPr>
          <a:xfrm flipV="1">
            <a:off x="6072476" y="1908648"/>
            <a:ext cx="556924" cy="29343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232991" y="4398370"/>
            <a:ext cx="714669" cy="75663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232991" y="5126506"/>
            <a:ext cx="707049" cy="2341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531683" y="5130616"/>
            <a:ext cx="1880812" cy="25329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549977" y="4370519"/>
            <a:ext cx="1877889" cy="76009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755490" y="4361939"/>
            <a:ext cx="685984" cy="8039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755490" y="5148087"/>
            <a:ext cx="693604" cy="22346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054182" y="5155743"/>
            <a:ext cx="2216092" cy="2390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072476" y="4361937"/>
            <a:ext cx="2197798" cy="779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094" y="4344733"/>
            <a:ext cx="1828800" cy="79680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9455" y="4370519"/>
            <a:ext cx="1463040" cy="75598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8" name="TextBox 47"/>
          <p:cNvSpPr txBox="1"/>
          <p:nvPr/>
        </p:nvSpPr>
        <p:spPr>
          <a:xfrm>
            <a:off x="1901946" y="121706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Drillable to facility / machine details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50938" y="121706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Drillable to facility / machine details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99763" y="4125494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Drillable to details facility </a:t>
            </a:r>
            <a:r>
              <a:rPr lang="en-US" sz="800" dirty="0">
                <a:solidFill>
                  <a:srgbClr val="000000"/>
                </a:solidFill>
              </a:rPr>
              <a:t>/ machine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436798" y="4143951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Drillable to facility / machine details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90906" y="2599437"/>
            <a:ext cx="2690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000000"/>
                </a:solidFill>
              </a:rPr>
              <a:t>Report identifies faculties / machines that are not meeting planned operations, i.e. throughput, run hours, and connectivity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000000"/>
                </a:solidFill>
              </a:rPr>
              <a:t>Identifies PSS scanner details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</a:rPr>
              <a:t>Updates on 15 minute </a:t>
            </a:r>
            <a:r>
              <a:rPr lang="en-US" sz="900" dirty="0" smtClean="0">
                <a:solidFill>
                  <a:srgbClr val="000000"/>
                </a:solidFill>
              </a:rPr>
              <a:t>intervals</a:t>
            </a:r>
            <a:endParaRPr lang="en-US" sz="900" dirty="0">
              <a:solidFill>
                <a:srgbClr val="000000"/>
              </a:solidFill>
            </a:endParaRPr>
          </a:p>
          <a:p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42399" y="2596086"/>
            <a:ext cx="26907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000000"/>
                </a:solidFill>
              </a:rPr>
              <a:t>Report identifies faculties / machines that will not meet cut off time based on volume projections and current runtime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000000"/>
                </a:solidFill>
              </a:rPr>
              <a:t>Updates </a:t>
            </a:r>
            <a:r>
              <a:rPr lang="en-US" sz="900" dirty="0">
                <a:solidFill>
                  <a:srgbClr val="000000"/>
                </a:solidFill>
              </a:rPr>
              <a:t>on 15 minute </a:t>
            </a:r>
            <a:r>
              <a:rPr lang="en-US" sz="900" dirty="0" smtClean="0">
                <a:solidFill>
                  <a:srgbClr val="000000"/>
                </a:solidFill>
              </a:rPr>
              <a:t>intervals</a:t>
            </a:r>
            <a:endParaRPr lang="en-US" sz="900" dirty="0">
              <a:solidFill>
                <a:srgbClr val="000000"/>
              </a:solidFill>
            </a:endParaRPr>
          </a:p>
          <a:p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90906" y="5541388"/>
            <a:ext cx="26907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000000"/>
                </a:solidFill>
              </a:rPr>
              <a:t>Report identifies faculties / machines that are not meeting planned operations, i.e. throughput, run hours, and connectivity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000000"/>
                </a:solidFill>
              </a:rPr>
              <a:t>Updates </a:t>
            </a:r>
            <a:r>
              <a:rPr lang="en-US" sz="900" dirty="0">
                <a:solidFill>
                  <a:srgbClr val="000000"/>
                </a:solidFill>
              </a:rPr>
              <a:t>on 15 minute </a:t>
            </a:r>
            <a:r>
              <a:rPr lang="en-US" sz="900" dirty="0" smtClean="0">
                <a:solidFill>
                  <a:srgbClr val="000000"/>
                </a:solidFill>
              </a:rPr>
              <a:t>intervals</a:t>
            </a:r>
            <a:endParaRPr lang="en-US" sz="900" dirty="0">
              <a:solidFill>
                <a:srgbClr val="000000"/>
              </a:solidFill>
            </a:endParaRPr>
          </a:p>
          <a:p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142399" y="5538037"/>
            <a:ext cx="26907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000000"/>
                </a:solidFill>
              </a:rPr>
              <a:t>Report identifies faculties / machines that are not meeting planned operations, i.e. throughput, run hours, and connectivity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000000"/>
                </a:solidFill>
              </a:rPr>
              <a:t>Updates </a:t>
            </a:r>
            <a:r>
              <a:rPr lang="en-US" sz="900" dirty="0">
                <a:solidFill>
                  <a:srgbClr val="000000"/>
                </a:solidFill>
              </a:rPr>
              <a:t>on 15 minute </a:t>
            </a:r>
            <a:r>
              <a:rPr lang="en-US" sz="900" dirty="0" smtClean="0">
                <a:solidFill>
                  <a:srgbClr val="000000"/>
                </a:solidFill>
              </a:rPr>
              <a:t>intervals</a:t>
            </a:r>
            <a:endParaRPr lang="en-US" sz="900" dirty="0">
              <a:solidFill>
                <a:srgbClr val="000000"/>
              </a:solidFill>
            </a:endParaRPr>
          </a:p>
          <a:p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00400" y="76200"/>
            <a:ext cx="5943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anose="020B0600070205080204" pitchFamily="34" charset="-128"/>
                <a:cs typeface="ＭＳ Ｐゴシック" charset="-128"/>
              </a:defRPr>
            </a:lvl1pPr>
            <a:lvl2pPr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dirty="0"/>
              <a:t>Network Operations Command Center </a:t>
            </a:r>
            <a:endParaRPr lang="en-US" dirty="0" smtClean="0"/>
          </a:p>
          <a:p>
            <a:r>
              <a:rPr lang="en-US" dirty="0" smtClean="0"/>
              <a:t>Surface Transportation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21222" y="1099790"/>
            <a:ext cx="4194178" cy="2639704"/>
          </a:xfrm>
          <a:prstGeom prst="rect">
            <a:avLst/>
          </a:prstGeom>
          <a:noFill/>
          <a:ln w="317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buNone/>
            </a:pPr>
            <a:endParaRPr lang="en-US" sz="1400" b="1" dirty="0" smtClean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640" y="1099790"/>
            <a:ext cx="4194178" cy="2639704"/>
          </a:xfrm>
          <a:prstGeom prst="rect">
            <a:avLst/>
          </a:prstGeom>
          <a:noFill/>
          <a:ln w="317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buNone/>
            </a:pPr>
            <a:endParaRPr lang="en-US" sz="1400" b="1" dirty="0" smtClean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1222" y="4041973"/>
            <a:ext cx="4194178" cy="2516921"/>
          </a:xfrm>
          <a:prstGeom prst="rect">
            <a:avLst/>
          </a:prstGeom>
          <a:noFill/>
          <a:ln w="317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buNone/>
            </a:pPr>
            <a:endParaRPr lang="en-US" sz="1400" b="1" dirty="0" smtClean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640" y="4041973"/>
            <a:ext cx="4194178" cy="2516921"/>
          </a:xfrm>
          <a:prstGeom prst="rect">
            <a:avLst/>
          </a:prstGeom>
          <a:noFill/>
          <a:ln w="317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buNone/>
            </a:pPr>
            <a:endParaRPr lang="en-US" sz="1400" b="1" dirty="0" smtClean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4136968"/>
            <a:ext cx="2743200" cy="397201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 algn="ctr"/>
            <a:r>
              <a:rPr lang="en-US" sz="1400" dirty="0" smtClean="0"/>
              <a:t>Letters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gray">
          <a:xfrm>
            <a:off x="457200" y="892236"/>
            <a:ext cx="3657600" cy="175433"/>
          </a:xfrm>
          <a:prstGeom prst="rect">
            <a:avLst/>
          </a:prstGeom>
          <a:solidFill>
            <a:srgbClr val="002776"/>
          </a:solidFill>
          <a:ln w="12700" cap="rnd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0" rIns="72000" bIns="0" anchor="ctr" anchorCtr="1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en-US" sz="1200" b="1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Weather</a:t>
            </a:r>
            <a:endParaRPr lang="en-US" sz="1600" b="1" kern="0" dirty="0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gray">
          <a:xfrm>
            <a:off x="4989511" y="892236"/>
            <a:ext cx="3657600" cy="175433"/>
          </a:xfrm>
          <a:prstGeom prst="rect">
            <a:avLst/>
          </a:prstGeom>
          <a:solidFill>
            <a:srgbClr val="002776"/>
          </a:solidFill>
          <a:ln w="12700" cap="rnd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0" rIns="72000" bIns="0" anchor="ctr" anchorCtr="1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en-US" sz="1200" b="1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HCR Tracking</a:t>
            </a:r>
            <a:endParaRPr lang="en-US" sz="1600" b="1" kern="0" dirty="0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gray">
          <a:xfrm>
            <a:off x="457200" y="3834489"/>
            <a:ext cx="3657600" cy="175433"/>
          </a:xfrm>
          <a:prstGeom prst="rect">
            <a:avLst/>
          </a:prstGeom>
          <a:solidFill>
            <a:srgbClr val="002776"/>
          </a:solidFill>
          <a:ln w="12700" cap="rnd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0" rIns="72000" bIns="0" anchor="ctr" anchorCtr="1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en-US" sz="1200" b="1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PVS Tracking</a:t>
            </a:r>
            <a:endParaRPr lang="en-US" sz="1600" b="1" kern="0" dirty="0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gray">
          <a:xfrm>
            <a:off x="4989511" y="3834489"/>
            <a:ext cx="3657600" cy="175433"/>
          </a:xfrm>
          <a:prstGeom prst="rect">
            <a:avLst/>
          </a:prstGeom>
          <a:solidFill>
            <a:srgbClr val="002776"/>
          </a:solidFill>
          <a:ln w="12700" cap="rnd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0" rIns="72000" bIns="0" anchor="ctr" anchorCtr="1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en-US" sz="1200" b="1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Trailer Utilization</a:t>
            </a:r>
            <a:endParaRPr lang="en-US" sz="1600" b="1" kern="0" dirty="0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640" y="3471195"/>
            <a:ext cx="2362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Data Source(s): weather.com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640" y="6294077"/>
            <a:ext cx="31321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Data Source(s): Transportation GIS (under development)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1222" y="3462073"/>
            <a:ext cx="2974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Data Source(s): </a:t>
            </a:r>
            <a:r>
              <a:rPr lang="en-US" sz="800" dirty="0">
                <a:hlinkClick r:id="rId2"/>
              </a:rPr>
              <a:t>https://networks/HomepageWeb/</a:t>
            </a:r>
            <a:endParaRPr lang="en-US" sz="800" dirty="0"/>
          </a:p>
          <a:p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3602" y="6290846"/>
            <a:ext cx="2982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Data Source(s): Transportation GIS (under development</a:t>
            </a:r>
          </a:p>
          <a:p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18808" r="13302" b="14999"/>
          <a:stretch/>
        </p:blipFill>
        <p:spPr>
          <a:xfrm>
            <a:off x="566051" y="1164809"/>
            <a:ext cx="3392913" cy="233835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19708172">
            <a:off x="5517288" y="4982183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Under Development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712" t="2238" r="1659" b="5224"/>
          <a:stretch/>
        </p:blipFill>
        <p:spPr>
          <a:xfrm>
            <a:off x="573794" y="4142590"/>
            <a:ext cx="3442667" cy="2072285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066" y="1214187"/>
            <a:ext cx="4112489" cy="2283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6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00400" y="76200"/>
            <a:ext cx="5943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anose="020B0600070205080204" pitchFamily="34" charset="-128"/>
                <a:cs typeface="ＭＳ Ｐゴシック" charset="-128"/>
              </a:defRPr>
            </a:lvl1pPr>
            <a:lvl2pPr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dirty="0"/>
              <a:t>Network Operations Command Center </a:t>
            </a:r>
            <a:endParaRPr lang="en-US" dirty="0" smtClean="0"/>
          </a:p>
          <a:p>
            <a:r>
              <a:rPr lang="en-US" dirty="0" smtClean="0"/>
              <a:t>Air Network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21222" y="1170296"/>
            <a:ext cx="4194178" cy="2639704"/>
          </a:xfrm>
          <a:prstGeom prst="rect">
            <a:avLst/>
          </a:prstGeom>
          <a:noFill/>
          <a:ln w="317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buNone/>
            </a:pPr>
            <a:endParaRPr lang="en-US" sz="1400" b="1" dirty="0" smtClean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6841" y="1050458"/>
            <a:ext cx="4194178" cy="2759541"/>
          </a:xfrm>
          <a:prstGeom prst="rect">
            <a:avLst/>
          </a:prstGeom>
          <a:noFill/>
          <a:ln w="317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buNone/>
            </a:pPr>
            <a:endParaRPr lang="en-US" sz="1400" b="1" dirty="0" smtClean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1222" y="4112479"/>
            <a:ext cx="4194178" cy="2516921"/>
          </a:xfrm>
          <a:prstGeom prst="rect">
            <a:avLst/>
          </a:prstGeom>
          <a:noFill/>
          <a:ln w="317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buNone/>
            </a:pPr>
            <a:endParaRPr lang="en-US" sz="1400" b="1" dirty="0" smtClean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640" y="4112479"/>
            <a:ext cx="4194178" cy="2516921"/>
          </a:xfrm>
          <a:prstGeom prst="rect">
            <a:avLst/>
          </a:prstGeom>
          <a:noFill/>
          <a:ln w="317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buNone/>
            </a:pPr>
            <a:endParaRPr lang="en-US" sz="1400" b="1" dirty="0" smtClean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gray">
          <a:xfrm>
            <a:off x="4945457" y="847550"/>
            <a:ext cx="3657600" cy="233910"/>
          </a:xfrm>
          <a:prstGeom prst="rect">
            <a:avLst/>
          </a:prstGeom>
          <a:solidFill>
            <a:srgbClr val="002776"/>
          </a:solidFill>
          <a:ln w="12700" cap="rnd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0" rIns="72000" bIns="0" anchor="ctr" anchorCtr="1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en-US" sz="1600" b="1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Flight Tracker/Weather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gray">
          <a:xfrm>
            <a:off x="457200" y="3904995"/>
            <a:ext cx="3657600" cy="175433"/>
          </a:xfrm>
          <a:prstGeom prst="rect">
            <a:avLst/>
          </a:prstGeom>
          <a:solidFill>
            <a:srgbClr val="002776"/>
          </a:solidFill>
          <a:ln w="12700" cap="rnd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0" rIns="72000" bIns="0" anchor="ctr" anchorCtr="1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en-US" sz="1200" b="1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Destinating Volume Break</a:t>
            </a:r>
            <a:endParaRPr lang="en-US" sz="1600" b="1" kern="0" dirty="0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gray">
          <a:xfrm>
            <a:off x="4989511" y="3904995"/>
            <a:ext cx="3657600" cy="175433"/>
          </a:xfrm>
          <a:prstGeom prst="rect">
            <a:avLst/>
          </a:prstGeom>
          <a:solidFill>
            <a:srgbClr val="002776"/>
          </a:solidFill>
          <a:ln w="12700" cap="rnd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0" rIns="72000" bIns="0" anchor="ctr" anchorCtr="1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en-US" sz="1200" b="1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Adhoc Moves</a:t>
            </a:r>
            <a:endParaRPr lang="en-US" sz="1600" b="1" kern="0" dirty="0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640" y="6364583"/>
            <a:ext cx="2362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Data Source(s): National  Operations Center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3532579"/>
            <a:ext cx="2362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Data Source(s): CORE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74022" y="1197628"/>
            <a:ext cx="128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Main screen identifies critical facilities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0938" y="129326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Drillable to THS HUBs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39499" y="3118159"/>
            <a:ext cx="2690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000000"/>
                </a:solidFill>
              </a:rPr>
              <a:t>Report Fed Ex flights for delays or cancellations as well as on time.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000000"/>
                </a:solidFill>
              </a:rPr>
              <a:t>Updates </a:t>
            </a:r>
            <a:r>
              <a:rPr lang="en-US" sz="900" dirty="0">
                <a:solidFill>
                  <a:srgbClr val="000000"/>
                </a:solidFill>
              </a:rPr>
              <a:t>on 15 minute </a:t>
            </a:r>
            <a:r>
              <a:rPr lang="en-US" sz="900" dirty="0" smtClean="0">
                <a:solidFill>
                  <a:srgbClr val="000000"/>
                </a:solidFill>
              </a:rPr>
              <a:t>intervals</a:t>
            </a:r>
            <a:endParaRPr lang="en-US" sz="900" dirty="0">
              <a:solidFill>
                <a:srgbClr val="000000"/>
              </a:solidFill>
            </a:endParaRPr>
          </a:p>
          <a:p>
            <a:endParaRPr lang="en-US" sz="900" dirty="0">
              <a:solidFill>
                <a:srgbClr val="00000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094" y="1197628"/>
            <a:ext cx="2466306" cy="195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377075" y="372883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l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320360" y="2933493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>
                <a:solidFill>
                  <a:prstClr val="white"/>
                </a:solidFill>
                <a:cs typeface="Arial" panose="020B0604020202020204" pitchFamily="34" charset="0"/>
              </a:rPr>
              <a:t>F</a:t>
            </a:r>
            <a:endParaRPr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gray">
          <a:xfrm>
            <a:off x="633800" y="845787"/>
            <a:ext cx="3657600" cy="175433"/>
          </a:xfrm>
          <a:prstGeom prst="rect">
            <a:avLst/>
          </a:prstGeom>
          <a:solidFill>
            <a:srgbClr val="002776"/>
          </a:solidFill>
          <a:ln w="12700" cap="rnd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0" rIns="72000" bIns="0" anchor="ctr" anchorCtr="1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en-US" sz="1200" b="1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Originating Assign Network Build</a:t>
            </a:r>
            <a:endParaRPr lang="en-US" sz="1600" b="1" kern="0" dirty="0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6" y="1170296"/>
            <a:ext cx="1525014" cy="86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41" y="2138209"/>
            <a:ext cx="1571959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50" y="2977510"/>
            <a:ext cx="1559950" cy="75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500" y="1081460"/>
            <a:ext cx="790575" cy="264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41" y="4136017"/>
            <a:ext cx="800100" cy="226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546" y="1557184"/>
            <a:ext cx="157901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182" y="4136017"/>
            <a:ext cx="2534082" cy="24440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1" name="Rounded Rectangle 30"/>
          <p:cNvSpPr/>
          <p:nvPr/>
        </p:nvSpPr>
        <p:spPr>
          <a:xfrm>
            <a:off x="4863160" y="4241271"/>
            <a:ext cx="914400" cy="78793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The data is generated from PTM ops</a:t>
            </a:r>
            <a:endParaRPr lang="en-US" sz="800" dirty="0">
              <a:solidFill>
                <a:srgbClr val="00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288416" y="2552546"/>
            <a:ext cx="1035071" cy="19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161823" y="2977510"/>
            <a:ext cx="1161664" cy="449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286000" y="1742364"/>
            <a:ext cx="1035071" cy="432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26" y="4241269"/>
            <a:ext cx="2814074" cy="212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057401" y="3532579"/>
            <a:ext cx="1066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rgbClr val="000000"/>
                </a:solidFill>
              </a:rPr>
              <a:t>Data Source(s): </a:t>
            </a:r>
          </a:p>
          <a:p>
            <a:r>
              <a:rPr lang="en-US" sz="600" dirty="0" err="1" smtClean="0">
                <a:solidFill>
                  <a:srgbClr val="000000"/>
                </a:solidFill>
              </a:rPr>
              <a:t>Sams</a:t>
            </a:r>
            <a:r>
              <a:rPr lang="en-US" sz="600" dirty="0" smtClean="0">
                <a:solidFill>
                  <a:srgbClr val="000000"/>
                </a:solidFill>
              </a:rPr>
              <a:t> Web</a:t>
            </a:r>
            <a:endParaRPr lang="en-US" sz="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90800" y="76200"/>
            <a:ext cx="655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anose="020B0600070205080204" pitchFamily="34" charset="-128"/>
                <a:cs typeface="ＭＳ Ｐゴシック" charset="-128"/>
              </a:defRPr>
            </a:lvl1pPr>
            <a:lvl2pPr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dirty="0" smtClean="0"/>
              <a:t>Enterprise Analytics</a:t>
            </a:r>
          </a:p>
          <a:p>
            <a:r>
              <a:rPr lang="en-US" dirty="0" smtClean="0"/>
              <a:t>New Service </a:t>
            </a:r>
            <a:r>
              <a:rPr lang="en-US" dirty="0"/>
              <a:t>Performance Processing Visualization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8" y="838200"/>
            <a:ext cx="8845802" cy="601141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25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90800" y="76200"/>
            <a:ext cx="655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anose="020B0600070205080204" pitchFamily="34" charset="-128"/>
                <a:cs typeface="ＭＳ Ｐゴシック" charset="-128"/>
              </a:defRPr>
            </a:lvl1pPr>
            <a:lvl2pPr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dirty="0" smtClean="0"/>
              <a:t>Enterprise Analytics</a:t>
            </a:r>
          </a:p>
          <a:p>
            <a:r>
              <a:rPr lang="en-US" dirty="0" smtClean="0"/>
              <a:t>New Service </a:t>
            </a:r>
            <a:r>
              <a:rPr lang="en-US" dirty="0"/>
              <a:t>Performance Processing Visualization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505075"/>
            <a:ext cx="9067800" cy="3438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6737" y="868740"/>
            <a:ext cx="80105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Provides Diagnostics Based on Originating or Destinating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Area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District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Facilty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665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90800" y="76200"/>
            <a:ext cx="655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anose="020B0600070205080204" pitchFamily="34" charset="-128"/>
                <a:cs typeface="ＭＳ Ｐゴシック" charset="-128"/>
              </a:defRPr>
            </a:lvl1pPr>
            <a:lvl2pPr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dirty="0" smtClean="0"/>
              <a:t>Enterprise Analytics</a:t>
            </a:r>
          </a:p>
          <a:p>
            <a:r>
              <a:rPr lang="en-US" dirty="0" smtClean="0"/>
              <a:t>New Service </a:t>
            </a:r>
            <a:r>
              <a:rPr lang="en-US" dirty="0"/>
              <a:t>Performance Processing Visualization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7673" y="868740"/>
            <a:ext cx="44486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Provides Diagnostics Based 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Mailer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Mail Class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Mail Shape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8037" y="2514600"/>
            <a:ext cx="8927926" cy="3505200"/>
            <a:chOff x="76200" y="2743200"/>
            <a:chExt cx="8711851" cy="3324225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2743200"/>
              <a:ext cx="2676525" cy="33147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2743200"/>
              <a:ext cx="6044851" cy="3324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7357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Line 373"/>
          <p:cNvSpPr>
            <a:spLocks noChangeShapeType="1"/>
          </p:cNvSpPr>
          <p:nvPr/>
        </p:nvSpPr>
        <p:spPr bwMode="auto">
          <a:xfrm>
            <a:off x="1330325" y="4400550"/>
            <a:ext cx="7112000" cy="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Line 373"/>
          <p:cNvSpPr>
            <a:spLocks noChangeShapeType="1"/>
          </p:cNvSpPr>
          <p:nvPr/>
        </p:nvSpPr>
        <p:spPr bwMode="auto">
          <a:xfrm>
            <a:off x="1330325" y="5062538"/>
            <a:ext cx="7112000" cy="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" name="Line 373"/>
          <p:cNvSpPr>
            <a:spLocks noChangeShapeType="1"/>
          </p:cNvSpPr>
          <p:nvPr/>
        </p:nvSpPr>
        <p:spPr bwMode="auto">
          <a:xfrm>
            <a:off x="1330325" y="3738563"/>
            <a:ext cx="7112000" cy="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Line 375"/>
          <p:cNvSpPr>
            <a:spLocks noChangeShapeType="1"/>
          </p:cNvSpPr>
          <p:nvPr/>
        </p:nvSpPr>
        <p:spPr bwMode="auto">
          <a:xfrm>
            <a:off x="1330325" y="3078163"/>
            <a:ext cx="7112000" cy="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" name="Line 1076"/>
          <p:cNvSpPr>
            <a:spLocks noChangeShapeType="1"/>
          </p:cNvSpPr>
          <p:nvPr/>
        </p:nvSpPr>
        <p:spPr bwMode="auto">
          <a:xfrm>
            <a:off x="1330325" y="2416175"/>
            <a:ext cx="7112000" cy="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79" name="Group 733"/>
          <p:cNvGrpSpPr>
            <a:grpSpLocks/>
          </p:cNvGrpSpPr>
          <p:nvPr/>
        </p:nvGrpSpPr>
        <p:grpSpPr bwMode="auto">
          <a:xfrm>
            <a:off x="2362200" y="2819400"/>
            <a:ext cx="1905000" cy="2883408"/>
            <a:chOff x="4064" y="1766"/>
            <a:chExt cx="1216" cy="1514"/>
          </a:xfrm>
          <a:solidFill>
            <a:srgbClr val="002060"/>
          </a:solidFill>
        </p:grpSpPr>
        <p:sp>
          <p:nvSpPr>
            <p:cNvPr id="180" name="Rectangle 734"/>
            <p:cNvSpPr>
              <a:spLocks noChangeArrowheads="1"/>
            </p:cNvSpPr>
            <p:nvPr/>
          </p:nvSpPr>
          <p:spPr bwMode="auto">
            <a:xfrm>
              <a:off x="4064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1" name="Rectangle 735"/>
            <p:cNvSpPr>
              <a:spLocks noChangeArrowheads="1"/>
            </p:cNvSpPr>
            <p:nvPr/>
          </p:nvSpPr>
          <p:spPr bwMode="auto">
            <a:xfrm>
              <a:off x="4080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2" name="Rectangle 736"/>
            <p:cNvSpPr>
              <a:spLocks noChangeArrowheads="1"/>
            </p:cNvSpPr>
            <p:nvPr/>
          </p:nvSpPr>
          <p:spPr bwMode="auto">
            <a:xfrm>
              <a:off x="4096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3" name="Rectangle 737"/>
            <p:cNvSpPr>
              <a:spLocks noChangeArrowheads="1"/>
            </p:cNvSpPr>
            <p:nvPr/>
          </p:nvSpPr>
          <p:spPr bwMode="auto">
            <a:xfrm>
              <a:off x="4112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" name="Rectangle 738"/>
            <p:cNvSpPr>
              <a:spLocks noChangeArrowheads="1"/>
            </p:cNvSpPr>
            <p:nvPr/>
          </p:nvSpPr>
          <p:spPr bwMode="auto">
            <a:xfrm>
              <a:off x="4128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" name="Rectangle 739"/>
            <p:cNvSpPr>
              <a:spLocks noChangeArrowheads="1"/>
            </p:cNvSpPr>
            <p:nvPr/>
          </p:nvSpPr>
          <p:spPr bwMode="auto">
            <a:xfrm>
              <a:off x="4144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" name="Rectangle 740"/>
            <p:cNvSpPr>
              <a:spLocks noChangeArrowheads="1"/>
            </p:cNvSpPr>
            <p:nvPr/>
          </p:nvSpPr>
          <p:spPr bwMode="auto">
            <a:xfrm>
              <a:off x="416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7" name="Rectangle 741"/>
            <p:cNvSpPr>
              <a:spLocks noChangeArrowheads="1"/>
            </p:cNvSpPr>
            <p:nvPr/>
          </p:nvSpPr>
          <p:spPr bwMode="auto">
            <a:xfrm>
              <a:off x="416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8" name="Rectangle 742"/>
            <p:cNvSpPr>
              <a:spLocks noChangeArrowheads="1"/>
            </p:cNvSpPr>
            <p:nvPr/>
          </p:nvSpPr>
          <p:spPr bwMode="auto">
            <a:xfrm>
              <a:off x="417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9" name="Rectangle 743"/>
            <p:cNvSpPr>
              <a:spLocks noChangeArrowheads="1"/>
            </p:cNvSpPr>
            <p:nvPr/>
          </p:nvSpPr>
          <p:spPr bwMode="auto">
            <a:xfrm>
              <a:off x="418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0" name="Rectangle 744"/>
            <p:cNvSpPr>
              <a:spLocks noChangeArrowheads="1"/>
            </p:cNvSpPr>
            <p:nvPr/>
          </p:nvSpPr>
          <p:spPr bwMode="auto">
            <a:xfrm>
              <a:off x="419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1" name="Rectangle 745"/>
            <p:cNvSpPr>
              <a:spLocks noChangeArrowheads="1"/>
            </p:cNvSpPr>
            <p:nvPr/>
          </p:nvSpPr>
          <p:spPr bwMode="auto">
            <a:xfrm>
              <a:off x="420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2" name="Rectangle 746"/>
            <p:cNvSpPr>
              <a:spLocks noChangeArrowheads="1"/>
            </p:cNvSpPr>
            <p:nvPr/>
          </p:nvSpPr>
          <p:spPr bwMode="auto">
            <a:xfrm>
              <a:off x="420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3" name="Rectangle 747"/>
            <p:cNvSpPr>
              <a:spLocks noChangeArrowheads="1"/>
            </p:cNvSpPr>
            <p:nvPr/>
          </p:nvSpPr>
          <p:spPr bwMode="auto">
            <a:xfrm>
              <a:off x="421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" name="Rectangle 748"/>
            <p:cNvSpPr>
              <a:spLocks noChangeArrowheads="1"/>
            </p:cNvSpPr>
            <p:nvPr/>
          </p:nvSpPr>
          <p:spPr bwMode="auto">
            <a:xfrm>
              <a:off x="422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" name="Rectangle 749"/>
            <p:cNvSpPr>
              <a:spLocks noChangeArrowheads="1"/>
            </p:cNvSpPr>
            <p:nvPr/>
          </p:nvSpPr>
          <p:spPr bwMode="auto">
            <a:xfrm>
              <a:off x="423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6" name="Rectangle 750"/>
            <p:cNvSpPr>
              <a:spLocks noChangeArrowheads="1"/>
            </p:cNvSpPr>
            <p:nvPr/>
          </p:nvSpPr>
          <p:spPr bwMode="auto">
            <a:xfrm>
              <a:off x="424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7" name="Rectangle 751"/>
            <p:cNvSpPr>
              <a:spLocks noChangeArrowheads="1"/>
            </p:cNvSpPr>
            <p:nvPr/>
          </p:nvSpPr>
          <p:spPr bwMode="auto">
            <a:xfrm>
              <a:off x="424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8" name="Rectangle 752"/>
            <p:cNvSpPr>
              <a:spLocks noChangeArrowheads="1"/>
            </p:cNvSpPr>
            <p:nvPr/>
          </p:nvSpPr>
          <p:spPr bwMode="auto">
            <a:xfrm>
              <a:off x="425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9" name="Rectangle 753"/>
            <p:cNvSpPr>
              <a:spLocks noChangeArrowheads="1"/>
            </p:cNvSpPr>
            <p:nvPr/>
          </p:nvSpPr>
          <p:spPr bwMode="auto">
            <a:xfrm>
              <a:off x="426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0" name="Rectangle 754"/>
            <p:cNvSpPr>
              <a:spLocks noChangeArrowheads="1"/>
            </p:cNvSpPr>
            <p:nvPr/>
          </p:nvSpPr>
          <p:spPr bwMode="auto">
            <a:xfrm>
              <a:off x="427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1" name="Rectangle 755"/>
            <p:cNvSpPr>
              <a:spLocks noChangeArrowheads="1"/>
            </p:cNvSpPr>
            <p:nvPr/>
          </p:nvSpPr>
          <p:spPr bwMode="auto">
            <a:xfrm>
              <a:off x="428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2" name="Rectangle 756"/>
            <p:cNvSpPr>
              <a:spLocks noChangeArrowheads="1"/>
            </p:cNvSpPr>
            <p:nvPr/>
          </p:nvSpPr>
          <p:spPr bwMode="auto">
            <a:xfrm>
              <a:off x="428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3" name="Rectangle 757"/>
            <p:cNvSpPr>
              <a:spLocks noChangeArrowheads="1"/>
            </p:cNvSpPr>
            <p:nvPr/>
          </p:nvSpPr>
          <p:spPr bwMode="auto">
            <a:xfrm>
              <a:off x="429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4" name="Rectangle 758"/>
            <p:cNvSpPr>
              <a:spLocks noChangeArrowheads="1"/>
            </p:cNvSpPr>
            <p:nvPr/>
          </p:nvSpPr>
          <p:spPr bwMode="auto">
            <a:xfrm>
              <a:off x="430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" name="Rectangle 759"/>
            <p:cNvSpPr>
              <a:spLocks noChangeArrowheads="1"/>
            </p:cNvSpPr>
            <p:nvPr/>
          </p:nvSpPr>
          <p:spPr bwMode="auto">
            <a:xfrm>
              <a:off x="431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" name="Rectangle 760"/>
            <p:cNvSpPr>
              <a:spLocks noChangeArrowheads="1"/>
            </p:cNvSpPr>
            <p:nvPr/>
          </p:nvSpPr>
          <p:spPr bwMode="auto">
            <a:xfrm>
              <a:off x="432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7" name="Rectangle 761"/>
            <p:cNvSpPr>
              <a:spLocks noChangeArrowheads="1"/>
            </p:cNvSpPr>
            <p:nvPr/>
          </p:nvSpPr>
          <p:spPr bwMode="auto">
            <a:xfrm>
              <a:off x="432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" name="Rectangle 762"/>
            <p:cNvSpPr>
              <a:spLocks noChangeArrowheads="1"/>
            </p:cNvSpPr>
            <p:nvPr/>
          </p:nvSpPr>
          <p:spPr bwMode="auto">
            <a:xfrm>
              <a:off x="433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" name="Rectangle 763"/>
            <p:cNvSpPr>
              <a:spLocks noChangeArrowheads="1"/>
            </p:cNvSpPr>
            <p:nvPr/>
          </p:nvSpPr>
          <p:spPr bwMode="auto">
            <a:xfrm>
              <a:off x="434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" name="Rectangle 764"/>
            <p:cNvSpPr>
              <a:spLocks noChangeArrowheads="1"/>
            </p:cNvSpPr>
            <p:nvPr/>
          </p:nvSpPr>
          <p:spPr bwMode="auto">
            <a:xfrm>
              <a:off x="435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1" name="Rectangle 765"/>
            <p:cNvSpPr>
              <a:spLocks noChangeArrowheads="1"/>
            </p:cNvSpPr>
            <p:nvPr/>
          </p:nvSpPr>
          <p:spPr bwMode="auto">
            <a:xfrm>
              <a:off x="436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2" name="Rectangle 766"/>
            <p:cNvSpPr>
              <a:spLocks noChangeArrowheads="1"/>
            </p:cNvSpPr>
            <p:nvPr/>
          </p:nvSpPr>
          <p:spPr bwMode="auto">
            <a:xfrm>
              <a:off x="436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3" name="Rectangle 767"/>
            <p:cNvSpPr>
              <a:spLocks noChangeArrowheads="1"/>
            </p:cNvSpPr>
            <p:nvPr/>
          </p:nvSpPr>
          <p:spPr bwMode="auto">
            <a:xfrm>
              <a:off x="437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4" name="Rectangle 768"/>
            <p:cNvSpPr>
              <a:spLocks noChangeArrowheads="1"/>
            </p:cNvSpPr>
            <p:nvPr/>
          </p:nvSpPr>
          <p:spPr bwMode="auto">
            <a:xfrm>
              <a:off x="438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" name="Rectangle 769"/>
            <p:cNvSpPr>
              <a:spLocks noChangeArrowheads="1"/>
            </p:cNvSpPr>
            <p:nvPr/>
          </p:nvSpPr>
          <p:spPr bwMode="auto">
            <a:xfrm>
              <a:off x="439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6" name="Rectangle 770"/>
            <p:cNvSpPr>
              <a:spLocks noChangeArrowheads="1"/>
            </p:cNvSpPr>
            <p:nvPr/>
          </p:nvSpPr>
          <p:spPr bwMode="auto">
            <a:xfrm>
              <a:off x="440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" name="Rectangle 771"/>
            <p:cNvSpPr>
              <a:spLocks noChangeArrowheads="1"/>
            </p:cNvSpPr>
            <p:nvPr/>
          </p:nvSpPr>
          <p:spPr bwMode="auto">
            <a:xfrm>
              <a:off x="440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8" name="Rectangle 772"/>
            <p:cNvSpPr>
              <a:spLocks noChangeArrowheads="1"/>
            </p:cNvSpPr>
            <p:nvPr/>
          </p:nvSpPr>
          <p:spPr bwMode="auto">
            <a:xfrm>
              <a:off x="441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" name="Rectangle 773"/>
            <p:cNvSpPr>
              <a:spLocks noChangeArrowheads="1"/>
            </p:cNvSpPr>
            <p:nvPr/>
          </p:nvSpPr>
          <p:spPr bwMode="auto">
            <a:xfrm>
              <a:off x="442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0" name="Rectangle 774"/>
            <p:cNvSpPr>
              <a:spLocks noChangeArrowheads="1"/>
            </p:cNvSpPr>
            <p:nvPr/>
          </p:nvSpPr>
          <p:spPr bwMode="auto">
            <a:xfrm>
              <a:off x="443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1" name="Rectangle 775"/>
            <p:cNvSpPr>
              <a:spLocks noChangeArrowheads="1"/>
            </p:cNvSpPr>
            <p:nvPr/>
          </p:nvSpPr>
          <p:spPr bwMode="auto">
            <a:xfrm>
              <a:off x="444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2" name="Rectangle 776"/>
            <p:cNvSpPr>
              <a:spLocks noChangeArrowheads="1"/>
            </p:cNvSpPr>
            <p:nvPr/>
          </p:nvSpPr>
          <p:spPr bwMode="auto">
            <a:xfrm>
              <a:off x="4448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3" name="Rectangle 777"/>
            <p:cNvSpPr>
              <a:spLocks noChangeArrowheads="1"/>
            </p:cNvSpPr>
            <p:nvPr/>
          </p:nvSpPr>
          <p:spPr bwMode="auto">
            <a:xfrm>
              <a:off x="446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4" name="Rectangle 778"/>
            <p:cNvSpPr>
              <a:spLocks noChangeArrowheads="1"/>
            </p:cNvSpPr>
            <p:nvPr/>
          </p:nvSpPr>
          <p:spPr bwMode="auto">
            <a:xfrm>
              <a:off x="447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" name="Rectangle 779"/>
            <p:cNvSpPr>
              <a:spLocks noChangeArrowheads="1"/>
            </p:cNvSpPr>
            <p:nvPr/>
          </p:nvSpPr>
          <p:spPr bwMode="auto">
            <a:xfrm>
              <a:off x="448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6" name="Rectangle 780"/>
            <p:cNvSpPr>
              <a:spLocks noChangeArrowheads="1"/>
            </p:cNvSpPr>
            <p:nvPr/>
          </p:nvSpPr>
          <p:spPr bwMode="auto">
            <a:xfrm>
              <a:off x="448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7" name="Rectangle 781"/>
            <p:cNvSpPr>
              <a:spLocks noChangeArrowheads="1"/>
            </p:cNvSpPr>
            <p:nvPr/>
          </p:nvSpPr>
          <p:spPr bwMode="auto">
            <a:xfrm>
              <a:off x="4496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8" name="Rectangle 782"/>
            <p:cNvSpPr>
              <a:spLocks noChangeArrowheads="1"/>
            </p:cNvSpPr>
            <p:nvPr/>
          </p:nvSpPr>
          <p:spPr bwMode="auto">
            <a:xfrm>
              <a:off x="451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9" name="Rectangle 783"/>
            <p:cNvSpPr>
              <a:spLocks noChangeArrowheads="1"/>
            </p:cNvSpPr>
            <p:nvPr/>
          </p:nvSpPr>
          <p:spPr bwMode="auto">
            <a:xfrm>
              <a:off x="4520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" name="Rectangle 784"/>
            <p:cNvSpPr>
              <a:spLocks noChangeArrowheads="1"/>
            </p:cNvSpPr>
            <p:nvPr/>
          </p:nvSpPr>
          <p:spPr bwMode="auto">
            <a:xfrm>
              <a:off x="4536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1" name="Rectangle 785"/>
            <p:cNvSpPr>
              <a:spLocks noChangeArrowheads="1"/>
            </p:cNvSpPr>
            <p:nvPr/>
          </p:nvSpPr>
          <p:spPr bwMode="auto">
            <a:xfrm>
              <a:off x="4552" y="1776"/>
              <a:ext cx="24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2" name="Rectangle 786"/>
            <p:cNvSpPr>
              <a:spLocks noChangeArrowheads="1"/>
            </p:cNvSpPr>
            <p:nvPr/>
          </p:nvSpPr>
          <p:spPr bwMode="auto">
            <a:xfrm>
              <a:off x="4576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3" name="Rectangle 787"/>
            <p:cNvSpPr>
              <a:spLocks noChangeArrowheads="1"/>
            </p:cNvSpPr>
            <p:nvPr/>
          </p:nvSpPr>
          <p:spPr bwMode="auto">
            <a:xfrm>
              <a:off x="4592" y="1776"/>
              <a:ext cx="32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4" name="Rectangle 788"/>
            <p:cNvSpPr>
              <a:spLocks noChangeArrowheads="1"/>
            </p:cNvSpPr>
            <p:nvPr/>
          </p:nvSpPr>
          <p:spPr bwMode="auto">
            <a:xfrm>
              <a:off x="4624" y="1776"/>
              <a:ext cx="40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5" name="Rectangle 789"/>
            <p:cNvSpPr>
              <a:spLocks noChangeArrowheads="1"/>
            </p:cNvSpPr>
            <p:nvPr/>
          </p:nvSpPr>
          <p:spPr bwMode="auto">
            <a:xfrm>
              <a:off x="4664" y="1776"/>
              <a:ext cx="40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6" name="Rectangle 790"/>
            <p:cNvSpPr>
              <a:spLocks noChangeArrowheads="1"/>
            </p:cNvSpPr>
            <p:nvPr/>
          </p:nvSpPr>
          <p:spPr bwMode="auto">
            <a:xfrm>
              <a:off x="4704" y="1776"/>
              <a:ext cx="32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7" name="Rectangle 791"/>
            <p:cNvSpPr>
              <a:spLocks noChangeArrowheads="1"/>
            </p:cNvSpPr>
            <p:nvPr/>
          </p:nvSpPr>
          <p:spPr bwMode="auto">
            <a:xfrm>
              <a:off x="4736" y="1776"/>
              <a:ext cx="24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8" name="Rectangle 792"/>
            <p:cNvSpPr>
              <a:spLocks noChangeArrowheads="1"/>
            </p:cNvSpPr>
            <p:nvPr/>
          </p:nvSpPr>
          <p:spPr bwMode="auto">
            <a:xfrm>
              <a:off x="4760" y="1776"/>
              <a:ext cx="24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9" name="Rectangle 793"/>
            <p:cNvSpPr>
              <a:spLocks noChangeArrowheads="1"/>
            </p:cNvSpPr>
            <p:nvPr/>
          </p:nvSpPr>
          <p:spPr bwMode="auto">
            <a:xfrm>
              <a:off x="478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0" name="Rectangle 794"/>
            <p:cNvSpPr>
              <a:spLocks noChangeArrowheads="1"/>
            </p:cNvSpPr>
            <p:nvPr/>
          </p:nvSpPr>
          <p:spPr bwMode="auto">
            <a:xfrm>
              <a:off x="4792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1" name="Rectangle 795"/>
            <p:cNvSpPr>
              <a:spLocks noChangeArrowheads="1"/>
            </p:cNvSpPr>
            <p:nvPr/>
          </p:nvSpPr>
          <p:spPr bwMode="auto">
            <a:xfrm>
              <a:off x="4808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2" name="Rectangle 796"/>
            <p:cNvSpPr>
              <a:spLocks noChangeArrowheads="1"/>
            </p:cNvSpPr>
            <p:nvPr/>
          </p:nvSpPr>
          <p:spPr bwMode="auto">
            <a:xfrm>
              <a:off x="4824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3" name="Rectangle 797"/>
            <p:cNvSpPr>
              <a:spLocks noChangeArrowheads="1"/>
            </p:cNvSpPr>
            <p:nvPr/>
          </p:nvSpPr>
          <p:spPr bwMode="auto">
            <a:xfrm>
              <a:off x="484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" name="Rectangle 798"/>
            <p:cNvSpPr>
              <a:spLocks noChangeArrowheads="1"/>
            </p:cNvSpPr>
            <p:nvPr/>
          </p:nvSpPr>
          <p:spPr bwMode="auto">
            <a:xfrm>
              <a:off x="484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" name="Rectangle 799"/>
            <p:cNvSpPr>
              <a:spLocks noChangeArrowheads="1"/>
            </p:cNvSpPr>
            <p:nvPr/>
          </p:nvSpPr>
          <p:spPr bwMode="auto">
            <a:xfrm>
              <a:off x="485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" name="Rectangle 800"/>
            <p:cNvSpPr>
              <a:spLocks noChangeArrowheads="1"/>
            </p:cNvSpPr>
            <p:nvPr/>
          </p:nvSpPr>
          <p:spPr bwMode="auto">
            <a:xfrm>
              <a:off x="486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" name="Rectangle 801"/>
            <p:cNvSpPr>
              <a:spLocks noChangeArrowheads="1"/>
            </p:cNvSpPr>
            <p:nvPr/>
          </p:nvSpPr>
          <p:spPr bwMode="auto">
            <a:xfrm>
              <a:off x="487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" name="Rectangle 802"/>
            <p:cNvSpPr>
              <a:spLocks noChangeArrowheads="1"/>
            </p:cNvSpPr>
            <p:nvPr/>
          </p:nvSpPr>
          <p:spPr bwMode="auto">
            <a:xfrm>
              <a:off x="4880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" name="Rectangle 803"/>
            <p:cNvSpPr>
              <a:spLocks noChangeArrowheads="1"/>
            </p:cNvSpPr>
            <p:nvPr/>
          </p:nvSpPr>
          <p:spPr bwMode="auto">
            <a:xfrm>
              <a:off x="489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0" name="Rectangle 804"/>
            <p:cNvSpPr>
              <a:spLocks noChangeArrowheads="1"/>
            </p:cNvSpPr>
            <p:nvPr/>
          </p:nvSpPr>
          <p:spPr bwMode="auto">
            <a:xfrm>
              <a:off x="490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1" name="Rectangle 805"/>
            <p:cNvSpPr>
              <a:spLocks noChangeArrowheads="1"/>
            </p:cNvSpPr>
            <p:nvPr/>
          </p:nvSpPr>
          <p:spPr bwMode="auto">
            <a:xfrm>
              <a:off x="491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2" name="Rectangle 806"/>
            <p:cNvSpPr>
              <a:spLocks noChangeArrowheads="1"/>
            </p:cNvSpPr>
            <p:nvPr/>
          </p:nvSpPr>
          <p:spPr bwMode="auto">
            <a:xfrm>
              <a:off x="492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3" name="Rectangle 807"/>
            <p:cNvSpPr>
              <a:spLocks noChangeArrowheads="1"/>
            </p:cNvSpPr>
            <p:nvPr/>
          </p:nvSpPr>
          <p:spPr bwMode="auto">
            <a:xfrm>
              <a:off x="492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4" name="Rectangle 808"/>
            <p:cNvSpPr>
              <a:spLocks noChangeArrowheads="1"/>
            </p:cNvSpPr>
            <p:nvPr/>
          </p:nvSpPr>
          <p:spPr bwMode="auto">
            <a:xfrm>
              <a:off x="493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5" name="Rectangle 809"/>
            <p:cNvSpPr>
              <a:spLocks noChangeArrowheads="1"/>
            </p:cNvSpPr>
            <p:nvPr/>
          </p:nvSpPr>
          <p:spPr bwMode="auto">
            <a:xfrm>
              <a:off x="494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" name="Rectangle 810"/>
            <p:cNvSpPr>
              <a:spLocks noChangeArrowheads="1"/>
            </p:cNvSpPr>
            <p:nvPr/>
          </p:nvSpPr>
          <p:spPr bwMode="auto">
            <a:xfrm>
              <a:off x="495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7" name="Rectangle 811"/>
            <p:cNvSpPr>
              <a:spLocks noChangeArrowheads="1"/>
            </p:cNvSpPr>
            <p:nvPr/>
          </p:nvSpPr>
          <p:spPr bwMode="auto">
            <a:xfrm>
              <a:off x="496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8" name="Rectangle 812"/>
            <p:cNvSpPr>
              <a:spLocks noChangeArrowheads="1"/>
            </p:cNvSpPr>
            <p:nvPr/>
          </p:nvSpPr>
          <p:spPr bwMode="auto">
            <a:xfrm>
              <a:off x="496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9" name="Rectangle 813"/>
            <p:cNvSpPr>
              <a:spLocks noChangeArrowheads="1"/>
            </p:cNvSpPr>
            <p:nvPr/>
          </p:nvSpPr>
          <p:spPr bwMode="auto">
            <a:xfrm>
              <a:off x="497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0" name="Rectangle 814"/>
            <p:cNvSpPr>
              <a:spLocks noChangeArrowheads="1"/>
            </p:cNvSpPr>
            <p:nvPr/>
          </p:nvSpPr>
          <p:spPr bwMode="auto">
            <a:xfrm>
              <a:off x="498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1" name="Rectangle 815"/>
            <p:cNvSpPr>
              <a:spLocks noChangeArrowheads="1"/>
            </p:cNvSpPr>
            <p:nvPr/>
          </p:nvSpPr>
          <p:spPr bwMode="auto">
            <a:xfrm>
              <a:off x="499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2" name="Rectangle 816"/>
            <p:cNvSpPr>
              <a:spLocks noChangeArrowheads="1"/>
            </p:cNvSpPr>
            <p:nvPr/>
          </p:nvSpPr>
          <p:spPr bwMode="auto">
            <a:xfrm>
              <a:off x="500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3" name="Rectangle 817"/>
            <p:cNvSpPr>
              <a:spLocks noChangeArrowheads="1"/>
            </p:cNvSpPr>
            <p:nvPr/>
          </p:nvSpPr>
          <p:spPr bwMode="auto">
            <a:xfrm>
              <a:off x="500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4" name="Rectangle 818"/>
            <p:cNvSpPr>
              <a:spLocks noChangeArrowheads="1"/>
            </p:cNvSpPr>
            <p:nvPr/>
          </p:nvSpPr>
          <p:spPr bwMode="auto">
            <a:xfrm>
              <a:off x="501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5" name="Rectangle 819"/>
            <p:cNvSpPr>
              <a:spLocks noChangeArrowheads="1"/>
            </p:cNvSpPr>
            <p:nvPr/>
          </p:nvSpPr>
          <p:spPr bwMode="auto">
            <a:xfrm>
              <a:off x="502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" name="Rectangle 820"/>
            <p:cNvSpPr>
              <a:spLocks noChangeArrowheads="1"/>
            </p:cNvSpPr>
            <p:nvPr/>
          </p:nvSpPr>
          <p:spPr bwMode="auto">
            <a:xfrm>
              <a:off x="503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" name="Rectangle 821"/>
            <p:cNvSpPr>
              <a:spLocks noChangeArrowheads="1"/>
            </p:cNvSpPr>
            <p:nvPr/>
          </p:nvSpPr>
          <p:spPr bwMode="auto">
            <a:xfrm>
              <a:off x="504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" name="Rectangle 822"/>
            <p:cNvSpPr>
              <a:spLocks noChangeArrowheads="1"/>
            </p:cNvSpPr>
            <p:nvPr/>
          </p:nvSpPr>
          <p:spPr bwMode="auto">
            <a:xfrm>
              <a:off x="504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9" name="Rectangle 823"/>
            <p:cNvSpPr>
              <a:spLocks noChangeArrowheads="1"/>
            </p:cNvSpPr>
            <p:nvPr/>
          </p:nvSpPr>
          <p:spPr bwMode="auto">
            <a:xfrm>
              <a:off x="505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0" name="Rectangle 824"/>
            <p:cNvSpPr>
              <a:spLocks noChangeArrowheads="1"/>
            </p:cNvSpPr>
            <p:nvPr/>
          </p:nvSpPr>
          <p:spPr bwMode="auto">
            <a:xfrm>
              <a:off x="506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1" name="Rectangle 825"/>
            <p:cNvSpPr>
              <a:spLocks noChangeArrowheads="1"/>
            </p:cNvSpPr>
            <p:nvPr/>
          </p:nvSpPr>
          <p:spPr bwMode="auto">
            <a:xfrm>
              <a:off x="507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2" name="Rectangle 826"/>
            <p:cNvSpPr>
              <a:spLocks noChangeArrowheads="1"/>
            </p:cNvSpPr>
            <p:nvPr/>
          </p:nvSpPr>
          <p:spPr bwMode="auto">
            <a:xfrm>
              <a:off x="508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3" name="Rectangle 827"/>
            <p:cNvSpPr>
              <a:spLocks noChangeArrowheads="1"/>
            </p:cNvSpPr>
            <p:nvPr/>
          </p:nvSpPr>
          <p:spPr bwMode="auto">
            <a:xfrm>
              <a:off x="508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4" name="Rectangle 828"/>
            <p:cNvSpPr>
              <a:spLocks noChangeArrowheads="1"/>
            </p:cNvSpPr>
            <p:nvPr/>
          </p:nvSpPr>
          <p:spPr bwMode="auto">
            <a:xfrm>
              <a:off x="509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5" name="Rectangle 829"/>
            <p:cNvSpPr>
              <a:spLocks noChangeArrowheads="1"/>
            </p:cNvSpPr>
            <p:nvPr/>
          </p:nvSpPr>
          <p:spPr bwMode="auto">
            <a:xfrm>
              <a:off x="510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" name="Rectangle 830"/>
            <p:cNvSpPr>
              <a:spLocks noChangeArrowheads="1"/>
            </p:cNvSpPr>
            <p:nvPr/>
          </p:nvSpPr>
          <p:spPr bwMode="auto">
            <a:xfrm>
              <a:off x="511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7" name="Rectangle 831"/>
            <p:cNvSpPr>
              <a:spLocks noChangeArrowheads="1"/>
            </p:cNvSpPr>
            <p:nvPr/>
          </p:nvSpPr>
          <p:spPr bwMode="auto">
            <a:xfrm>
              <a:off x="512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8" name="Rectangle 832"/>
            <p:cNvSpPr>
              <a:spLocks noChangeArrowheads="1"/>
            </p:cNvSpPr>
            <p:nvPr/>
          </p:nvSpPr>
          <p:spPr bwMode="auto">
            <a:xfrm>
              <a:off x="512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9" name="Rectangle 833"/>
            <p:cNvSpPr>
              <a:spLocks noChangeArrowheads="1"/>
            </p:cNvSpPr>
            <p:nvPr/>
          </p:nvSpPr>
          <p:spPr bwMode="auto">
            <a:xfrm>
              <a:off x="513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0" name="Rectangle 834"/>
            <p:cNvSpPr>
              <a:spLocks noChangeArrowheads="1"/>
            </p:cNvSpPr>
            <p:nvPr/>
          </p:nvSpPr>
          <p:spPr bwMode="auto">
            <a:xfrm>
              <a:off x="514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1" name="Rectangle 835"/>
            <p:cNvSpPr>
              <a:spLocks noChangeArrowheads="1"/>
            </p:cNvSpPr>
            <p:nvPr/>
          </p:nvSpPr>
          <p:spPr bwMode="auto">
            <a:xfrm>
              <a:off x="515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2" name="Rectangle 836"/>
            <p:cNvSpPr>
              <a:spLocks noChangeArrowheads="1"/>
            </p:cNvSpPr>
            <p:nvPr/>
          </p:nvSpPr>
          <p:spPr bwMode="auto">
            <a:xfrm>
              <a:off x="516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3" name="Rectangle 837"/>
            <p:cNvSpPr>
              <a:spLocks noChangeArrowheads="1"/>
            </p:cNvSpPr>
            <p:nvPr/>
          </p:nvSpPr>
          <p:spPr bwMode="auto">
            <a:xfrm>
              <a:off x="516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4" name="Rectangle 838"/>
            <p:cNvSpPr>
              <a:spLocks noChangeArrowheads="1"/>
            </p:cNvSpPr>
            <p:nvPr/>
          </p:nvSpPr>
          <p:spPr bwMode="auto">
            <a:xfrm>
              <a:off x="517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5" name="Rectangle 839"/>
            <p:cNvSpPr>
              <a:spLocks noChangeArrowheads="1"/>
            </p:cNvSpPr>
            <p:nvPr/>
          </p:nvSpPr>
          <p:spPr bwMode="auto">
            <a:xfrm>
              <a:off x="5184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" name="Rectangle 840"/>
            <p:cNvSpPr>
              <a:spLocks noChangeArrowheads="1"/>
            </p:cNvSpPr>
            <p:nvPr/>
          </p:nvSpPr>
          <p:spPr bwMode="auto">
            <a:xfrm>
              <a:off x="5200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" name="Rectangle 841"/>
            <p:cNvSpPr>
              <a:spLocks noChangeArrowheads="1"/>
            </p:cNvSpPr>
            <p:nvPr/>
          </p:nvSpPr>
          <p:spPr bwMode="auto">
            <a:xfrm>
              <a:off x="5216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8" name="Rectangle 842"/>
            <p:cNvSpPr>
              <a:spLocks noChangeArrowheads="1"/>
            </p:cNvSpPr>
            <p:nvPr/>
          </p:nvSpPr>
          <p:spPr bwMode="auto">
            <a:xfrm>
              <a:off x="5232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9" name="Rectangle 843"/>
            <p:cNvSpPr>
              <a:spLocks noChangeArrowheads="1"/>
            </p:cNvSpPr>
            <p:nvPr/>
          </p:nvSpPr>
          <p:spPr bwMode="auto">
            <a:xfrm>
              <a:off x="5248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0" name="Rectangle 844"/>
            <p:cNvSpPr>
              <a:spLocks noChangeArrowheads="1"/>
            </p:cNvSpPr>
            <p:nvPr/>
          </p:nvSpPr>
          <p:spPr bwMode="auto">
            <a:xfrm>
              <a:off x="5264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1" name="Rectangle 845"/>
            <p:cNvSpPr>
              <a:spLocks noChangeArrowheads="1"/>
            </p:cNvSpPr>
            <p:nvPr/>
          </p:nvSpPr>
          <p:spPr bwMode="auto">
            <a:xfrm>
              <a:off x="4064" y="1766"/>
              <a:ext cx="1216" cy="1504"/>
            </a:xfrm>
            <a:prstGeom prst="rect">
              <a:avLst/>
            </a:prstGeom>
            <a:grpFill/>
            <a:ln w="127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98" name="Rectangle 845"/>
          <p:cNvSpPr>
            <a:spLocks noChangeArrowheads="1"/>
          </p:cNvSpPr>
          <p:nvPr/>
        </p:nvSpPr>
        <p:spPr bwMode="auto">
          <a:xfrm>
            <a:off x="5309684" y="2825750"/>
            <a:ext cx="1905000" cy="2889851"/>
          </a:xfrm>
          <a:prstGeom prst="rect">
            <a:avLst/>
          </a:prstGeom>
          <a:solidFill>
            <a:srgbClr val="99CCFF"/>
          </a:solidFill>
          <a:ln w="12700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6205" y="209553"/>
            <a:ext cx="432874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Northeast Area Quarter 4, FY 2016</a:t>
            </a:r>
          </a:p>
        </p:txBody>
      </p:sp>
      <p:sp>
        <p:nvSpPr>
          <p:cNvPr id="38" name="Line 1081"/>
          <p:cNvSpPr>
            <a:spLocks noChangeShapeType="1"/>
          </p:cNvSpPr>
          <p:nvPr/>
        </p:nvSpPr>
        <p:spPr bwMode="auto">
          <a:xfrm>
            <a:off x="1371600" y="2614613"/>
            <a:ext cx="7086600" cy="0"/>
          </a:xfrm>
          <a:prstGeom prst="line">
            <a:avLst/>
          </a:prstGeom>
          <a:noFill/>
          <a:ln w="25400">
            <a:solidFill>
              <a:srgbClr val="006600"/>
            </a:solidFill>
            <a:prstDash val="dash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Line 708"/>
          <p:cNvSpPr>
            <a:spLocks noChangeShapeType="1"/>
          </p:cNvSpPr>
          <p:nvPr/>
        </p:nvSpPr>
        <p:spPr bwMode="auto">
          <a:xfrm>
            <a:off x="1330325" y="2387607"/>
            <a:ext cx="0" cy="3336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" name="Line 715"/>
          <p:cNvSpPr>
            <a:spLocks noChangeShapeType="1"/>
          </p:cNvSpPr>
          <p:nvPr/>
        </p:nvSpPr>
        <p:spPr bwMode="auto">
          <a:xfrm flipV="1">
            <a:off x="1330325" y="5727700"/>
            <a:ext cx="0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7" name="Line 716"/>
          <p:cNvSpPr>
            <a:spLocks noChangeShapeType="1"/>
          </p:cNvSpPr>
          <p:nvPr/>
        </p:nvSpPr>
        <p:spPr bwMode="auto">
          <a:xfrm flipV="1">
            <a:off x="3314700" y="5727700"/>
            <a:ext cx="0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" name="Line 717"/>
          <p:cNvSpPr>
            <a:spLocks noChangeShapeType="1"/>
          </p:cNvSpPr>
          <p:nvPr/>
        </p:nvSpPr>
        <p:spPr bwMode="auto">
          <a:xfrm flipV="1">
            <a:off x="6262184" y="5727700"/>
            <a:ext cx="0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9" name="Text Box 727"/>
          <p:cNvSpPr txBox="1">
            <a:spLocks noChangeArrowheads="1"/>
          </p:cNvSpPr>
          <p:nvPr/>
        </p:nvSpPr>
        <p:spPr bwMode="auto">
          <a:xfrm>
            <a:off x="2810770" y="5867444"/>
            <a:ext cx="1007905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286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FY 2016</a:t>
            </a:r>
            <a:endParaRPr lang="en-US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0" name="Text Box 729"/>
          <p:cNvSpPr txBox="1">
            <a:spLocks noChangeArrowheads="1"/>
          </p:cNvSpPr>
          <p:nvPr/>
        </p:nvSpPr>
        <p:spPr bwMode="auto">
          <a:xfrm>
            <a:off x="5758254" y="5867444"/>
            <a:ext cx="1007905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286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FY 2015</a:t>
            </a:r>
            <a:endParaRPr lang="en-US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TextBox 1"/>
          <p:cNvSpPr txBox="1">
            <a:spLocks noChangeArrowheads="1"/>
          </p:cNvSpPr>
          <p:nvPr/>
        </p:nvSpPr>
        <p:spPr bwMode="auto">
          <a:xfrm>
            <a:off x="784535" y="1935164"/>
            <a:ext cx="591829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>
              <a:lnSpc>
                <a:spcPts val="5200"/>
              </a:lnSpc>
            </a:pPr>
            <a:r>
              <a:rPr lang="en-US" sz="1400">
                <a:solidFill>
                  <a:srgbClr val="000000"/>
                </a:solidFill>
              </a:rPr>
              <a:t>100 -</a:t>
            </a:r>
          </a:p>
          <a:p>
            <a:pPr algn="r">
              <a:lnSpc>
                <a:spcPts val="5200"/>
              </a:lnSpc>
            </a:pPr>
            <a:r>
              <a:rPr lang="en-US" sz="1400">
                <a:solidFill>
                  <a:srgbClr val="000000"/>
                </a:solidFill>
              </a:rPr>
              <a:t>90 -</a:t>
            </a:r>
          </a:p>
          <a:p>
            <a:pPr algn="r">
              <a:lnSpc>
                <a:spcPts val="5200"/>
              </a:lnSpc>
            </a:pPr>
            <a:r>
              <a:rPr lang="en-US" sz="1400">
                <a:solidFill>
                  <a:srgbClr val="000000"/>
                </a:solidFill>
              </a:rPr>
              <a:t>80 -</a:t>
            </a:r>
          </a:p>
          <a:p>
            <a:pPr algn="r">
              <a:lnSpc>
                <a:spcPts val="5200"/>
              </a:lnSpc>
            </a:pPr>
            <a:r>
              <a:rPr lang="en-US" sz="1400">
                <a:solidFill>
                  <a:srgbClr val="000000"/>
                </a:solidFill>
              </a:rPr>
              <a:t>70 -</a:t>
            </a:r>
          </a:p>
          <a:p>
            <a:pPr algn="r">
              <a:lnSpc>
                <a:spcPts val="5200"/>
              </a:lnSpc>
            </a:pPr>
            <a:r>
              <a:rPr lang="en-US" sz="1400">
                <a:solidFill>
                  <a:srgbClr val="000000"/>
                </a:solidFill>
              </a:rPr>
              <a:t>60 -</a:t>
            </a:r>
          </a:p>
          <a:p>
            <a:pPr algn="r">
              <a:lnSpc>
                <a:spcPts val="5200"/>
              </a:lnSpc>
            </a:pPr>
            <a:r>
              <a:rPr lang="en-US" sz="1400">
                <a:solidFill>
                  <a:srgbClr val="000000"/>
                </a:solidFill>
              </a:rPr>
              <a:t>50 -</a:t>
            </a:r>
          </a:p>
        </p:txBody>
      </p:sp>
      <p:sp>
        <p:nvSpPr>
          <p:cNvPr id="53" name="Rectangle 365"/>
          <p:cNvSpPr>
            <a:spLocks noChangeArrowheads="1"/>
          </p:cNvSpPr>
          <p:nvPr/>
        </p:nvSpPr>
        <p:spPr bwMode="auto">
          <a:xfrm>
            <a:off x="762000" y="1128713"/>
            <a:ext cx="8582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First-Class Overnight</a:t>
            </a:r>
          </a:p>
        </p:txBody>
      </p:sp>
      <p:sp>
        <p:nvSpPr>
          <p:cNvPr id="292" name="Text Box 730"/>
          <p:cNvSpPr txBox="1">
            <a:spLocks noChangeArrowheads="1"/>
          </p:cNvSpPr>
          <p:nvPr/>
        </p:nvSpPr>
        <p:spPr bwMode="auto">
          <a:xfrm>
            <a:off x="2818406" y="3985495"/>
            <a:ext cx="5572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/>
          <a:lstStyle>
            <a:lvl1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  <a:buClr>
                <a:srgbClr val="0040C0"/>
              </a:buClr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94.96</a:t>
            </a:r>
            <a:endParaRPr lang="en-US" sz="28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3" name="Text Box 1072"/>
          <p:cNvSpPr txBox="1">
            <a:spLocks noChangeArrowheads="1"/>
          </p:cNvSpPr>
          <p:nvPr/>
        </p:nvSpPr>
        <p:spPr bwMode="auto">
          <a:xfrm>
            <a:off x="5765868" y="3998502"/>
            <a:ext cx="55721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/>
          <a:lstStyle>
            <a:lvl1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  <a:buClr>
                <a:srgbClr val="0040C0"/>
              </a:buClr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94.92</a:t>
            </a:r>
            <a:endParaRPr lang="en-US" sz="280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5" name="Rectangle 1074"/>
          <p:cNvSpPr>
            <a:spLocks noChangeArrowheads="1"/>
          </p:cNvSpPr>
          <p:nvPr/>
        </p:nvSpPr>
        <p:spPr bwMode="auto">
          <a:xfrm>
            <a:off x="6629400" y="1676400"/>
            <a:ext cx="1905000" cy="3810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6" name="Text Box 1075"/>
          <p:cNvSpPr txBox="1">
            <a:spLocks noChangeArrowheads="1"/>
          </p:cNvSpPr>
          <p:nvPr/>
        </p:nvSpPr>
        <p:spPr bwMode="auto">
          <a:xfrm>
            <a:off x="7108825" y="1690690"/>
            <a:ext cx="14446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286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r>
              <a:rPr lang="en-US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Target </a:t>
            </a:r>
            <a:r>
              <a:rPr lang="en-US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96.80</a:t>
            </a:r>
            <a:endParaRPr lang="en-US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7" name="Line 1080"/>
          <p:cNvSpPr>
            <a:spLocks noChangeShapeType="1"/>
          </p:cNvSpPr>
          <p:nvPr/>
        </p:nvSpPr>
        <p:spPr bwMode="auto">
          <a:xfrm>
            <a:off x="6686550" y="1865313"/>
            <a:ext cx="457200" cy="0"/>
          </a:xfrm>
          <a:prstGeom prst="line">
            <a:avLst/>
          </a:prstGeom>
          <a:noFill/>
          <a:ln w="22225">
            <a:solidFill>
              <a:srgbClr val="006600"/>
            </a:solidFill>
            <a:prstDash val="dash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" name="Line 714"/>
          <p:cNvSpPr>
            <a:spLocks noChangeShapeType="1"/>
          </p:cNvSpPr>
          <p:nvPr/>
        </p:nvSpPr>
        <p:spPr bwMode="auto">
          <a:xfrm>
            <a:off x="1330325" y="5727700"/>
            <a:ext cx="7112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-72081" y="3862244"/>
            <a:ext cx="138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% On-Time</a:t>
            </a:r>
            <a:endParaRPr lang="en-US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8" name="Text Box 3"/>
          <p:cNvSpPr txBox="1">
            <a:spLocks noChangeArrowheads="1"/>
          </p:cNvSpPr>
          <p:nvPr/>
        </p:nvSpPr>
        <p:spPr bwMode="auto">
          <a:xfrm>
            <a:off x="21" y="6534194"/>
            <a:ext cx="32395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0" dirty="0" smtClean="0">
                <a:solidFill>
                  <a:srgbClr val="333333"/>
                </a:solidFill>
              </a:rPr>
              <a:t>July 1, 2016 – September 30, 2016</a:t>
            </a:r>
            <a:endParaRPr lang="en-US" sz="1000" b="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1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 1081"/>
          <p:cNvSpPr>
            <a:spLocks noChangeShapeType="1"/>
          </p:cNvSpPr>
          <p:nvPr/>
        </p:nvSpPr>
        <p:spPr bwMode="auto">
          <a:xfrm>
            <a:off x="1371600" y="2652713"/>
            <a:ext cx="7086600" cy="0"/>
          </a:xfrm>
          <a:prstGeom prst="line">
            <a:avLst/>
          </a:prstGeom>
          <a:noFill/>
          <a:ln w="25400">
            <a:solidFill>
              <a:srgbClr val="006600"/>
            </a:solidFill>
            <a:prstDash val="dash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Line 373"/>
          <p:cNvSpPr>
            <a:spLocks noChangeShapeType="1"/>
          </p:cNvSpPr>
          <p:nvPr/>
        </p:nvSpPr>
        <p:spPr bwMode="auto">
          <a:xfrm>
            <a:off x="1330325" y="4400550"/>
            <a:ext cx="7112000" cy="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Line 373"/>
          <p:cNvSpPr>
            <a:spLocks noChangeShapeType="1"/>
          </p:cNvSpPr>
          <p:nvPr/>
        </p:nvSpPr>
        <p:spPr bwMode="auto">
          <a:xfrm>
            <a:off x="1330325" y="5062538"/>
            <a:ext cx="7112000" cy="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" name="Line 373"/>
          <p:cNvSpPr>
            <a:spLocks noChangeShapeType="1"/>
          </p:cNvSpPr>
          <p:nvPr/>
        </p:nvSpPr>
        <p:spPr bwMode="auto">
          <a:xfrm>
            <a:off x="1330325" y="3738563"/>
            <a:ext cx="7112000" cy="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Line 375"/>
          <p:cNvSpPr>
            <a:spLocks noChangeShapeType="1"/>
          </p:cNvSpPr>
          <p:nvPr/>
        </p:nvSpPr>
        <p:spPr bwMode="auto">
          <a:xfrm>
            <a:off x="1330325" y="3078163"/>
            <a:ext cx="7112000" cy="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Line 708"/>
          <p:cNvSpPr>
            <a:spLocks noChangeShapeType="1"/>
          </p:cNvSpPr>
          <p:nvPr/>
        </p:nvSpPr>
        <p:spPr bwMode="auto">
          <a:xfrm>
            <a:off x="1330325" y="2387607"/>
            <a:ext cx="0" cy="3336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" name="Line 715"/>
          <p:cNvSpPr>
            <a:spLocks noChangeShapeType="1"/>
          </p:cNvSpPr>
          <p:nvPr/>
        </p:nvSpPr>
        <p:spPr bwMode="auto">
          <a:xfrm flipV="1">
            <a:off x="1330325" y="5727700"/>
            <a:ext cx="0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" name="Line 1076"/>
          <p:cNvSpPr>
            <a:spLocks noChangeShapeType="1"/>
          </p:cNvSpPr>
          <p:nvPr/>
        </p:nvSpPr>
        <p:spPr bwMode="auto">
          <a:xfrm>
            <a:off x="1330325" y="2416175"/>
            <a:ext cx="7112000" cy="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9" name="Text Box 727"/>
          <p:cNvSpPr txBox="1">
            <a:spLocks noChangeArrowheads="1"/>
          </p:cNvSpPr>
          <p:nvPr/>
        </p:nvSpPr>
        <p:spPr bwMode="auto">
          <a:xfrm>
            <a:off x="2810770" y="5867444"/>
            <a:ext cx="1007905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286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FY 2016</a:t>
            </a:r>
            <a:endParaRPr lang="en-US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0" name="Text Box 729"/>
          <p:cNvSpPr txBox="1">
            <a:spLocks noChangeArrowheads="1"/>
          </p:cNvSpPr>
          <p:nvPr/>
        </p:nvSpPr>
        <p:spPr bwMode="auto">
          <a:xfrm>
            <a:off x="5758254" y="5867444"/>
            <a:ext cx="1007905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286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FY 2015</a:t>
            </a:r>
            <a:endParaRPr lang="en-US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TextBox 1"/>
          <p:cNvSpPr txBox="1">
            <a:spLocks noChangeArrowheads="1"/>
          </p:cNvSpPr>
          <p:nvPr/>
        </p:nvSpPr>
        <p:spPr bwMode="auto">
          <a:xfrm>
            <a:off x="784535" y="1935164"/>
            <a:ext cx="591829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>
              <a:lnSpc>
                <a:spcPts val="5200"/>
              </a:lnSpc>
            </a:pPr>
            <a:r>
              <a:rPr lang="en-US" sz="1400">
                <a:solidFill>
                  <a:srgbClr val="000000"/>
                </a:solidFill>
              </a:rPr>
              <a:t>100 -</a:t>
            </a:r>
          </a:p>
          <a:p>
            <a:pPr algn="r">
              <a:lnSpc>
                <a:spcPts val="5200"/>
              </a:lnSpc>
            </a:pPr>
            <a:r>
              <a:rPr lang="en-US" sz="1400">
                <a:solidFill>
                  <a:srgbClr val="000000"/>
                </a:solidFill>
              </a:rPr>
              <a:t>90 -</a:t>
            </a:r>
          </a:p>
          <a:p>
            <a:pPr algn="r">
              <a:lnSpc>
                <a:spcPts val="5200"/>
              </a:lnSpc>
            </a:pPr>
            <a:r>
              <a:rPr lang="en-US" sz="1400">
                <a:solidFill>
                  <a:srgbClr val="000000"/>
                </a:solidFill>
              </a:rPr>
              <a:t>80 -</a:t>
            </a:r>
          </a:p>
          <a:p>
            <a:pPr algn="r">
              <a:lnSpc>
                <a:spcPts val="5200"/>
              </a:lnSpc>
            </a:pPr>
            <a:r>
              <a:rPr lang="en-US" sz="1400">
                <a:solidFill>
                  <a:srgbClr val="000000"/>
                </a:solidFill>
              </a:rPr>
              <a:t>70 -</a:t>
            </a:r>
          </a:p>
          <a:p>
            <a:pPr algn="r">
              <a:lnSpc>
                <a:spcPts val="5200"/>
              </a:lnSpc>
            </a:pPr>
            <a:r>
              <a:rPr lang="en-US" sz="1400">
                <a:solidFill>
                  <a:srgbClr val="000000"/>
                </a:solidFill>
              </a:rPr>
              <a:t>60 -</a:t>
            </a:r>
          </a:p>
          <a:p>
            <a:pPr algn="r">
              <a:lnSpc>
                <a:spcPts val="5200"/>
              </a:lnSpc>
            </a:pPr>
            <a:r>
              <a:rPr lang="en-US" sz="1400">
                <a:solidFill>
                  <a:srgbClr val="000000"/>
                </a:solidFill>
              </a:rPr>
              <a:t>50 -</a:t>
            </a:r>
          </a:p>
        </p:txBody>
      </p:sp>
      <p:sp>
        <p:nvSpPr>
          <p:cNvPr id="53" name="Rectangle 365"/>
          <p:cNvSpPr>
            <a:spLocks noChangeArrowheads="1"/>
          </p:cNvSpPr>
          <p:nvPr/>
        </p:nvSpPr>
        <p:spPr bwMode="auto">
          <a:xfrm>
            <a:off x="762000" y="1128713"/>
            <a:ext cx="8582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First-Class </a:t>
            </a:r>
            <a:r>
              <a:rPr lang="en-US" sz="3200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 Day</a:t>
            </a:r>
            <a:endParaRPr lang="en-US" sz="3200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79" name="Group 733"/>
          <p:cNvGrpSpPr>
            <a:grpSpLocks/>
          </p:cNvGrpSpPr>
          <p:nvPr/>
        </p:nvGrpSpPr>
        <p:grpSpPr bwMode="auto">
          <a:xfrm>
            <a:off x="2362200" y="2792457"/>
            <a:ext cx="1905000" cy="2912425"/>
            <a:chOff x="4064" y="1770"/>
            <a:chExt cx="1216" cy="1510"/>
          </a:xfrm>
          <a:solidFill>
            <a:srgbClr val="002060"/>
          </a:solidFill>
        </p:grpSpPr>
        <p:sp>
          <p:nvSpPr>
            <p:cNvPr id="180" name="Rectangle 734"/>
            <p:cNvSpPr>
              <a:spLocks noChangeArrowheads="1"/>
            </p:cNvSpPr>
            <p:nvPr/>
          </p:nvSpPr>
          <p:spPr bwMode="auto">
            <a:xfrm>
              <a:off x="4064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1" name="Rectangle 735"/>
            <p:cNvSpPr>
              <a:spLocks noChangeArrowheads="1"/>
            </p:cNvSpPr>
            <p:nvPr/>
          </p:nvSpPr>
          <p:spPr bwMode="auto">
            <a:xfrm>
              <a:off x="4080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2" name="Rectangle 736"/>
            <p:cNvSpPr>
              <a:spLocks noChangeArrowheads="1"/>
            </p:cNvSpPr>
            <p:nvPr/>
          </p:nvSpPr>
          <p:spPr bwMode="auto">
            <a:xfrm>
              <a:off x="4096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3" name="Rectangle 737"/>
            <p:cNvSpPr>
              <a:spLocks noChangeArrowheads="1"/>
            </p:cNvSpPr>
            <p:nvPr/>
          </p:nvSpPr>
          <p:spPr bwMode="auto">
            <a:xfrm>
              <a:off x="4112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" name="Rectangle 738"/>
            <p:cNvSpPr>
              <a:spLocks noChangeArrowheads="1"/>
            </p:cNvSpPr>
            <p:nvPr/>
          </p:nvSpPr>
          <p:spPr bwMode="auto">
            <a:xfrm>
              <a:off x="4128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" name="Rectangle 739"/>
            <p:cNvSpPr>
              <a:spLocks noChangeArrowheads="1"/>
            </p:cNvSpPr>
            <p:nvPr/>
          </p:nvSpPr>
          <p:spPr bwMode="auto">
            <a:xfrm>
              <a:off x="4144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" name="Rectangle 740"/>
            <p:cNvSpPr>
              <a:spLocks noChangeArrowheads="1"/>
            </p:cNvSpPr>
            <p:nvPr/>
          </p:nvSpPr>
          <p:spPr bwMode="auto">
            <a:xfrm>
              <a:off x="416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7" name="Rectangle 741"/>
            <p:cNvSpPr>
              <a:spLocks noChangeArrowheads="1"/>
            </p:cNvSpPr>
            <p:nvPr/>
          </p:nvSpPr>
          <p:spPr bwMode="auto">
            <a:xfrm>
              <a:off x="416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8" name="Rectangle 742"/>
            <p:cNvSpPr>
              <a:spLocks noChangeArrowheads="1"/>
            </p:cNvSpPr>
            <p:nvPr/>
          </p:nvSpPr>
          <p:spPr bwMode="auto">
            <a:xfrm>
              <a:off x="417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9" name="Rectangle 743"/>
            <p:cNvSpPr>
              <a:spLocks noChangeArrowheads="1"/>
            </p:cNvSpPr>
            <p:nvPr/>
          </p:nvSpPr>
          <p:spPr bwMode="auto">
            <a:xfrm>
              <a:off x="418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0" name="Rectangle 744"/>
            <p:cNvSpPr>
              <a:spLocks noChangeArrowheads="1"/>
            </p:cNvSpPr>
            <p:nvPr/>
          </p:nvSpPr>
          <p:spPr bwMode="auto">
            <a:xfrm>
              <a:off x="419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1" name="Rectangle 745"/>
            <p:cNvSpPr>
              <a:spLocks noChangeArrowheads="1"/>
            </p:cNvSpPr>
            <p:nvPr/>
          </p:nvSpPr>
          <p:spPr bwMode="auto">
            <a:xfrm>
              <a:off x="420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2" name="Rectangle 746"/>
            <p:cNvSpPr>
              <a:spLocks noChangeArrowheads="1"/>
            </p:cNvSpPr>
            <p:nvPr/>
          </p:nvSpPr>
          <p:spPr bwMode="auto">
            <a:xfrm>
              <a:off x="420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3" name="Rectangle 747"/>
            <p:cNvSpPr>
              <a:spLocks noChangeArrowheads="1"/>
            </p:cNvSpPr>
            <p:nvPr/>
          </p:nvSpPr>
          <p:spPr bwMode="auto">
            <a:xfrm>
              <a:off x="421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" name="Rectangle 748"/>
            <p:cNvSpPr>
              <a:spLocks noChangeArrowheads="1"/>
            </p:cNvSpPr>
            <p:nvPr/>
          </p:nvSpPr>
          <p:spPr bwMode="auto">
            <a:xfrm>
              <a:off x="422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" name="Rectangle 749"/>
            <p:cNvSpPr>
              <a:spLocks noChangeArrowheads="1"/>
            </p:cNvSpPr>
            <p:nvPr/>
          </p:nvSpPr>
          <p:spPr bwMode="auto">
            <a:xfrm>
              <a:off x="423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6" name="Rectangle 750"/>
            <p:cNvSpPr>
              <a:spLocks noChangeArrowheads="1"/>
            </p:cNvSpPr>
            <p:nvPr/>
          </p:nvSpPr>
          <p:spPr bwMode="auto">
            <a:xfrm>
              <a:off x="424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7" name="Rectangle 751"/>
            <p:cNvSpPr>
              <a:spLocks noChangeArrowheads="1"/>
            </p:cNvSpPr>
            <p:nvPr/>
          </p:nvSpPr>
          <p:spPr bwMode="auto">
            <a:xfrm>
              <a:off x="424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8" name="Rectangle 752"/>
            <p:cNvSpPr>
              <a:spLocks noChangeArrowheads="1"/>
            </p:cNvSpPr>
            <p:nvPr/>
          </p:nvSpPr>
          <p:spPr bwMode="auto">
            <a:xfrm>
              <a:off x="425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9" name="Rectangle 753"/>
            <p:cNvSpPr>
              <a:spLocks noChangeArrowheads="1"/>
            </p:cNvSpPr>
            <p:nvPr/>
          </p:nvSpPr>
          <p:spPr bwMode="auto">
            <a:xfrm>
              <a:off x="426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0" name="Rectangle 754"/>
            <p:cNvSpPr>
              <a:spLocks noChangeArrowheads="1"/>
            </p:cNvSpPr>
            <p:nvPr/>
          </p:nvSpPr>
          <p:spPr bwMode="auto">
            <a:xfrm>
              <a:off x="427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1" name="Rectangle 755"/>
            <p:cNvSpPr>
              <a:spLocks noChangeArrowheads="1"/>
            </p:cNvSpPr>
            <p:nvPr/>
          </p:nvSpPr>
          <p:spPr bwMode="auto">
            <a:xfrm>
              <a:off x="428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2" name="Rectangle 756"/>
            <p:cNvSpPr>
              <a:spLocks noChangeArrowheads="1"/>
            </p:cNvSpPr>
            <p:nvPr/>
          </p:nvSpPr>
          <p:spPr bwMode="auto">
            <a:xfrm>
              <a:off x="428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3" name="Rectangle 757"/>
            <p:cNvSpPr>
              <a:spLocks noChangeArrowheads="1"/>
            </p:cNvSpPr>
            <p:nvPr/>
          </p:nvSpPr>
          <p:spPr bwMode="auto">
            <a:xfrm>
              <a:off x="429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4" name="Rectangle 758"/>
            <p:cNvSpPr>
              <a:spLocks noChangeArrowheads="1"/>
            </p:cNvSpPr>
            <p:nvPr/>
          </p:nvSpPr>
          <p:spPr bwMode="auto">
            <a:xfrm>
              <a:off x="430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" name="Rectangle 759"/>
            <p:cNvSpPr>
              <a:spLocks noChangeArrowheads="1"/>
            </p:cNvSpPr>
            <p:nvPr/>
          </p:nvSpPr>
          <p:spPr bwMode="auto">
            <a:xfrm>
              <a:off x="431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" name="Rectangle 760"/>
            <p:cNvSpPr>
              <a:spLocks noChangeArrowheads="1"/>
            </p:cNvSpPr>
            <p:nvPr/>
          </p:nvSpPr>
          <p:spPr bwMode="auto">
            <a:xfrm>
              <a:off x="432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7" name="Rectangle 761"/>
            <p:cNvSpPr>
              <a:spLocks noChangeArrowheads="1"/>
            </p:cNvSpPr>
            <p:nvPr/>
          </p:nvSpPr>
          <p:spPr bwMode="auto">
            <a:xfrm>
              <a:off x="432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" name="Rectangle 762"/>
            <p:cNvSpPr>
              <a:spLocks noChangeArrowheads="1"/>
            </p:cNvSpPr>
            <p:nvPr/>
          </p:nvSpPr>
          <p:spPr bwMode="auto">
            <a:xfrm>
              <a:off x="433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" name="Rectangle 763"/>
            <p:cNvSpPr>
              <a:spLocks noChangeArrowheads="1"/>
            </p:cNvSpPr>
            <p:nvPr/>
          </p:nvSpPr>
          <p:spPr bwMode="auto">
            <a:xfrm>
              <a:off x="434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" name="Rectangle 764"/>
            <p:cNvSpPr>
              <a:spLocks noChangeArrowheads="1"/>
            </p:cNvSpPr>
            <p:nvPr/>
          </p:nvSpPr>
          <p:spPr bwMode="auto">
            <a:xfrm>
              <a:off x="435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1" name="Rectangle 765"/>
            <p:cNvSpPr>
              <a:spLocks noChangeArrowheads="1"/>
            </p:cNvSpPr>
            <p:nvPr/>
          </p:nvSpPr>
          <p:spPr bwMode="auto">
            <a:xfrm>
              <a:off x="436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2" name="Rectangle 766"/>
            <p:cNvSpPr>
              <a:spLocks noChangeArrowheads="1"/>
            </p:cNvSpPr>
            <p:nvPr/>
          </p:nvSpPr>
          <p:spPr bwMode="auto">
            <a:xfrm>
              <a:off x="436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3" name="Rectangle 767"/>
            <p:cNvSpPr>
              <a:spLocks noChangeArrowheads="1"/>
            </p:cNvSpPr>
            <p:nvPr/>
          </p:nvSpPr>
          <p:spPr bwMode="auto">
            <a:xfrm>
              <a:off x="437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4" name="Rectangle 768"/>
            <p:cNvSpPr>
              <a:spLocks noChangeArrowheads="1"/>
            </p:cNvSpPr>
            <p:nvPr/>
          </p:nvSpPr>
          <p:spPr bwMode="auto">
            <a:xfrm>
              <a:off x="438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" name="Rectangle 769"/>
            <p:cNvSpPr>
              <a:spLocks noChangeArrowheads="1"/>
            </p:cNvSpPr>
            <p:nvPr/>
          </p:nvSpPr>
          <p:spPr bwMode="auto">
            <a:xfrm>
              <a:off x="439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6" name="Rectangle 770"/>
            <p:cNvSpPr>
              <a:spLocks noChangeArrowheads="1"/>
            </p:cNvSpPr>
            <p:nvPr/>
          </p:nvSpPr>
          <p:spPr bwMode="auto">
            <a:xfrm>
              <a:off x="440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" name="Rectangle 771"/>
            <p:cNvSpPr>
              <a:spLocks noChangeArrowheads="1"/>
            </p:cNvSpPr>
            <p:nvPr/>
          </p:nvSpPr>
          <p:spPr bwMode="auto">
            <a:xfrm>
              <a:off x="440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8" name="Rectangle 772"/>
            <p:cNvSpPr>
              <a:spLocks noChangeArrowheads="1"/>
            </p:cNvSpPr>
            <p:nvPr/>
          </p:nvSpPr>
          <p:spPr bwMode="auto">
            <a:xfrm>
              <a:off x="441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" name="Rectangle 773"/>
            <p:cNvSpPr>
              <a:spLocks noChangeArrowheads="1"/>
            </p:cNvSpPr>
            <p:nvPr/>
          </p:nvSpPr>
          <p:spPr bwMode="auto">
            <a:xfrm>
              <a:off x="442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0" name="Rectangle 774"/>
            <p:cNvSpPr>
              <a:spLocks noChangeArrowheads="1"/>
            </p:cNvSpPr>
            <p:nvPr/>
          </p:nvSpPr>
          <p:spPr bwMode="auto">
            <a:xfrm>
              <a:off x="443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1" name="Rectangle 775"/>
            <p:cNvSpPr>
              <a:spLocks noChangeArrowheads="1"/>
            </p:cNvSpPr>
            <p:nvPr/>
          </p:nvSpPr>
          <p:spPr bwMode="auto">
            <a:xfrm>
              <a:off x="444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2" name="Rectangle 776"/>
            <p:cNvSpPr>
              <a:spLocks noChangeArrowheads="1"/>
            </p:cNvSpPr>
            <p:nvPr/>
          </p:nvSpPr>
          <p:spPr bwMode="auto">
            <a:xfrm>
              <a:off x="4448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3" name="Rectangle 777"/>
            <p:cNvSpPr>
              <a:spLocks noChangeArrowheads="1"/>
            </p:cNvSpPr>
            <p:nvPr/>
          </p:nvSpPr>
          <p:spPr bwMode="auto">
            <a:xfrm>
              <a:off x="446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4" name="Rectangle 778"/>
            <p:cNvSpPr>
              <a:spLocks noChangeArrowheads="1"/>
            </p:cNvSpPr>
            <p:nvPr/>
          </p:nvSpPr>
          <p:spPr bwMode="auto">
            <a:xfrm>
              <a:off x="447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" name="Rectangle 779"/>
            <p:cNvSpPr>
              <a:spLocks noChangeArrowheads="1"/>
            </p:cNvSpPr>
            <p:nvPr/>
          </p:nvSpPr>
          <p:spPr bwMode="auto">
            <a:xfrm>
              <a:off x="448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6" name="Rectangle 780"/>
            <p:cNvSpPr>
              <a:spLocks noChangeArrowheads="1"/>
            </p:cNvSpPr>
            <p:nvPr/>
          </p:nvSpPr>
          <p:spPr bwMode="auto">
            <a:xfrm>
              <a:off x="448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7" name="Rectangle 781"/>
            <p:cNvSpPr>
              <a:spLocks noChangeArrowheads="1"/>
            </p:cNvSpPr>
            <p:nvPr/>
          </p:nvSpPr>
          <p:spPr bwMode="auto">
            <a:xfrm>
              <a:off x="4496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8" name="Rectangle 782"/>
            <p:cNvSpPr>
              <a:spLocks noChangeArrowheads="1"/>
            </p:cNvSpPr>
            <p:nvPr/>
          </p:nvSpPr>
          <p:spPr bwMode="auto">
            <a:xfrm>
              <a:off x="451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9" name="Rectangle 783"/>
            <p:cNvSpPr>
              <a:spLocks noChangeArrowheads="1"/>
            </p:cNvSpPr>
            <p:nvPr/>
          </p:nvSpPr>
          <p:spPr bwMode="auto">
            <a:xfrm>
              <a:off x="4520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" name="Rectangle 784"/>
            <p:cNvSpPr>
              <a:spLocks noChangeArrowheads="1"/>
            </p:cNvSpPr>
            <p:nvPr/>
          </p:nvSpPr>
          <p:spPr bwMode="auto">
            <a:xfrm>
              <a:off x="4536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1" name="Rectangle 785"/>
            <p:cNvSpPr>
              <a:spLocks noChangeArrowheads="1"/>
            </p:cNvSpPr>
            <p:nvPr/>
          </p:nvSpPr>
          <p:spPr bwMode="auto">
            <a:xfrm>
              <a:off x="4552" y="1776"/>
              <a:ext cx="24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2" name="Rectangle 786"/>
            <p:cNvSpPr>
              <a:spLocks noChangeArrowheads="1"/>
            </p:cNvSpPr>
            <p:nvPr/>
          </p:nvSpPr>
          <p:spPr bwMode="auto">
            <a:xfrm>
              <a:off x="4576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3" name="Rectangle 787"/>
            <p:cNvSpPr>
              <a:spLocks noChangeArrowheads="1"/>
            </p:cNvSpPr>
            <p:nvPr/>
          </p:nvSpPr>
          <p:spPr bwMode="auto">
            <a:xfrm>
              <a:off x="4592" y="1776"/>
              <a:ext cx="32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4" name="Rectangle 788"/>
            <p:cNvSpPr>
              <a:spLocks noChangeArrowheads="1"/>
            </p:cNvSpPr>
            <p:nvPr/>
          </p:nvSpPr>
          <p:spPr bwMode="auto">
            <a:xfrm>
              <a:off x="4624" y="1776"/>
              <a:ext cx="40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5" name="Rectangle 789"/>
            <p:cNvSpPr>
              <a:spLocks noChangeArrowheads="1"/>
            </p:cNvSpPr>
            <p:nvPr/>
          </p:nvSpPr>
          <p:spPr bwMode="auto">
            <a:xfrm>
              <a:off x="4664" y="1776"/>
              <a:ext cx="40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6" name="Rectangle 790"/>
            <p:cNvSpPr>
              <a:spLocks noChangeArrowheads="1"/>
            </p:cNvSpPr>
            <p:nvPr/>
          </p:nvSpPr>
          <p:spPr bwMode="auto">
            <a:xfrm>
              <a:off x="4704" y="1776"/>
              <a:ext cx="32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7" name="Rectangle 791"/>
            <p:cNvSpPr>
              <a:spLocks noChangeArrowheads="1"/>
            </p:cNvSpPr>
            <p:nvPr/>
          </p:nvSpPr>
          <p:spPr bwMode="auto">
            <a:xfrm>
              <a:off x="4736" y="1776"/>
              <a:ext cx="24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8" name="Rectangle 792"/>
            <p:cNvSpPr>
              <a:spLocks noChangeArrowheads="1"/>
            </p:cNvSpPr>
            <p:nvPr/>
          </p:nvSpPr>
          <p:spPr bwMode="auto">
            <a:xfrm>
              <a:off x="4760" y="1776"/>
              <a:ext cx="24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9" name="Rectangle 793"/>
            <p:cNvSpPr>
              <a:spLocks noChangeArrowheads="1"/>
            </p:cNvSpPr>
            <p:nvPr/>
          </p:nvSpPr>
          <p:spPr bwMode="auto">
            <a:xfrm>
              <a:off x="478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0" name="Rectangle 794"/>
            <p:cNvSpPr>
              <a:spLocks noChangeArrowheads="1"/>
            </p:cNvSpPr>
            <p:nvPr/>
          </p:nvSpPr>
          <p:spPr bwMode="auto">
            <a:xfrm>
              <a:off x="4792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1" name="Rectangle 795"/>
            <p:cNvSpPr>
              <a:spLocks noChangeArrowheads="1"/>
            </p:cNvSpPr>
            <p:nvPr/>
          </p:nvSpPr>
          <p:spPr bwMode="auto">
            <a:xfrm>
              <a:off x="4808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2" name="Rectangle 796"/>
            <p:cNvSpPr>
              <a:spLocks noChangeArrowheads="1"/>
            </p:cNvSpPr>
            <p:nvPr/>
          </p:nvSpPr>
          <p:spPr bwMode="auto">
            <a:xfrm>
              <a:off x="4824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3" name="Rectangle 797"/>
            <p:cNvSpPr>
              <a:spLocks noChangeArrowheads="1"/>
            </p:cNvSpPr>
            <p:nvPr/>
          </p:nvSpPr>
          <p:spPr bwMode="auto">
            <a:xfrm>
              <a:off x="484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" name="Rectangle 798"/>
            <p:cNvSpPr>
              <a:spLocks noChangeArrowheads="1"/>
            </p:cNvSpPr>
            <p:nvPr/>
          </p:nvSpPr>
          <p:spPr bwMode="auto">
            <a:xfrm>
              <a:off x="484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" name="Rectangle 799"/>
            <p:cNvSpPr>
              <a:spLocks noChangeArrowheads="1"/>
            </p:cNvSpPr>
            <p:nvPr/>
          </p:nvSpPr>
          <p:spPr bwMode="auto">
            <a:xfrm>
              <a:off x="485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" name="Rectangle 800"/>
            <p:cNvSpPr>
              <a:spLocks noChangeArrowheads="1"/>
            </p:cNvSpPr>
            <p:nvPr/>
          </p:nvSpPr>
          <p:spPr bwMode="auto">
            <a:xfrm>
              <a:off x="486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" name="Rectangle 801"/>
            <p:cNvSpPr>
              <a:spLocks noChangeArrowheads="1"/>
            </p:cNvSpPr>
            <p:nvPr/>
          </p:nvSpPr>
          <p:spPr bwMode="auto">
            <a:xfrm>
              <a:off x="487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" name="Rectangle 802"/>
            <p:cNvSpPr>
              <a:spLocks noChangeArrowheads="1"/>
            </p:cNvSpPr>
            <p:nvPr/>
          </p:nvSpPr>
          <p:spPr bwMode="auto">
            <a:xfrm>
              <a:off x="4880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" name="Rectangle 803"/>
            <p:cNvSpPr>
              <a:spLocks noChangeArrowheads="1"/>
            </p:cNvSpPr>
            <p:nvPr/>
          </p:nvSpPr>
          <p:spPr bwMode="auto">
            <a:xfrm>
              <a:off x="489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0" name="Rectangle 804"/>
            <p:cNvSpPr>
              <a:spLocks noChangeArrowheads="1"/>
            </p:cNvSpPr>
            <p:nvPr/>
          </p:nvSpPr>
          <p:spPr bwMode="auto">
            <a:xfrm>
              <a:off x="490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1" name="Rectangle 805"/>
            <p:cNvSpPr>
              <a:spLocks noChangeArrowheads="1"/>
            </p:cNvSpPr>
            <p:nvPr/>
          </p:nvSpPr>
          <p:spPr bwMode="auto">
            <a:xfrm>
              <a:off x="491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2" name="Rectangle 806"/>
            <p:cNvSpPr>
              <a:spLocks noChangeArrowheads="1"/>
            </p:cNvSpPr>
            <p:nvPr/>
          </p:nvSpPr>
          <p:spPr bwMode="auto">
            <a:xfrm>
              <a:off x="492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3" name="Rectangle 807"/>
            <p:cNvSpPr>
              <a:spLocks noChangeArrowheads="1"/>
            </p:cNvSpPr>
            <p:nvPr/>
          </p:nvSpPr>
          <p:spPr bwMode="auto">
            <a:xfrm>
              <a:off x="492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4" name="Rectangle 808"/>
            <p:cNvSpPr>
              <a:spLocks noChangeArrowheads="1"/>
            </p:cNvSpPr>
            <p:nvPr/>
          </p:nvSpPr>
          <p:spPr bwMode="auto">
            <a:xfrm>
              <a:off x="493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5" name="Rectangle 809"/>
            <p:cNvSpPr>
              <a:spLocks noChangeArrowheads="1"/>
            </p:cNvSpPr>
            <p:nvPr/>
          </p:nvSpPr>
          <p:spPr bwMode="auto">
            <a:xfrm>
              <a:off x="494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" name="Rectangle 810"/>
            <p:cNvSpPr>
              <a:spLocks noChangeArrowheads="1"/>
            </p:cNvSpPr>
            <p:nvPr/>
          </p:nvSpPr>
          <p:spPr bwMode="auto">
            <a:xfrm>
              <a:off x="495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7" name="Rectangle 811"/>
            <p:cNvSpPr>
              <a:spLocks noChangeArrowheads="1"/>
            </p:cNvSpPr>
            <p:nvPr/>
          </p:nvSpPr>
          <p:spPr bwMode="auto">
            <a:xfrm>
              <a:off x="496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8" name="Rectangle 812"/>
            <p:cNvSpPr>
              <a:spLocks noChangeArrowheads="1"/>
            </p:cNvSpPr>
            <p:nvPr/>
          </p:nvSpPr>
          <p:spPr bwMode="auto">
            <a:xfrm>
              <a:off x="496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9" name="Rectangle 813"/>
            <p:cNvSpPr>
              <a:spLocks noChangeArrowheads="1"/>
            </p:cNvSpPr>
            <p:nvPr/>
          </p:nvSpPr>
          <p:spPr bwMode="auto">
            <a:xfrm>
              <a:off x="497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0" name="Rectangle 814"/>
            <p:cNvSpPr>
              <a:spLocks noChangeArrowheads="1"/>
            </p:cNvSpPr>
            <p:nvPr/>
          </p:nvSpPr>
          <p:spPr bwMode="auto">
            <a:xfrm>
              <a:off x="498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1" name="Rectangle 815"/>
            <p:cNvSpPr>
              <a:spLocks noChangeArrowheads="1"/>
            </p:cNvSpPr>
            <p:nvPr/>
          </p:nvSpPr>
          <p:spPr bwMode="auto">
            <a:xfrm>
              <a:off x="499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2" name="Rectangle 816"/>
            <p:cNvSpPr>
              <a:spLocks noChangeArrowheads="1"/>
            </p:cNvSpPr>
            <p:nvPr/>
          </p:nvSpPr>
          <p:spPr bwMode="auto">
            <a:xfrm>
              <a:off x="500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3" name="Rectangle 817"/>
            <p:cNvSpPr>
              <a:spLocks noChangeArrowheads="1"/>
            </p:cNvSpPr>
            <p:nvPr/>
          </p:nvSpPr>
          <p:spPr bwMode="auto">
            <a:xfrm>
              <a:off x="500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4" name="Rectangle 818"/>
            <p:cNvSpPr>
              <a:spLocks noChangeArrowheads="1"/>
            </p:cNvSpPr>
            <p:nvPr/>
          </p:nvSpPr>
          <p:spPr bwMode="auto">
            <a:xfrm>
              <a:off x="501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5" name="Rectangle 819"/>
            <p:cNvSpPr>
              <a:spLocks noChangeArrowheads="1"/>
            </p:cNvSpPr>
            <p:nvPr/>
          </p:nvSpPr>
          <p:spPr bwMode="auto">
            <a:xfrm>
              <a:off x="502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" name="Rectangle 820"/>
            <p:cNvSpPr>
              <a:spLocks noChangeArrowheads="1"/>
            </p:cNvSpPr>
            <p:nvPr/>
          </p:nvSpPr>
          <p:spPr bwMode="auto">
            <a:xfrm>
              <a:off x="503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" name="Rectangle 821"/>
            <p:cNvSpPr>
              <a:spLocks noChangeArrowheads="1"/>
            </p:cNvSpPr>
            <p:nvPr/>
          </p:nvSpPr>
          <p:spPr bwMode="auto">
            <a:xfrm>
              <a:off x="504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" name="Rectangle 822"/>
            <p:cNvSpPr>
              <a:spLocks noChangeArrowheads="1"/>
            </p:cNvSpPr>
            <p:nvPr/>
          </p:nvSpPr>
          <p:spPr bwMode="auto">
            <a:xfrm>
              <a:off x="504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9" name="Rectangle 823"/>
            <p:cNvSpPr>
              <a:spLocks noChangeArrowheads="1"/>
            </p:cNvSpPr>
            <p:nvPr/>
          </p:nvSpPr>
          <p:spPr bwMode="auto">
            <a:xfrm>
              <a:off x="505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0" name="Rectangle 824"/>
            <p:cNvSpPr>
              <a:spLocks noChangeArrowheads="1"/>
            </p:cNvSpPr>
            <p:nvPr/>
          </p:nvSpPr>
          <p:spPr bwMode="auto">
            <a:xfrm>
              <a:off x="506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1" name="Rectangle 825"/>
            <p:cNvSpPr>
              <a:spLocks noChangeArrowheads="1"/>
            </p:cNvSpPr>
            <p:nvPr/>
          </p:nvSpPr>
          <p:spPr bwMode="auto">
            <a:xfrm>
              <a:off x="507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2" name="Rectangle 826"/>
            <p:cNvSpPr>
              <a:spLocks noChangeArrowheads="1"/>
            </p:cNvSpPr>
            <p:nvPr/>
          </p:nvSpPr>
          <p:spPr bwMode="auto">
            <a:xfrm>
              <a:off x="508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3" name="Rectangle 827"/>
            <p:cNvSpPr>
              <a:spLocks noChangeArrowheads="1"/>
            </p:cNvSpPr>
            <p:nvPr/>
          </p:nvSpPr>
          <p:spPr bwMode="auto">
            <a:xfrm>
              <a:off x="508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4" name="Rectangle 828"/>
            <p:cNvSpPr>
              <a:spLocks noChangeArrowheads="1"/>
            </p:cNvSpPr>
            <p:nvPr/>
          </p:nvSpPr>
          <p:spPr bwMode="auto">
            <a:xfrm>
              <a:off x="509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5" name="Rectangle 829"/>
            <p:cNvSpPr>
              <a:spLocks noChangeArrowheads="1"/>
            </p:cNvSpPr>
            <p:nvPr/>
          </p:nvSpPr>
          <p:spPr bwMode="auto">
            <a:xfrm>
              <a:off x="510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" name="Rectangle 830"/>
            <p:cNvSpPr>
              <a:spLocks noChangeArrowheads="1"/>
            </p:cNvSpPr>
            <p:nvPr/>
          </p:nvSpPr>
          <p:spPr bwMode="auto">
            <a:xfrm>
              <a:off x="511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7" name="Rectangle 831"/>
            <p:cNvSpPr>
              <a:spLocks noChangeArrowheads="1"/>
            </p:cNvSpPr>
            <p:nvPr/>
          </p:nvSpPr>
          <p:spPr bwMode="auto">
            <a:xfrm>
              <a:off x="512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8" name="Rectangle 832"/>
            <p:cNvSpPr>
              <a:spLocks noChangeArrowheads="1"/>
            </p:cNvSpPr>
            <p:nvPr/>
          </p:nvSpPr>
          <p:spPr bwMode="auto">
            <a:xfrm>
              <a:off x="512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9" name="Rectangle 833"/>
            <p:cNvSpPr>
              <a:spLocks noChangeArrowheads="1"/>
            </p:cNvSpPr>
            <p:nvPr/>
          </p:nvSpPr>
          <p:spPr bwMode="auto">
            <a:xfrm>
              <a:off x="513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0" name="Rectangle 834"/>
            <p:cNvSpPr>
              <a:spLocks noChangeArrowheads="1"/>
            </p:cNvSpPr>
            <p:nvPr/>
          </p:nvSpPr>
          <p:spPr bwMode="auto">
            <a:xfrm>
              <a:off x="514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1" name="Rectangle 835"/>
            <p:cNvSpPr>
              <a:spLocks noChangeArrowheads="1"/>
            </p:cNvSpPr>
            <p:nvPr/>
          </p:nvSpPr>
          <p:spPr bwMode="auto">
            <a:xfrm>
              <a:off x="515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2" name="Rectangle 836"/>
            <p:cNvSpPr>
              <a:spLocks noChangeArrowheads="1"/>
            </p:cNvSpPr>
            <p:nvPr/>
          </p:nvSpPr>
          <p:spPr bwMode="auto">
            <a:xfrm>
              <a:off x="516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3" name="Rectangle 837"/>
            <p:cNvSpPr>
              <a:spLocks noChangeArrowheads="1"/>
            </p:cNvSpPr>
            <p:nvPr/>
          </p:nvSpPr>
          <p:spPr bwMode="auto">
            <a:xfrm>
              <a:off x="516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4" name="Rectangle 838"/>
            <p:cNvSpPr>
              <a:spLocks noChangeArrowheads="1"/>
            </p:cNvSpPr>
            <p:nvPr/>
          </p:nvSpPr>
          <p:spPr bwMode="auto">
            <a:xfrm>
              <a:off x="517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5" name="Rectangle 839"/>
            <p:cNvSpPr>
              <a:spLocks noChangeArrowheads="1"/>
            </p:cNvSpPr>
            <p:nvPr/>
          </p:nvSpPr>
          <p:spPr bwMode="auto">
            <a:xfrm>
              <a:off x="5184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" name="Rectangle 840"/>
            <p:cNvSpPr>
              <a:spLocks noChangeArrowheads="1"/>
            </p:cNvSpPr>
            <p:nvPr/>
          </p:nvSpPr>
          <p:spPr bwMode="auto">
            <a:xfrm>
              <a:off x="5200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" name="Rectangle 841"/>
            <p:cNvSpPr>
              <a:spLocks noChangeArrowheads="1"/>
            </p:cNvSpPr>
            <p:nvPr/>
          </p:nvSpPr>
          <p:spPr bwMode="auto">
            <a:xfrm>
              <a:off x="5216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8" name="Rectangle 842"/>
            <p:cNvSpPr>
              <a:spLocks noChangeArrowheads="1"/>
            </p:cNvSpPr>
            <p:nvPr/>
          </p:nvSpPr>
          <p:spPr bwMode="auto">
            <a:xfrm>
              <a:off x="5232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9" name="Rectangle 843"/>
            <p:cNvSpPr>
              <a:spLocks noChangeArrowheads="1"/>
            </p:cNvSpPr>
            <p:nvPr/>
          </p:nvSpPr>
          <p:spPr bwMode="auto">
            <a:xfrm>
              <a:off x="5248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0" name="Rectangle 844"/>
            <p:cNvSpPr>
              <a:spLocks noChangeArrowheads="1"/>
            </p:cNvSpPr>
            <p:nvPr/>
          </p:nvSpPr>
          <p:spPr bwMode="auto">
            <a:xfrm>
              <a:off x="5264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1" name="Rectangle 845"/>
            <p:cNvSpPr>
              <a:spLocks noChangeArrowheads="1"/>
            </p:cNvSpPr>
            <p:nvPr/>
          </p:nvSpPr>
          <p:spPr bwMode="auto">
            <a:xfrm>
              <a:off x="4064" y="1770"/>
              <a:ext cx="1216" cy="1504"/>
            </a:xfrm>
            <a:prstGeom prst="rect">
              <a:avLst/>
            </a:prstGeom>
            <a:grpFill/>
            <a:ln w="127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92" name="Text Box 730"/>
          <p:cNvSpPr txBox="1">
            <a:spLocks noChangeArrowheads="1"/>
          </p:cNvSpPr>
          <p:nvPr/>
        </p:nvSpPr>
        <p:spPr bwMode="auto">
          <a:xfrm>
            <a:off x="2803892" y="3998069"/>
            <a:ext cx="5572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/>
          <a:lstStyle>
            <a:lvl1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  <a:buClr>
                <a:srgbClr val="0040C0"/>
              </a:buClr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94.75</a:t>
            </a:r>
            <a:endParaRPr lang="en-US" sz="28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5" name="Rectangle 1074"/>
          <p:cNvSpPr>
            <a:spLocks noChangeArrowheads="1"/>
          </p:cNvSpPr>
          <p:nvPr/>
        </p:nvSpPr>
        <p:spPr bwMode="auto">
          <a:xfrm>
            <a:off x="6629400" y="1676400"/>
            <a:ext cx="1905000" cy="3810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6" name="Text Box 1075"/>
          <p:cNvSpPr txBox="1">
            <a:spLocks noChangeArrowheads="1"/>
          </p:cNvSpPr>
          <p:nvPr/>
        </p:nvSpPr>
        <p:spPr bwMode="auto">
          <a:xfrm>
            <a:off x="7108825" y="1690690"/>
            <a:ext cx="14446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286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r>
              <a:rPr lang="en-US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Target </a:t>
            </a:r>
            <a:r>
              <a:rPr lang="en-US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96.50</a:t>
            </a:r>
            <a:endParaRPr lang="en-US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7" name="Line 1080"/>
          <p:cNvSpPr>
            <a:spLocks noChangeShapeType="1"/>
          </p:cNvSpPr>
          <p:nvPr/>
        </p:nvSpPr>
        <p:spPr bwMode="auto">
          <a:xfrm>
            <a:off x="6686550" y="1865313"/>
            <a:ext cx="457200" cy="0"/>
          </a:xfrm>
          <a:prstGeom prst="line">
            <a:avLst/>
          </a:prstGeom>
          <a:noFill/>
          <a:ln w="22225">
            <a:solidFill>
              <a:srgbClr val="006600"/>
            </a:solidFill>
            <a:prstDash val="dash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0" name="Rectangle 845"/>
          <p:cNvSpPr>
            <a:spLocks noChangeArrowheads="1"/>
          </p:cNvSpPr>
          <p:nvPr/>
        </p:nvSpPr>
        <p:spPr bwMode="auto">
          <a:xfrm>
            <a:off x="5309684" y="2897188"/>
            <a:ext cx="1905000" cy="2813412"/>
          </a:xfrm>
          <a:prstGeom prst="rect">
            <a:avLst/>
          </a:prstGeom>
          <a:solidFill>
            <a:srgbClr val="99CCFF"/>
          </a:solidFill>
          <a:ln w="12700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3" name="Text Box 1072"/>
          <p:cNvSpPr txBox="1">
            <a:spLocks noChangeArrowheads="1"/>
          </p:cNvSpPr>
          <p:nvPr/>
        </p:nvSpPr>
        <p:spPr bwMode="auto">
          <a:xfrm>
            <a:off x="5751354" y="4011785"/>
            <a:ext cx="55721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/>
          <a:lstStyle>
            <a:lvl1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  <a:buClr>
                <a:srgbClr val="0040C0"/>
              </a:buClr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92.91</a:t>
            </a:r>
            <a:endParaRPr lang="en-US" sz="280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8" name="Line 717"/>
          <p:cNvSpPr>
            <a:spLocks noChangeShapeType="1"/>
          </p:cNvSpPr>
          <p:nvPr/>
        </p:nvSpPr>
        <p:spPr bwMode="auto">
          <a:xfrm flipV="1">
            <a:off x="6262184" y="5727700"/>
            <a:ext cx="0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1" name="Line 717"/>
          <p:cNvSpPr>
            <a:spLocks noChangeShapeType="1"/>
          </p:cNvSpPr>
          <p:nvPr/>
        </p:nvSpPr>
        <p:spPr bwMode="auto">
          <a:xfrm flipV="1">
            <a:off x="3314700" y="5727700"/>
            <a:ext cx="0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" name="Line 714"/>
          <p:cNvSpPr>
            <a:spLocks noChangeShapeType="1"/>
          </p:cNvSpPr>
          <p:nvPr/>
        </p:nvSpPr>
        <p:spPr bwMode="auto">
          <a:xfrm>
            <a:off x="1330325" y="5727700"/>
            <a:ext cx="7112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 rot="16200000">
            <a:off x="-72081" y="3862244"/>
            <a:ext cx="138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% On-Time</a:t>
            </a:r>
            <a:endParaRPr lang="en-US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796205" y="209553"/>
            <a:ext cx="432874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Northeast Area Quarter 4, FY 2016</a:t>
            </a:r>
          </a:p>
        </p:txBody>
      </p:sp>
      <p:sp>
        <p:nvSpPr>
          <p:cNvPr id="138" name="Text Box 3"/>
          <p:cNvSpPr txBox="1">
            <a:spLocks noChangeArrowheads="1"/>
          </p:cNvSpPr>
          <p:nvPr/>
        </p:nvSpPr>
        <p:spPr bwMode="auto">
          <a:xfrm>
            <a:off x="21" y="6534194"/>
            <a:ext cx="32395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0" dirty="0" smtClean="0">
                <a:solidFill>
                  <a:srgbClr val="333333"/>
                </a:solidFill>
              </a:rPr>
              <a:t>July 1, 2016 – September 30, 2016</a:t>
            </a:r>
            <a:endParaRPr lang="en-US" sz="1000" b="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 1081"/>
          <p:cNvSpPr>
            <a:spLocks noChangeShapeType="1"/>
          </p:cNvSpPr>
          <p:nvPr/>
        </p:nvSpPr>
        <p:spPr bwMode="auto">
          <a:xfrm>
            <a:off x="1371600" y="2719388"/>
            <a:ext cx="7086600" cy="0"/>
          </a:xfrm>
          <a:prstGeom prst="line">
            <a:avLst/>
          </a:prstGeom>
          <a:noFill/>
          <a:ln w="25400">
            <a:solidFill>
              <a:srgbClr val="006600"/>
            </a:solidFill>
            <a:prstDash val="dash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Line 373"/>
          <p:cNvSpPr>
            <a:spLocks noChangeShapeType="1"/>
          </p:cNvSpPr>
          <p:nvPr/>
        </p:nvSpPr>
        <p:spPr bwMode="auto">
          <a:xfrm>
            <a:off x="1330325" y="4400550"/>
            <a:ext cx="7112000" cy="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Line 373"/>
          <p:cNvSpPr>
            <a:spLocks noChangeShapeType="1"/>
          </p:cNvSpPr>
          <p:nvPr/>
        </p:nvSpPr>
        <p:spPr bwMode="auto">
          <a:xfrm>
            <a:off x="1330325" y="5062538"/>
            <a:ext cx="7112000" cy="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" name="Line 373"/>
          <p:cNvSpPr>
            <a:spLocks noChangeShapeType="1"/>
          </p:cNvSpPr>
          <p:nvPr/>
        </p:nvSpPr>
        <p:spPr bwMode="auto">
          <a:xfrm>
            <a:off x="1330325" y="3738563"/>
            <a:ext cx="7112000" cy="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Line 375"/>
          <p:cNvSpPr>
            <a:spLocks noChangeShapeType="1"/>
          </p:cNvSpPr>
          <p:nvPr/>
        </p:nvSpPr>
        <p:spPr bwMode="auto">
          <a:xfrm>
            <a:off x="1330325" y="3078163"/>
            <a:ext cx="7112000" cy="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Line 708"/>
          <p:cNvSpPr>
            <a:spLocks noChangeShapeType="1"/>
          </p:cNvSpPr>
          <p:nvPr/>
        </p:nvSpPr>
        <p:spPr bwMode="auto">
          <a:xfrm>
            <a:off x="1330325" y="2387607"/>
            <a:ext cx="0" cy="3336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" name="Line 715"/>
          <p:cNvSpPr>
            <a:spLocks noChangeShapeType="1"/>
          </p:cNvSpPr>
          <p:nvPr/>
        </p:nvSpPr>
        <p:spPr bwMode="auto">
          <a:xfrm flipV="1">
            <a:off x="1330325" y="5727700"/>
            <a:ext cx="0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" name="Line 1076"/>
          <p:cNvSpPr>
            <a:spLocks noChangeShapeType="1"/>
          </p:cNvSpPr>
          <p:nvPr/>
        </p:nvSpPr>
        <p:spPr bwMode="auto">
          <a:xfrm>
            <a:off x="1330325" y="2416175"/>
            <a:ext cx="7112000" cy="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7" name="Line 716"/>
          <p:cNvSpPr>
            <a:spLocks noChangeShapeType="1"/>
          </p:cNvSpPr>
          <p:nvPr/>
        </p:nvSpPr>
        <p:spPr bwMode="auto">
          <a:xfrm flipV="1">
            <a:off x="3314700" y="5727700"/>
            <a:ext cx="0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" name="Line 717"/>
          <p:cNvSpPr>
            <a:spLocks noChangeShapeType="1"/>
          </p:cNvSpPr>
          <p:nvPr/>
        </p:nvSpPr>
        <p:spPr bwMode="auto">
          <a:xfrm flipV="1">
            <a:off x="6262184" y="5727700"/>
            <a:ext cx="0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9" name="Text Box 727"/>
          <p:cNvSpPr txBox="1">
            <a:spLocks noChangeArrowheads="1"/>
          </p:cNvSpPr>
          <p:nvPr/>
        </p:nvSpPr>
        <p:spPr bwMode="auto">
          <a:xfrm>
            <a:off x="2810770" y="5867444"/>
            <a:ext cx="1007905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286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FY 2016</a:t>
            </a:r>
            <a:endParaRPr lang="en-US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0" name="Text Box 729"/>
          <p:cNvSpPr txBox="1">
            <a:spLocks noChangeArrowheads="1"/>
          </p:cNvSpPr>
          <p:nvPr/>
        </p:nvSpPr>
        <p:spPr bwMode="auto">
          <a:xfrm>
            <a:off x="5758254" y="5867444"/>
            <a:ext cx="1007905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286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FY 2015</a:t>
            </a:r>
            <a:endParaRPr lang="en-US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TextBox 1"/>
          <p:cNvSpPr txBox="1">
            <a:spLocks noChangeArrowheads="1"/>
          </p:cNvSpPr>
          <p:nvPr/>
        </p:nvSpPr>
        <p:spPr bwMode="auto">
          <a:xfrm>
            <a:off x="784535" y="1935164"/>
            <a:ext cx="591829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>
              <a:lnSpc>
                <a:spcPts val="5200"/>
              </a:lnSpc>
            </a:pPr>
            <a:r>
              <a:rPr lang="en-US" sz="1400">
                <a:solidFill>
                  <a:srgbClr val="000000"/>
                </a:solidFill>
              </a:rPr>
              <a:t>100 -</a:t>
            </a:r>
          </a:p>
          <a:p>
            <a:pPr algn="r">
              <a:lnSpc>
                <a:spcPts val="5200"/>
              </a:lnSpc>
            </a:pPr>
            <a:r>
              <a:rPr lang="en-US" sz="1400">
                <a:solidFill>
                  <a:srgbClr val="000000"/>
                </a:solidFill>
              </a:rPr>
              <a:t>90 -</a:t>
            </a:r>
          </a:p>
          <a:p>
            <a:pPr algn="r">
              <a:lnSpc>
                <a:spcPts val="5200"/>
              </a:lnSpc>
            </a:pPr>
            <a:r>
              <a:rPr lang="en-US" sz="1400">
                <a:solidFill>
                  <a:srgbClr val="000000"/>
                </a:solidFill>
              </a:rPr>
              <a:t>80 -</a:t>
            </a:r>
          </a:p>
          <a:p>
            <a:pPr algn="r">
              <a:lnSpc>
                <a:spcPts val="5200"/>
              </a:lnSpc>
            </a:pPr>
            <a:r>
              <a:rPr lang="en-US" sz="1400">
                <a:solidFill>
                  <a:srgbClr val="000000"/>
                </a:solidFill>
              </a:rPr>
              <a:t>70 -</a:t>
            </a:r>
          </a:p>
          <a:p>
            <a:pPr algn="r">
              <a:lnSpc>
                <a:spcPts val="5200"/>
              </a:lnSpc>
            </a:pPr>
            <a:r>
              <a:rPr lang="en-US" sz="1400">
                <a:solidFill>
                  <a:srgbClr val="000000"/>
                </a:solidFill>
              </a:rPr>
              <a:t>60 -</a:t>
            </a:r>
          </a:p>
          <a:p>
            <a:pPr algn="r">
              <a:lnSpc>
                <a:spcPts val="5200"/>
              </a:lnSpc>
            </a:pPr>
            <a:r>
              <a:rPr lang="en-US" sz="1400">
                <a:solidFill>
                  <a:srgbClr val="000000"/>
                </a:solidFill>
              </a:rPr>
              <a:t>50 -</a:t>
            </a:r>
          </a:p>
        </p:txBody>
      </p:sp>
      <p:sp>
        <p:nvSpPr>
          <p:cNvPr id="53" name="Rectangle 365"/>
          <p:cNvSpPr>
            <a:spLocks noChangeArrowheads="1"/>
          </p:cNvSpPr>
          <p:nvPr/>
        </p:nvSpPr>
        <p:spPr bwMode="auto">
          <a:xfrm>
            <a:off x="762000" y="1128713"/>
            <a:ext cx="8582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First-Class </a:t>
            </a:r>
            <a:r>
              <a:rPr lang="en-US" sz="3200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3-5 Day</a:t>
            </a:r>
            <a:endParaRPr lang="en-US" sz="3200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79" name="Group 733"/>
          <p:cNvGrpSpPr>
            <a:grpSpLocks/>
          </p:cNvGrpSpPr>
          <p:nvPr/>
        </p:nvGrpSpPr>
        <p:grpSpPr bwMode="auto">
          <a:xfrm>
            <a:off x="2291242" y="2921777"/>
            <a:ext cx="1905000" cy="2736051"/>
            <a:chOff x="4064" y="1766"/>
            <a:chExt cx="1216" cy="1514"/>
          </a:xfrm>
          <a:solidFill>
            <a:srgbClr val="002060"/>
          </a:solidFill>
        </p:grpSpPr>
        <p:sp>
          <p:nvSpPr>
            <p:cNvPr id="180" name="Rectangle 734"/>
            <p:cNvSpPr>
              <a:spLocks noChangeArrowheads="1"/>
            </p:cNvSpPr>
            <p:nvPr/>
          </p:nvSpPr>
          <p:spPr bwMode="auto">
            <a:xfrm>
              <a:off x="4064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1" name="Rectangle 735"/>
            <p:cNvSpPr>
              <a:spLocks noChangeArrowheads="1"/>
            </p:cNvSpPr>
            <p:nvPr/>
          </p:nvSpPr>
          <p:spPr bwMode="auto">
            <a:xfrm>
              <a:off x="4080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2" name="Rectangle 736"/>
            <p:cNvSpPr>
              <a:spLocks noChangeArrowheads="1"/>
            </p:cNvSpPr>
            <p:nvPr/>
          </p:nvSpPr>
          <p:spPr bwMode="auto">
            <a:xfrm>
              <a:off x="4096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3" name="Rectangle 737"/>
            <p:cNvSpPr>
              <a:spLocks noChangeArrowheads="1"/>
            </p:cNvSpPr>
            <p:nvPr/>
          </p:nvSpPr>
          <p:spPr bwMode="auto">
            <a:xfrm>
              <a:off x="4112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" name="Rectangle 738"/>
            <p:cNvSpPr>
              <a:spLocks noChangeArrowheads="1"/>
            </p:cNvSpPr>
            <p:nvPr/>
          </p:nvSpPr>
          <p:spPr bwMode="auto">
            <a:xfrm>
              <a:off x="4128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" name="Rectangle 739"/>
            <p:cNvSpPr>
              <a:spLocks noChangeArrowheads="1"/>
            </p:cNvSpPr>
            <p:nvPr/>
          </p:nvSpPr>
          <p:spPr bwMode="auto">
            <a:xfrm>
              <a:off x="4144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" name="Rectangle 740"/>
            <p:cNvSpPr>
              <a:spLocks noChangeArrowheads="1"/>
            </p:cNvSpPr>
            <p:nvPr/>
          </p:nvSpPr>
          <p:spPr bwMode="auto">
            <a:xfrm>
              <a:off x="416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7" name="Rectangle 741"/>
            <p:cNvSpPr>
              <a:spLocks noChangeArrowheads="1"/>
            </p:cNvSpPr>
            <p:nvPr/>
          </p:nvSpPr>
          <p:spPr bwMode="auto">
            <a:xfrm>
              <a:off x="416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8" name="Rectangle 742"/>
            <p:cNvSpPr>
              <a:spLocks noChangeArrowheads="1"/>
            </p:cNvSpPr>
            <p:nvPr/>
          </p:nvSpPr>
          <p:spPr bwMode="auto">
            <a:xfrm>
              <a:off x="417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9" name="Rectangle 743"/>
            <p:cNvSpPr>
              <a:spLocks noChangeArrowheads="1"/>
            </p:cNvSpPr>
            <p:nvPr/>
          </p:nvSpPr>
          <p:spPr bwMode="auto">
            <a:xfrm>
              <a:off x="418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0" name="Rectangle 744"/>
            <p:cNvSpPr>
              <a:spLocks noChangeArrowheads="1"/>
            </p:cNvSpPr>
            <p:nvPr/>
          </p:nvSpPr>
          <p:spPr bwMode="auto">
            <a:xfrm>
              <a:off x="419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1" name="Rectangle 745"/>
            <p:cNvSpPr>
              <a:spLocks noChangeArrowheads="1"/>
            </p:cNvSpPr>
            <p:nvPr/>
          </p:nvSpPr>
          <p:spPr bwMode="auto">
            <a:xfrm>
              <a:off x="420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2" name="Rectangle 746"/>
            <p:cNvSpPr>
              <a:spLocks noChangeArrowheads="1"/>
            </p:cNvSpPr>
            <p:nvPr/>
          </p:nvSpPr>
          <p:spPr bwMode="auto">
            <a:xfrm>
              <a:off x="420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3" name="Rectangle 747"/>
            <p:cNvSpPr>
              <a:spLocks noChangeArrowheads="1"/>
            </p:cNvSpPr>
            <p:nvPr/>
          </p:nvSpPr>
          <p:spPr bwMode="auto">
            <a:xfrm>
              <a:off x="421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" name="Rectangle 748"/>
            <p:cNvSpPr>
              <a:spLocks noChangeArrowheads="1"/>
            </p:cNvSpPr>
            <p:nvPr/>
          </p:nvSpPr>
          <p:spPr bwMode="auto">
            <a:xfrm>
              <a:off x="422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" name="Rectangle 749"/>
            <p:cNvSpPr>
              <a:spLocks noChangeArrowheads="1"/>
            </p:cNvSpPr>
            <p:nvPr/>
          </p:nvSpPr>
          <p:spPr bwMode="auto">
            <a:xfrm>
              <a:off x="423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6" name="Rectangle 750"/>
            <p:cNvSpPr>
              <a:spLocks noChangeArrowheads="1"/>
            </p:cNvSpPr>
            <p:nvPr/>
          </p:nvSpPr>
          <p:spPr bwMode="auto">
            <a:xfrm>
              <a:off x="424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7" name="Rectangle 751"/>
            <p:cNvSpPr>
              <a:spLocks noChangeArrowheads="1"/>
            </p:cNvSpPr>
            <p:nvPr/>
          </p:nvSpPr>
          <p:spPr bwMode="auto">
            <a:xfrm>
              <a:off x="424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8" name="Rectangle 752"/>
            <p:cNvSpPr>
              <a:spLocks noChangeArrowheads="1"/>
            </p:cNvSpPr>
            <p:nvPr/>
          </p:nvSpPr>
          <p:spPr bwMode="auto">
            <a:xfrm>
              <a:off x="425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9" name="Rectangle 753"/>
            <p:cNvSpPr>
              <a:spLocks noChangeArrowheads="1"/>
            </p:cNvSpPr>
            <p:nvPr/>
          </p:nvSpPr>
          <p:spPr bwMode="auto">
            <a:xfrm>
              <a:off x="426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0" name="Rectangle 754"/>
            <p:cNvSpPr>
              <a:spLocks noChangeArrowheads="1"/>
            </p:cNvSpPr>
            <p:nvPr/>
          </p:nvSpPr>
          <p:spPr bwMode="auto">
            <a:xfrm>
              <a:off x="427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1" name="Rectangle 755"/>
            <p:cNvSpPr>
              <a:spLocks noChangeArrowheads="1"/>
            </p:cNvSpPr>
            <p:nvPr/>
          </p:nvSpPr>
          <p:spPr bwMode="auto">
            <a:xfrm>
              <a:off x="428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2" name="Rectangle 756"/>
            <p:cNvSpPr>
              <a:spLocks noChangeArrowheads="1"/>
            </p:cNvSpPr>
            <p:nvPr/>
          </p:nvSpPr>
          <p:spPr bwMode="auto">
            <a:xfrm>
              <a:off x="428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3" name="Rectangle 757"/>
            <p:cNvSpPr>
              <a:spLocks noChangeArrowheads="1"/>
            </p:cNvSpPr>
            <p:nvPr/>
          </p:nvSpPr>
          <p:spPr bwMode="auto">
            <a:xfrm>
              <a:off x="429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4" name="Rectangle 758"/>
            <p:cNvSpPr>
              <a:spLocks noChangeArrowheads="1"/>
            </p:cNvSpPr>
            <p:nvPr/>
          </p:nvSpPr>
          <p:spPr bwMode="auto">
            <a:xfrm>
              <a:off x="430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" name="Rectangle 759"/>
            <p:cNvSpPr>
              <a:spLocks noChangeArrowheads="1"/>
            </p:cNvSpPr>
            <p:nvPr/>
          </p:nvSpPr>
          <p:spPr bwMode="auto">
            <a:xfrm>
              <a:off x="431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" name="Rectangle 760"/>
            <p:cNvSpPr>
              <a:spLocks noChangeArrowheads="1"/>
            </p:cNvSpPr>
            <p:nvPr/>
          </p:nvSpPr>
          <p:spPr bwMode="auto">
            <a:xfrm>
              <a:off x="432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7" name="Rectangle 761"/>
            <p:cNvSpPr>
              <a:spLocks noChangeArrowheads="1"/>
            </p:cNvSpPr>
            <p:nvPr/>
          </p:nvSpPr>
          <p:spPr bwMode="auto">
            <a:xfrm>
              <a:off x="432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" name="Rectangle 762"/>
            <p:cNvSpPr>
              <a:spLocks noChangeArrowheads="1"/>
            </p:cNvSpPr>
            <p:nvPr/>
          </p:nvSpPr>
          <p:spPr bwMode="auto">
            <a:xfrm>
              <a:off x="433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" name="Rectangle 763"/>
            <p:cNvSpPr>
              <a:spLocks noChangeArrowheads="1"/>
            </p:cNvSpPr>
            <p:nvPr/>
          </p:nvSpPr>
          <p:spPr bwMode="auto">
            <a:xfrm>
              <a:off x="434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" name="Rectangle 764"/>
            <p:cNvSpPr>
              <a:spLocks noChangeArrowheads="1"/>
            </p:cNvSpPr>
            <p:nvPr/>
          </p:nvSpPr>
          <p:spPr bwMode="auto">
            <a:xfrm>
              <a:off x="435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1" name="Rectangle 765"/>
            <p:cNvSpPr>
              <a:spLocks noChangeArrowheads="1"/>
            </p:cNvSpPr>
            <p:nvPr/>
          </p:nvSpPr>
          <p:spPr bwMode="auto">
            <a:xfrm>
              <a:off x="436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2" name="Rectangle 766"/>
            <p:cNvSpPr>
              <a:spLocks noChangeArrowheads="1"/>
            </p:cNvSpPr>
            <p:nvPr/>
          </p:nvSpPr>
          <p:spPr bwMode="auto">
            <a:xfrm>
              <a:off x="436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3" name="Rectangle 767"/>
            <p:cNvSpPr>
              <a:spLocks noChangeArrowheads="1"/>
            </p:cNvSpPr>
            <p:nvPr/>
          </p:nvSpPr>
          <p:spPr bwMode="auto">
            <a:xfrm>
              <a:off x="437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4" name="Rectangle 768"/>
            <p:cNvSpPr>
              <a:spLocks noChangeArrowheads="1"/>
            </p:cNvSpPr>
            <p:nvPr/>
          </p:nvSpPr>
          <p:spPr bwMode="auto">
            <a:xfrm>
              <a:off x="438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" name="Rectangle 769"/>
            <p:cNvSpPr>
              <a:spLocks noChangeArrowheads="1"/>
            </p:cNvSpPr>
            <p:nvPr/>
          </p:nvSpPr>
          <p:spPr bwMode="auto">
            <a:xfrm>
              <a:off x="439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6" name="Rectangle 770"/>
            <p:cNvSpPr>
              <a:spLocks noChangeArrowheads="1"/>
            </p:cNvSpPr>
            <p:nvPr/>
          </p:nvSpPr>
          <p:spPr bwMode="auto">
            <a:xfrm>
              <a:off x="440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" name="Rectangle 771"/>
            <p:cNvSpPr>
              <a:spLocks noChangeArrowheads="1"/>
            </p:cNvSpPr>
            <p:nvPr/>
          </p:nvSpPr>
          <p:spPr bwMode="auto">
            <a:xfrm>
              <a:off x="440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8" name="Rectangle 772"/>
            <p:cNvSpPr>
              <a:spLocks noChangeArrowheads="1"/>
            </p:cNvSpPr>
            <p:nvPr/>
          </p:nvSpPr>
          <p:spPr bwMode="auto">
            <a:xfrm>
              <a:off x="441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" name="Rectangle 773"/>
            <p:cNvSpPr>
              <a:spLocks noChangeArrowheads="1"/>
            </p:cNvSpPr>
            <p:nvPr/>
          </p:nvSpPr>
          <p:spPr bwMode="auto">
            <a:xfrm>
              <a:off x="442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0" name="Rectangle 774"/>
            <p:cNvSpPr>
              <a:spLocks noChangeArrowheads="1"/>
            </p:cNvSpPr>
            <p:nvPr/>
          </p:nvSpPr>
          <p:spPr bwMode="auto">
            <a:xfrm>
              <a:off x="443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1" name="Rectangle 775"/>
            <p:cNvSpPr>
              <a:spLocks noChangeArrowheads="1"/>
            </p:cNvSpPr>
            <p:nvPr/>
          </p:nvSpPr>
          <p:spPr bwMode="auto">
            <a:xfrm>
              <a:off x="444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2" name="Rectangle 776"/>
            <p:cNvSpPr>
              <a:spLocks noChangeArrowheads="1"/>
            </p:cNvSpPr>
            <p:nvPr/>
          </p:nvSpPr>
          <p:spPr bwMode="auto">
            <a:xfrm>
              <a:off x="4448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3" name="Rectangle 777"/>
            <p:cNvSpPr>
              <a:spLocks noChangeArrowheads="1"/>
            </p:cNvSpPr>
            <p:nvPr/>
          </p:nvSpPr>
          <p:spPr bwMode="auto">
            <a:xfrm>
              <a:off x="446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4" name="Rectangle 778"/>
            <p:cNvSpPr>
              <a:spLocks noChangeArrowheads="1"/>
            </p:cNvSpPr>
            <p:nvPr/>
          </p:nvSpPr>
          <p:spPr bwMode="auto">
            <a:xfrm>
              <a:off x="447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" name="Rectangle 779"/>
            <p:cNvSpPr>
              <a:spLocks noChangeArrowheads="1"/>
            </p:cNvSpPr>
            <p:nvPr/>
          </p:nvSpPr>
          <p:spPr bwMode="auto">
            <a:xfrm>
              <a:off x="448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6" name="Rectangle 780"/>
            <p:cNvSpPr>
              <a:spLocks noChangeArrowheads="1"/>
            </p:cNvSpPr>
            <p:nvPr/>
          </p:nvSpPr>
          <p:spPr bwMode="auto">
            <a:xfrm>
              <a:off x="448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7" name="Rectangle 781"/>
            <p:cNvSpPr>
              <a:spLocks noChangeArrowheads="1"/>
            </p:cNvSpPr>
            <p:nvPr/>
          </p:nvSpPr>
          <p:spPr bwMode="auto">
            <a:xfrm>
              <a:off x="4496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8" name="Rectangle 782"/>
            <p:cNvSpPr>
              <a:spLocks noChangeArrowheads="1"/>
            </p:cNvSpPr>
            <p:nvPr/>
          </p:nvSpPr>
          <p:spPr bwMode="auto">
            <a:xfrm>
              <a:off x="451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9" name="Rectangle 783"/>
            <p:cNvSpPr>
              <a:spLocks noChangeArrowheads="1"/>
            </p:cNvSpPr>
            <p:nvPr/>
          </p:nvSpPr>
          <p:spPr bwMode="auto">
            <a:xfrm>
              <a:off x="4520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" name="Rectangle 784"/>
            <p:cNvSpPr>
              <a:spLocks noChangeArrowheads="1"/>
            </p:cNvSpPr>
            <p:nvPr/>
          </p:nvSpPr>
          <p:spPr bwMode="auto">
            <a:xfrm>
              <a:off x="4536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1" name="Rectangle 785"/>
            <p:cNvSpPr>
              <a:spLocks noChangeArrowheads="1"/>
            </p:cNvSpPr>
            <p:nvPr/>
          </p:nvSpPr>
          <p:spPr bwMode="auto">
            <a:xfrm>
              <a:off x="4552" y="1776"/>
              <a:ext cx="24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2" name="Rectangle 786"/>
            <p:cNvSpPr>
              <a:spLocks noChangeArrowheads="1"/>
            </p:cNvSpPr>
            <p:nvPr/>
          </p:nvSpPr>
          <p:spPr bwMode="auto">
            <a:xfrm>
              <a:off x="4576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3" name="Rectangle 787"/>
            <p:cNvSpPr>
              <a:spLocks noChangeArrowheads="1"/>
            </p:cNvSpPr>
            <p:nvPr/>
          </p:nvSpPr>
          <p:spPr bwMode="auto">
            <a:xfrm>
              <a:off x="4592" y="1776"/>
              <a:ext cx="32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4" name="Rectangle 788"/>
            <p:cNvSpPr>
              <a:spLocks noChangeArrowheads="1"/>
            </p:cNvSpPr>
            <p:nvPr/>
          </p:nvSpPr>
          <p:spPr bwMode="auto">
            <a:xfrm>
              <a:off x="4624" y="1776"/>
              <a:ext cx="40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5" name="Rectangle 789"/>
            <p:cNvSpPr>
              <a:spLocks noChangeArrowheads="1"/>
            </p:cNvSpPr>
            <p:nvPr/>
          </p:nvSpPr>
          <p:spPr bwMode="auto">
            <a:xfrm>
              <a:off x="4664" y="1776"/>
              <a:ext cx="40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6" name="Rectangle 790"/>
            <p:cNvSpPr>
              <a:spLocks noChangeArrowheads="1"/>
            </p:cNvSpPr>
            <p:nvPr/>
          </p:nvSpPr>
          <p:spPr bwMode="auto">
            <a:xfrm>
              <a:off x="4704" y="1776"/>
              <a:ext cx="32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7" name="Rectangle 791"/>
            <p:cNvSpPr>
              <a:spLocks noChangeArrowheads="1"/>
            </p:cNvSpPr>
            <p:nvPr/>
          </p:nvSpPr>
          <p:spPr bwMode="auto">
            <a:xfrm>
              <a:off x="4736" y="1776"/>
              <a:ext cx="24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8" name="Rectangle 792"/>
            <p:cNvSpPr>
              <a:spLocks noChangeArrowheads="1"/>
            </p:cNvSpPr>
            <p:nvPr/>
          </p:nvSpPr>
          <p:spPr bwMode="auto">
            <a:xfrm>
              <a:off x="4760" y="1776"/>
              <a:ext cx="24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9" name="Rectangle 793"/>
            <p:cNvSpPr>
              <a:spLocks noChangeArrowheads="1"/>
            </p:cNvSpPr>
            <p:nvPr/>
          </p:nvSpPr>
          <p:spPr bwMode="auto">
            <a:xfrm>
              <a:off x="478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0" name="Rectangle 794"/>
            <p:cNvSpPr>
              <a:spLocks noChangeArrowheads="1"/>
            </p:cNvSpPr>
            <p:nvPr/>
          </p:nvSpPr>
          <p:spPr bwMode="auto">
            <a:xfrm>
              <a:off x="4792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1" name="Rectangle 795"/>
            <p:cNvSpPr>
              <a:spLocks noChangeArrowheads="1"/>
            </p:cNvSpPr>
            <p:nvPr/>
          </p:nvSpPr>
          <p:spPr bwMode="auto">
            <a:xfrm>
              <a:off x="4808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2" name="Rectangle 796"/>
            <p:cNvSpPr>
              <a:spLocks noChangeArrowheads="1"/>
            </p:cNvSpPr>
            <p:nvPr/>
          </p:nvSpPr>
          <p:spPr bwMode="auto">
            <a:xfrm>
              <a:off x="4824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3" name="Rectangle 797"/>
            <p:cNvSpPr>
              <a:spLocks noChangeArrowheads="1"/>
            </p:cNvSpPr>
            <p:nvPr/>
          </p:nvSpPr>
          <p:spPr bwMode="auto">
            <a:xfrm>
              <a:off x="484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" name="Rectangle 798"/>
            <p:cNvSpPr>
              <a:spLocks noChangeArrowheads="1"/>
            </p:cNvSpPr>
            <p:nvPr/>
          </p:nvSpPr>
          <p:spPr bwMode="auto">
            <a:xfrm>
              <a:off x="484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" name="Rectangle 799"/>
            <p:cNvSpPr>
              <a:spLocks noChangeArrowheads="1"/>
            </p:cNvSpPr>
            <p:nvPr/>
          </p:nvSpPr>
          <p:spPr bwMode="auto">
            <a:xfrm>
              <a:off x="485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" name="Rectangle 800"/>
            <p:cNvSpPr>
              <a:spLocks noChangeArrowheads="1"/>
            </p:cNvSpPr>
            <p:nvPr/>
          </p:nvSpPr>
          <p:spPr bwMode="auto">
            <a:xfrm>
              <a:off x="486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" name="Rectangle 801"/>
            <p:cNvSpPr>
              <a:spLocks noChangeArrowheads="1"/>
            </p:cNvSpPr>
            <p:nvPr/>
          </p:nvSpPr>
          <p:spPr bwMode="auto">
            <a:xfrm>
              <a:off x="487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" name="Rectangle 802"/>
            <p:cNvSpPr>
              <a:spLocks noChangeArrowheads="1"/>
            </p:cNvSpPr>
            <p:nvPr/>
          </p:nvSpPr>
          <p:spPr bwMode="auto">
            <a:xfrm>
              <a:off x="4880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" name="Rectangle 803"/>
            <p:cNvSpPr>
              <a:spLocks noChangeArrowheads="1"/>
            </p:cNvSpPr>
            <p:nvPr/>
          </p:nvSpPr>
          <p:spPr bwMode="auto">
            <a:xfrm>
              <a:off x="489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0" name="Rectangle 804"/>
            <p:cNvSpPr>
              <a:spLocks noChangeArrowheads="1"/>
            </p:cNvSpPr>
            <p:nvPr/>
          </p:nvSpPr>
          <p:spPr bwMode="auto">
            <a:xfrm>
              <a:off x="490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1" name="Rectangle 805"/>
            <p:cNvSpPr>
              <a:spLocks noChangeArrowheads="1"/>
            </p:cNvSpPr>
            <p:nvPr/>
          </p:nvSpPr>
          <p:spPr bwMode="auto">
            <a:xfrm>
              <a:off x="491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2" name="Rectangle 806"/>
            <p:cNvSpPr>
              <a:spLocks noChangeArrowheads="1"/>
            </p:cNvSpPr>
            <p:nvPr/>
          </p:nvSpPr>
          <p:spPr bwMode="auto">
            <a:xfrm>
              <a:off x="492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3" name="Rectangle 807"/>
            <p:cNvSpPr>
              <a:spLocks noChangeArrowheads="1"/>
            </p:cNvSpPr>
            <p:nvPr/>
          </p:nvSpPr>
          <p:spPr bwMode="auto">
            <a:xfrm>
              <a:off x="492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4" name="Rectangle 808"/>
            <p:cNvSpPr>
              <a:spLocks noChangeArrowheads="1"/>
            </p:cNvSpPr>
            <p:nvPr/>
          </p:nvSpPr>
          <p:spPr bwMode="auto">
            <a:xfrm>
              <a:off x="493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5" name="Rectangle 809"/>
            <p:cNvSpPr>
              <a:spLocks noChangeArrowheads="1"/>
            </p:cNvSpPr>
            <p:nvPr/>
          </p:nvSpPr>
          <p:spPr bwMode="auto">
            <a:xfrm>
              <a:off x="494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" name="Rectangle 810"/>
            <p:cNvSpPr>
              <a:spLocks noChangeArrowheads="1"/>
            </p:cNvSpPr>
            <p:nvPr/>
          </p:nvSpPr>
          <p:spPr bwMode="auto">
            <a:xfrm>
              <a:off x="495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7" name="Rectangle 811"/>
            <p:cNvSpPr>
              <a:spLocks noChangeArrowheads="1"/>
            </p:cNvSpPr>
            <p:nvPr/>
          </p:nvSpPr>
          <p:spPr bwMode="auto">
            <a:xfrm>
              <a:off x="496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8" name="Rectangle 812"/>
            <p:cNvSpPr>
              <a:spLocks noChangeArrowheads="1"/>
            </p:cNvSpPr>
            <p:nvPr/>
          </p:nvSpPr>
          <p:spPr bwMode="auto">
            <a:xfrm>
              <a:off x="496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9" name="Rectangle 813"/>
            <p:cNvSpPr>
              <a:spLocks noChangeArrowheads="1"/>
            </p:cNvSpPr>
            <p:nvPr/>
          </p:nvSpPr>
          <p:spPr bwMode="auto">
            <a:xfrm>
              <a:off x="497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0" name="Rectangle 814"/>
            <p:cNvSpPr>
              <a:spLocks noChangeArrowheads="1"/>
            </p:cNvSpPr>
            <p:nvPr/>
          </p:nvSpPr>
          <p:spPr bwMode="auto">
            <a:xfrm>
              <a:off x="498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1" name="Rectangle 815"/>
            <p:cNvSpPr>
              <a:spLocks noChangeArrowheads="1"/>
            </p:cNvSpPr>
            <p:nvPr/>
          </p:nvSpPr>
          <p:spPr bwMode="auto">
            <a:xfrm>
              <a:off x="499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2" name="Rectangle 816"/>
            <p:cNvSpPr>
              <a:spLocks noChangeArrowheads="1"/>
            </p:cNvSpPr>
            <p:nvPr/>
          </p:nvSpPr>
          <p:spPr bwMode="auto">
            <a:xfrm>
              <a:off x="500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3" name="Rectangle 817"/>
            <p:cNvSpPr>
              <a:spLocks noChangeArrowheads="1"/>
            </p:cNvSpPr>
            <p:nvPr/>
          </p:nvSpPr>
          <p:spPr bwMode="auto">
            <a:xfrm>
              <a:off x="500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4" name="Rectangle 818"/>
            <p:cNvSpPr>
              <a:spLocks noChangeArrowheads="1"/>
            </p:cNvSpPr>
            <p:nvPr/>
          </p:nvSpPr>
          <p:spPr bwMode="auto">
            <a:xfrm>
              <a:off x="501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5" name="Rectangle 819"/>
            <p:cNvSpPr>
              <a:spLocks noChangeArrowheads="1"/>
            </p:cNvSpPr>
            <p:nvPr/>
          </p:nvSpPr>
          <p:spPr bwMode="auto">
            <a:xfrm>
              <a:off x="502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" name="Rectangle 820"/>
            <p:cNvSpPr>
              <a:spLocks noChangeArrowheads="1"/>
            </p:cNvSpPr>
            <p:nvPr/>
          </p:nvSpPr>
          <p:spPr bwMode="auto">
            <a:xfrm>
              <a:off x="503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" name="Rectangle 821"/>
            <p:cNvSpPr>
              <a:spLocks noChangeArrowheads="1"/>
            </p:cNvSpPr>
            <p:nvPr/>
          </p:nvSpPr>
          <p:spPr bwMode="auto">
            <a:xfrm>
              <a:off x="504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" name="Rectangle 822"/>
            <p:cNvSpPr>
              <a:spLocks noChangeArrowheads="1"/>
            </p:cNvSpPr>
            <p:nvPr/>
          </p:nvSpPr>
          <p:spPr bwMode="auto">
            <a:xfrm>
              <a:off x="504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9" name="Rectangle 823"/>
            <p:cNvSpPr>
              <a:spLocks noChangeArrowheads="1"/>
            </p:cNvSpPr>
            <p:nvPr/>
          </p:nvSpPr>
          <p:spPr bwMode="auto">
            <a:xfrm>
              <a:off x="505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0" name="Rectangle 824"/>
            <p:cNvSpPr>
              <a:spLocks noChangeArrowheads="1"/>
            </p:cNvSpPr>
            <p:nvPr/>
          </p:nvSpPr>
          <p:spPr bwMode="auto">
            <a:xfrm>
              <a:off x="506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1" name="Rectangle 825"/>
            <p:cNvSpPr>
              <a:spLocks noChangeArrowheads="1"/>
            </p:cNvSpPr>
            <p:nvPr/>
          </p:nvSpPr>
          <p:spPr bwMode="auto">
            <a:xfrm>
              <a:off x="507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2" name="Rectangle 826"/>
            <p:cNvSpPr>
              <a:spLocks noChangeArrowheads="1"/>
            </p:cNvSpPr>
            <p:nvPr/>
          </p:nvSpPr>
          <p:spPr bwMode="auto">
            <a:xfrm>
              <a:off x="508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3" name="Rectangle 827"/>
            <p:cNvSpPr>
              <a:spLocks noChangeArrowheads="1"/>
            </p:cNvSpPr>
            <p:nvPr/>
          </p:nvSpPr>
          <p:spPr bwMode="auto">
            <a:xfrm>
              <a:off x="508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4" name="Rectangle 828"/>
            <p:cNvSpPr>
              <a:spLocks noChangeArrowheads="1"/>
            </p:cNvSpPr>
            <p:nvPr/>
          </p:nvSpPr>
          <p:spPr bwMode="auto">
            <a:xfrm>
              <a:off x="509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5" name="Rectangle 829"/>
            <p:cNvSpPr>
              <a:spLocks noChangeArrowheads="1"/>
            </p:cNvSpPr>
            <p:nvPr/>
          </p:nvSpPr>
          <p:spPr bwMode="auto">
            <a:xfrm>
              <a:off x="510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" name="Rectangle 830"/>
            <p:cNvSpPr>
              <a:spLocks noChangeArrowheads="1"/>
            </p:cNvSpPr>
            <p:nvPr/>
          </p:nvSpPr>
          <p:spPr bwMode="auto">
            <a:xfrm>
              <a:off x="511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7" name="Rectangle 831"/>
            <p:cNvSpPr>
              <a:spLocks noChangeArrowheads="1"/>
            </p:cNvSpPr>
            <p:nvPr/>
          </p:nvSpPr>
          <p:spPr bwMode="auto">
            <a:xfrm>
              <a:off x="512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8" name="Rectangle 832"/>
            <p:cNvSpPr>
              <a:spLocks noChangeArrowheads="1"/>
            </p:cNvSpPr>
            <p:nvPr/>
          </p:nvSpPr>
          <p:spPr bwMode="auto">
            <a:xfrm>
              <a:off x="512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9" name="Rectangle 833"/>
            <p:cNvSpPr>
              <a:spLocks noChangeArrowheads="1"/>
            </p:cNvSpPr>
            <p:nvPr/>
          </p:nvSpPr>
          <p:spPr bwMode="auto">
            <a:xfrm>
              <a:off x="513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0" name="Rectangle 834"/>
            <p:cNvSpPr>
              <a:spLocks noChangeArrowheads="1"/>
            </p:cNvSpPr>
            <p:nvPr/>
          </p:nvSpPr>
          <p:spPr bwMode="auto">
            <a:xfrm>
              <a:off x="514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1" name="Rectangle 835"/>
            <p:cNvSpPr>
              <a:spLocks noChangeArrowheads="1"/>
            </p:cNvSpPr>
            <p:nvPr/>
          </p:nvSpPr>
          <p:spPr bwMode="auto">
            <a:xfrm>
              <a:off x="515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2" name="Rectangle 836"/>
            <p:cNvSpPr>
              <a:spLocks noChangeArrowheads="1"/>
            </p:cNvSpPr>
            <p:nvPr/>
          </p:nvSpPr>
          <p:spPr bwMode="auto">
            <a:xfrm>
              <a:off x="516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3" name="Rectangle 837"/>
            <p:cNvSpPr>
              <a:spLocks noChangeArrowheads="1"/>
            </p:cNvSpPr>
            <p:nvPr/>
          </p:nvSpPr>
          <p:spPr bwMode="auto">
            <a:xfrm>
              <a:off x="516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4" name="Rectangle 838"/>
            <p:cNvSpPr>
              <a:spLocks noChangeArrowheads="1"/>
            </p:cNvSpPr>
            <p:nvPr/>
          </p:nvSpPr>
          <p:spPr bwMode="auto">
            <a:xfrm>
              <a:off x="517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5" name="Rectangle 839"/>
            <p:cNvSpPr>
              <a:spLocks noChangeArrowheads="1"/>
            </p:cNvSpPr>
            <p:nvPr/>
          </p:nvSpPr>
          <p:spPr bwMode="auto">
            <a:xfrm>
              <a:off x="5184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" name="Rectangle 840"/>
            <p:cNvSpPr>
              <a:spLocks noChangeArrowheads="1"/>
            </p:cNvSpPr>
            <p:nvPr/>
          </p:nvSpPr>
          <p:spPr bwMode="auto">
            <a:xfrm>
              <a:off x="5200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" name="Rectangle 841"/>
            <p:cNvSpPr>
              <a:spLocks noChangeArrowheads="1"/>
            </p:cNvSpPr>
            <p:nvPr/>
          </p:nvSpPr>
          <p:spPr bwMode="auto">
            <a:xfrm>
              <a:off x="5216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8" name="Rectangle 842"/>
            <p:cNvSpPr>
              <a:spLocks noChangeArrowheads="1"/>
            </p:cNvSpPr>
            <p:nvPr/>
          </p:nvSpPr>
          <p:spPr bwMode="auto">
            <a:xfrm>
              <a:off x="5232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9" name="Rectangle 843"/>
            <p:cNvSpPr>
              <a:spLocks noChangeArrowheads="1"/>
            </p:cNvSpPr>
            <p:nvPr/>
          </p:nvSpPr>
          <p:spPr bwMode="auto">
            <a:xfrm>
              <a:off x="5248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0" name="Rectangle 844"/>
            <p:cNvSpPr>
              <a:spLocks noChangeArrowheads="1"/>
            </p:cNvSpPr>
            <p:nvPr/>
          </p:nvSpPr>
          <p:spPr bwMode="auto">
            <a:xfrm>
              <a:off x="5264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1" name="Rectangle 845"/>
            <p:cNvSpPr>
              <a:spLocks noChangeArrowheads="1"/>
            </p:cNvSpPr>
            <p:nvPr/>
          </p:nvSpPr>
          <p:spPr bwMode="auto">
            <a:xfrm>
              <a:off x="4064" y="1766"/>
              <a:ext cx="1216" cy="1504"/>
            </a:xfrm>
            <a:prstGeom prst="rect">
              <a:avLst/>
            </a:prstGeom>
            <a:grpFill/>
            <a:ln w="127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92" name="Text Box 730"/>
          <p:cNvSpPr txBox="1">
            <a:spLocks noChangeArrowheads="1"/>
          </p:cNvSpPr>
          <p:nvPr/>
        </p:nvSpPr>
        <p:spPr bwMode="auto">
          <a:xfrm>
            <a:off x="2818406" y="4116319"/>
            <a:ext cx="5572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/>
          <a:lstStyle>
            <a:lvl1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  <a:buClr>
                <a:srgbClr val="0040C0"/>
              </a:buClr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91.88</a:t>
            </a:r>
            <a:endParaRPr lang="en-US" sz="28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5" name="Rectangle 1074"/>
          <p:cNvSpPr>
            <a:spLocks noChangeArrowheads="1"/>
          </p:cNvSpPr>
          <p:nvPr/>
        </p:nvSpPr>
        <p:spPr bwMode="auto">
          <a:xfrm>
            <a:off x="6629400" y="1676400"/>
            <a:ext cx="1905000" cy="3810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6" name="Text Box 1075"/>
          <p:cNvSpPr txBox="1">
            <a:spLocks noChangeArrowheads="1"/>
          </p:cNvSpPr>
          <p:nvPr/>
        </p:nvSpPr>
        <p:spPr bwMode="auto">
          <a:xfrm>
            <a:off x="7108825" y="1690690"/>
            <a:ext cx="14446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286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r>
              <a:rPr lang="en-US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Target </a:t>
            </a:r>
            <a:r>
              <a:rPr lang="en-US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95.25</a:t>
            </a:r>
            <a:endParaRPr lang="en-US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7" name="Line 1080"/>
          <p:cNvSpPr>
            <a:spLocks noChangeShapeType="1"/>
          </p:cNvSpPr>
          <p:nvPr/>
        </p:nvSpPr>
        <p:spPr bwMode="auto">
          <a:xfrm>
            <a:off x="6686550" y="1865313"/>
            <a:ext cx="457200" cy="0"/>
          </a:xfrm>
          <a:prstGeom prst="line">
            <a:avLst/>
          </a:prstGeom>
          <a:noFill/>
          <a:ln w="22225">
            <a:solidFill>
              <a:srgbClr val="006600"/>
            </a:solidFill>
            <a:prstDash val="dash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0" name="Rectangle 845"/>
          <p:cNvSpPr>
            <a:spLocks noChangeArrowheads="1"/>
          </p:cNvSpPr>
          <p:nvPr/>
        </p:nvSpPr>
        <p:spPr bwMode="auto">
          <a:xfrm>
            <a:off x="5334000" y="3327332"/>
            <a:ext cx="1905000" cy="2389700"/>
          </a:xfrm>
          <a:prstGeom prst="rect">
            <a:avLst/>
          </a:prstGeom>
          <a:solidFill>
            <a:srgbClr val="99CCFF"/>
          </a:solidFill>
          <a:ln w="12700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3" name="Text Box 1072"/>
          <p:cNvSpPr txBox="1">
            <a:spLocks noChangeArrowheads="1"/>
          </p:cNvSpPr>
          <p:nvPr/>
        </p:nvSpPr>
        <p:spPr bwMode="auto">
          <a:xfrm>
            <a:off x="5794834" y="4684782"/>
            <a:ext cx="55721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/>
          <a:lstStyle>
            <a:lvl1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  <a:buClr>
                <a:srgbClr val="0040C0"/>
              </a:buClr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86.61</a:t>
            </a:r>
            <a:endParaRPr lang="en-US" sz="280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5" name="Line 714"/>
          <p:cNvSpPr>
            <a:spLocks noChangeShapeType="1"/>
          </p:cNvSpPr>
          <p:nvPr/>
        </p:nvSpPr>
        <p:spPr bwMode="auto">
          <a:xfrm>
            <a:off x="1330325" y="5727700"/>
            <a:ext cx="7112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 rot="16200000">
            <a:off x="-72081" y="3862244"/>
            <a:ext cx="138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% On-Time</a:t>
            </a:r>
            <a:endParaRPr lang="en-US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796205" y="209553"/>
            <a:ext cx="432874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Northeast Area Quarter 4, FY 2016</a:t>
            </a:r>
          </a:p>
        </p:txBody>
      </p:sp>
      <p:sp>
        <p:nvSpPr>
          <p:cNvPr id="138" name="Text Box 3"/>
          <p:cNvSpPr txBox="1">
            <a:spLocks noChangeArrowheads="1"/>
          </p:cNvSpPr>
          <p:nvPr/>
        </p:nvSpPr>
        <p:spPr bwMode="auto">
          <a:xfrm>
            <a:off x="21" y="6534194"/>
            <a:ext cx="32395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0" dirty="0" smtClean="0">
                <a:solidFill>
                  <a:srgbClr val="333333"/>
                </a:solidFill>
              </a:rPr>
              <a:t>July 1, 2016 – September 30, 2016</a:t>
            </a:r>
            <a:endParaRPr lang="en-US" sz="1000" b="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5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 1081"/>
          <p:cNvSpPr>
            <a:spLocks noChangeShapeType="1"/>
          </p:cNvSpPr>
          <p:nvPr/>
        </p:nvSpPr>
        <p:spPr bwMode="auto">
          <a:xfrm>
            <a:off x="1371600" y="2596474"/>
            <a:ext cx="7086600" cy="0"/>
          </a:xfrm>
          <a:prstGeom prst="line">
            <a:avLst/>
          </a:prstGeom>
          <a:noFill/>
          <a:ln w="25400">
            <a:solidFill>
              <a:srgbClr val="006600"/>
            </a:solidFill>
            <a:prstDash val="dash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Line 373"/>
          <p:cNvSpPr>
            <a:spLocks noChangeShapeType="1"/>
          </p:cNvSpPr>
          <p:nvPr/>
        </p:nvSpPr>
        <p:spPr bwMode="auto">
          <a:xfrm>
            <a:off x="1330325" y="3972157"/>
            <a:ext cx="7112000" cy="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Line 373"/>
          <p:cNvSpPr>
            <a:spLocks noChangeShapeType="1"/>
          </p:cNvSpPr>
          <p:nvPr/>
        </p:nvSpPr>
        <p:spPr bwMode="auto">
          <a:xfrm>
            <a:off x="1330325" y="4634145"/>
            <a:ext cx="7112000" cy="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" name="Line 373"/>
          <p:cNvSpPr>
            <a:spLocks noChangeShapeType="1"/>
          </p:cNvSpPr>
          <p:nvPr/>
        </p:nvSpPr>
        <p:spPr bwMode="auto">
          <a:xfrm>
            <a:off x="1330325" y="3310170"/>
            <a:ext cx="7112000" cy="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Line 375"/>
          <p:cNvSpPr>
            <a:spLocks noChangeShapeType="1"/>
          </p:cNvSpPr>
          <p:nvPr/>
        </p:nvSpPr>
        <p:spPr bwMode="auto">
          <a:xfrm>
            <a:off x="1330325" y="2649770"/>
            <a:ext cx="7112000" cy="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Line 708"/>
          <p:cNvSpPr>
            <a:spLocks noChangeShapeType="1"/>
          </p:cNvSpPr>
          <p:nvPr/>
        </p:nvSpPr>
        <p:spPr bwMode="auto">
          <a:xfrm>
            <a:off x="1330325" y="1959207"/>
            <a:ext cx="0" cy="3336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" name="Line 715"/>
          <p:cNvSpPr>
            <a:spLocks noChangeShapeType="1"/>
          </p:cNvSpPr>
          <p:nvPr/>
        </p:nvSpPr>
        <p:spPr bwMode="auto">
          <a:xfrm flipV="1">
            <a:off x="1330325" y="5299307"/>
            <a:ext cx="0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" name="Line 1076"/>
          <p:cNvSpPr>
            <a:spLocks noChangeShapeType="1"/>
          </p:cNvSpPr>
          <p:nvPr/>
        </p:nvSpPr>
        <p:spPr bwMode="auto">
          <a:xfrm>
            <a:off x="1330325" y="1987782"/>
            <a:ext cx="7112000" cy="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TextBox 1"/>
          <p:cNvSpPr txBox="1">
            <a:spLocks noChangeArrowheads="1"/>
          </p:cNvSpPr>
          <p:nvPr/>
        </p:nvSpPr>
        <p:spPr bwMode="auto">
          <a:xfrm>
            <a:off x="784535" y="1506771"/>
            <a:ext cx="591829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>
              <a:lnSpc>
                <a:spcPts val="5200"/>
              </a:lnSpc>
            </a:pPr>
            <a:r>
              <a:rPr lang="en-US" sz="1400">
                <a:solidFill>
                  <a:srgbClr val="000000"/>
                </a:solidFill>
              </a:rPr>
              <a:t>100 -</a:t>
            </a:r>
          </a:p>
          <a:p>
            <a:pPr algn="r">
              <a:lnSpc>
                <a:spcPts val="5200"/>
              </a:lnSpc>
            </a:pPr>
            <a:r>
              <a:rPr lang="en-US" sz="1400">
                <a:solidFill>
                  <a:srgbClr val="000000"/>
                </a:solidFill>
              </a:rPr>
              <a:t>90 -</a:t>
            </a:r>
          </a:p>
          <a:p>
            <a:pPr algn="r">
              <a:lnSpc>
                <a:spcPts val="5200"/>
              </a:lnSpc>
            </a:pPr>
            <a:r>
              <a:rPr lang="en-US" sz="1400">
                <a:solidFill>
                  <a:srgbClr val="000000"/>
                </a:solidFill>
              </a:rPr>
              <a:t>80 -</a:t>
            </a:r>
          </a:p>
          <a:p>
            <a:pPr algn="r">
              <a:lnSpc>
                <a:spcPts val="5200"/>
              </a:lnSpc>
            </a:pPr>
            <a:r>
              <a:rPr lang="en-US" sz="1400">
                <a:solidFill>
                  <a:srgbClr val="000000"/>
                </a:solidFill>
              </a:rPr>
              <a:t>70 -</a:t>
            </a:r>
          </a:p>
          <a:p>
            <a:pPr algn="r">
              <a:lnSpc>
                <a:spcPts val="5200"/>
              </a:lnSpc>
            </a:pPr>
            <a:r>
              <a:rPr lang="en-US" sz="1400">
                <a:solidFill>
                  <a:srgbClr val="000000"/>
                </a:solidFill>
              </a:rPr>
              <a:t>60 -</a:t>
            </a:r>
          </a:p>
          <a:p>
            <a:pPr algn="r">
              <a:lnSpc>
                <a:spcPts val="5200"/>
              </a:lnSpc>
            </a:pPr>
            <a:r>
              <a:rPr lang="en-US" sz="1400">
                <a:solidFill>
                  <a:srgbClr val="000000"/>
                </a:solidFill>
              </a:rPr>
              <a:t>50 -</a:t>
            </a:r>
          </a:p>
        </p:txBody>
      </p:sp>
      <p:sp>
        <p:nvSpPr>
          <p:cNvPr id="53" name="Rectangle 365"/>
          <p:cNvSpPr>
            <a:spLocks noChangeArrowheads="1"/>
          </p:cNvSpPr>
          <p:nvPr/>
        </p:nvSpPr>
        <p:spPr bwMode="auto">
          <a:xfrm>
            <a:off x="762000" y="990600"/>
            <a:ext cx="8582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Standard SCF</a:t>
            </a:r>
            <a:endParaRPr lang="en-US" sz="3200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79" name="Group 733"/>
          <p:cNvGrpSpPr>
            <a:grpSpLocks/>
          </p:cNvGrpSpPr>
          <p:nvPr/>
        </p:nvGrpSpPr>
        <p:grpSpPr bwMode="auto">
          <a:xfrm>
            <a:off x="1600200" y="2250912"/>
            <a:ext cx="1371600" cy="3015818"/>
            <a:chOff x="4064" y="1766"/>
            <a:chExt cx="1216" cy="1514"/>
          </a:xfrm>
          <a:solidFill>
            <a:srgbClr val="002060"/>
          </a:solidFill>
        </p:grpSpPr>
        <p:sp>
          <p:nvSpPr>
            <p:cNvPr id="180" name="Rectangle 734"/>
            <p:cNvSpPr>
              <a:spLocks noChangeArrowheads="1"/>
            </p:cNvSpPr>
            <p:nvPr/>
          </p:nvSpPr>
          <p:spPr bwMode="auto">
            <a:xfrm>
              <a:off x="4064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1" name="Rectangle 735"/>
            <p:cNvSpPr>
              <a:spLocks noChangeArrowheads="1"/>
            </p:cNvSpPr>
            <p:nvPr/>
          </p:nvSpPr>
          <p:spPr bwMode="auto">
            <a:xfrm>
              <a:off x="4080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2" name="Rectangle 736"/>
            <p:cNvSpPr>
              <a:spLocks noChangeArrowheads="1"/>
            </p:cNvSpPr>
            <p:nvPr/>
          </p:nvSpPr>
          <p:spPr bwMode="auto">
            <a:xfrm>
              <a:off x="4096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3" name="Rectangle 737"/>
            <p:cNvSpPr>
              <a:spLocks noChangeArrowheads="1"/>
            </p:cNvSpPr>
            <p:nvPr/>
          </p:nvSpPr>
          <p:spPr bwMode="auto">
            <a:xfrm>
              <a:off x="4112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" name="Rectangle 738"/>
            <p:cNvSpPr>
              <a:spLocks noChangeArrowheads="1"/>
            </p:cNvSpPr>
            <p:nvPr/>
          </p:nvSpPr>
          <p:spPr bwMode="auto">
            <a:xfrm>
              <a:off x="4128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" name="Rectangle 739"/>
            <p:cNvSpPr>
              <a:spLocks noChangeArrowheads="1"/>
            </p:cNvSpPr>
            <p:nvPr/>
          </p:nvSpPr>
          <p:spPr bwMode="auto">
            <a:xfrm>
              <a:off x="4144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" name="Rectangle 740"/>
            <p:cNvSpPr>
              <a:spLocks noChangeArrowheads="1"/>
            </p:cNvSpPr>
            <p:nvPr/>
          </p:nvSpPr>
          <p:spPr bwMode="auto">
            <a:xfrm>
              <a:off x="416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7" name="Rectangle 741"/>
            <p:cNvSpPr>
              <a:spLocks noChangeArrowheads="1"/>
            </p:cNvSpPr>
            <p:nvPr/>
          </p:nvSpPr>
          <p:spPr bwMode="auto">
            <a:xfrm>
              <a:off x="416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8" name="Rectangle 742"/>
            <p:cNvSpPr>
              <a:spLocks noChangeArrowheads="1"/>
            </p:cNvSpPr>
            <p:nvPr/>
          </p:nvSpPr>
          <p:spPr bwMode="auto">
            <a:xfrm>
              <a:off x="417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9" name="Rectangle 743"/>
            <p:cNvSpPr>
              <a:spLocks noChangeArrowheads="1"/>
            </p:cNvSpPr>
            <p:nvPr/>
          </p:nvSpPr>
          <p:spPr bwMode="auto">
            <a:xfrm>
              <a:off x="418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0" name="Rectangle 744"/>
            <p:cNvSpPr>
              <a:spLocks noChangeArrowheads="1"/>
            </p:cNvSpPr>
            <p:nvPr/>
          </p:nvSpPr>
          <p:spPr bwMode="auto">
            <a:xfrm>
              <a:off x="419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1" name="Rectangle 745"/>
            <p:cNvSpPr>
              <a:spLocks noChangeArrowheads="1"/>
            </p:cNvSpPr>
            <p:nvPr/>
          </p:nvSpPr>
          <p:spPr bwMode="auto">
            <a:xfrm>
              <a:off x="420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2" name="Rectangle 746"/>
            <p:cNvSpPr>
              <a:spLocks noChangeArrowheads="1"/>
            </p:cNvSpPr>
            <p:nvPr/>
          </p:nvSpPr>
          <p:spPr bwMode="auto">
            <a:xfrm>
              <a:off x="420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3" name="Rectangle 747"/>
            <p:cNvSpPr>
              <a:spLocks noChangeArrowheads="1"/>
            </p:cNvSpPr>
            <p:nvPr/>
          </p:nvSpPr>
          <p:spPr bwMode="auto">
            <a:xfrm>
              <a:off x="421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" name="Rectangle 748"/>
            <p:cNvSpPr>
              <a:spLocks noChangeArrowheads="1"/>
            </p:cNvSpPr>
            <p:nvPr/>
          </p:nvSpPr>
          <p:spPr bwMode="auto">
            <a:xfrm>
              <a:off x="422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" name="Rectangle 749"/>
            <p:cNvSpPr>
              <a:spLocks noChangeArrowheads="1"/>
            </p:cNvSpPr>
            <p:nvPr/>
          </p:nvSpPr>
          <p:spPr bwMode="auto">
            <a:xfrm>
              <a:off x="423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6" name="Rectangle 750"/>
            <p:cNvSpPr>
              <a:spLocks noChangeArrowheads="1"/>
            </p:cNvSpPr>
            <p:nvPr/>
          </p:nvSpPr>
          <p:spPr bwMode="auto">
            <a:xfrm>
              <a:off x="424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7" name="Rectangle 751"/>
            <p:cNvSpPr>
              <a:spLocks noChangeArrowheads="1"/>
            </p:cNvSpPr>
            <p:nvPr/>
          </p:nvSpPr>
          <p:spPr bwMode="auto">
            <a:xfrm>
              <a:off x="424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8" name="Rectangle 752"/>
            <p:cNvSpPr>
              <a:spLocks noChangeArrowheads="1"/>
            </p:cNvSpPr>
            <p:nvPr/>
          </p:nvSpPr>
          <p:spPr bwMode="auto">
            <a:xfrm>
              <a:off x="425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9" name="Rectangle 753"/>
            <p:cNvSpPr>
              <a:spLocks noChangeArrowheads="1"/>
            </p:cNvSpPr>
            <p:nvPr/>
          </p:nvSpPr>
          <p:spPr bwMode="auto">
            <a:xfrm>
              <a:off x="426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0" name="Rectangle 754"/>
            <p:cNvSpPr>
              <a:spLocks noChangeArrowheads="1"/>
            </p:cNvSpPr>
            <p:nvPr/>
          </p:nvSpPr>
          <p:spPr bwMode="auto">
            <a:xfrm>
              <a:off x="427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1" name="Rectangle 755"/>
            <p:cNvSpPr>
              <a:spLocks noChangeArrowheads="1"/>
            </p:cNvSpPr>
            <p:nvPr/>
          </p:nvSpPr>
          <p:spPr bwMode="auto">
            <a:xfrm>
              <a:off x="428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2" name="Rectangle 756"/>
            <p:cNvSpPr>
              <a:spLocks noChangeArrowheads="1"/>
            </p:cNvSpPr>
            <p:nvPr/>
          </p:nvSpPr>
          <p:spPr bwMode="auto">
            <a:xfrm>
              <a:off x="428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3" name="Rectangle 757"/>
            <p:cNvSpPr>
              <a:spLocks noChangeArrowheads="1"/>
            </p:cNvSpPr>
            <p:nvPr/>
          </p:nvSpPr>
          <p:spPr bwMode="auto">
            <a:xfrm>
              <a:off x="429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4" name="Rectangle 758"/>
            <p:cNvSpPr>
              <a:spLocks noChangeArrowheads="1"/>
            </p:cNvSpPr>
            <p:nvPr/>
          </p:nvSpPr>
          <p:spPr bwMode="auto">
            <a:xfrm>
              <a:off x="430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" name="Rectangle 759"/>
            <p:cNvSpPr>
              <a:spLocks noChangeArrowheads="1"/>
            </p:cNvSpPr>
            <p:nvPr/>
          </p:nvSpPr>
          <p:spPr bwMode="auto">
            <a:xfrm>
              <a:off x="431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" name="Rectangle 760"/>
            <p:cNvSpPr>
              <a:spLocks noChangeArrowheads="1"/>
            </p:cNvSpPr>
            <p:nvPr/>
          </p:nvSpPr>
          <p:spPr bwMode="auto">
            <a:xfrm>
              <a:off x="432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7" name="Rectangle 761"/>
            <p:cNvSpPr>
              <a:spLocks noChangeArrowheads="1"/>
            </p:cNvSpPr>
            <p:nvPr/>
          </p:nvSpPr>
          <p:spPr bwMode="auto">
            <a:xfrm>
              <a:off x="432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" name="Rectangle 762"/>
            <p:cNvSpPr>
              <a:spLocks noChangeArrowheads="1"/>
            </p:cNvSpPr>
            <p:nvPr/>
          </p:nvSpPr>
          <p:spPr bwMode="auto">
            <a:xfrm>
              <a:off x="433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" name="Rectangle 763"/>
            <p:cNvSpPr>
              <a:spLocks noChangeArrowheads="1"/>
            </p:cNvSpPr>
            <p:nvPr/>
          </p:nvSpPr>
          <p:spPr bwMode="auto">
            <a:xfrm>
              <a:off x="434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" name="Rectangle 764"/>
            <p:cNvSpPr>
              <a:spLocks noChangeArrowheads="1"/>
            </p:cNvSpPr>
            <p:nvPr/>
          </p:nvSpPr>
          <p:spPr bwMode="auto">
            <a:xfrm>
              <a:off x="435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1" name="Rectangle 765"/>
            <p:cNvSpPr>
              <a:spLocks noChangeArrowheads="1"/>
            </p:cNvSpPr>
            <p:nvPr/>
          </p:nvSpPr>
          <p:spPr bwMode="auto">
            <a:xfrm>
              <a:off x="436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2" name="Rectangle 766"/>
            <p:cNvSpPr>
              <a:spLocks noChangeArrowheads="1"/>
            </p:cNvSpPr>
            <p:nvPr/>
          </p:nvSpPr>
          <p:spPr bwMode="auto">
            <a:xfrm>
              <a:off x="436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3" name="Rectangle 767"/>
            <p:cNvSpPr>
              <a:spLocks noChangeArrowheads="1"/>
            </p:cNvSpPr>
            <p:nvPr/>
          </p:nvSpPr>
          <p:spPr bwMode="auto">
            <a:xfrm>
              <a:off x="437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4" name="Rectangle 768"/>
            <p:cNvSpPr>
              <a:spLocks noChangeArrowheads="1"/>
            </p:cNvSpPr>
            <p:nvPr/>
          </p:nvSpPr>
          <p:spPr bwMode="auto">
            <a:xfrm>
              <a:off x="438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" name="Rectangle 769"/>
            <p:cNvSpPr>
              <a:spLocks noChangeArrowheads="1"/>
            </p:cNvSpPr>
            <p:nvPr/>
          </p:nvSpPr>
          <p:spPr bwMode="auto">
            <a:xfrm>
              <a:off x="439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6" name="Rectangle 770"/>
            <p:cNvSpPr>
              <a:spLocks noChangeArrowheads="1"/>
            </p:cNvSpPr>
            <p:nvPr/>
          </p:nvSpPr>
          <p:spPr bwMode="auto">
            <a:xfrm>
              <a:off x="440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" name="Rectangle 771"/>
            <p:cNvSpPr>
              <a:spLocks noChangeArrowheads="1"/>
            </p:cNvSpPr>
            <p:nvPr/>
          </p:nvSpPr>
          <p:spPr bwMode="auto">
            <a:xfrm>
              <a:off x="440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8" name="Rectangle 772"/>
            <p:cNvSpPr>
              <a:spLocks noChangeArrowheads="1"/>
            </p:cNvSpPr>
            <p:nvPr/>
          </p:nvSpPr>
          <p:spPr bwMode="auto">
            <a:xfrm>
              <a:off x="441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" name="Rectangle 773"/>
            <p:cNvSpPr>
              <a:spLocks noChangeArrowheads="1"/>
            </p:cNvSpPr>
            <p:nvPr/>
          </p:nvSpPr>
          <p:spPr bwMode="auto">
            <a:xfrm>
              <a:off x="442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0" name="Rectangle 774"/>
            <p:cNvSpPr>
              <a:spLocks noChangeArrowheads="1"/>
            </p:cNvSpPr>
            <p:nvPr/>
          </p:nvSpPr>
          <p:spPr bwMode="auto">
            <a:xfrm>
              <a:off x="443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1" name="Rectangle 775"/>
            <p:cNvSpPr>
              <a:spLocks noChangeArrowheads="1"/>
            </p:cNvSpPr>
            <p:nvPr/>
          </p:nvSpPr>
          <p:spPr bwMode="auto">
            <a:xfrm>
              <a:off x="444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2" name="Rectangle 776"/>
            <p:cNvSpPr>
              <a:spLocks noChangeArrowheads="1"/>
            </p:cNvSpPr>
            <p:nvPr/>
          </p:nvSpPr>
          <p:spPr bwMode="auto">
            <a:xfrm>
              <a:off x="4448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3" name="Rectangle 777"/>
            <p:cNvSpPr>
              <a:spLocks noChangeArrowheads="1"/>
            </p:cNvSpPr>
            <p:nvPr/>
          </p:nvSpPr>
          <p:spPr bwMode="auto">
            <a:xfrm>
              <a:off x="446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4" name="Rectangle 778"/>
            <p:cNvSpPr>
              <a:spLocks noChangeArrowheads="1"/>
            </p:cNvSpPr>
            <p:nvPr/>
          </p:nvSpPr>
          <p:spPr bwMode="auto">
            <a:xfrm>
              <a:off x="447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" name="Rectangle 779"/>
            <p:cNvSpPr>
              <a:spLocks noChangeArrowheads="1"/>
            </p:cNvSpPr>
            <p:nvPr/>
          </p:nvSpPr>
          <p:spPr bwMode="auto">
            <a:xfrm>
              <a:off x="448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6" name="Rectangle 780"/>
            <p:cNvSpPr>
              <a:spLocks noChangeArrowheads="1"/>
            </p:cNvSpPr>
            <p:nvPr/>
          </p:nvSpPr>
          <p:spPr bwMode="auto">
            <a:xfrm>
              <a:off x="448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7" name="Rectangle 781"/>
            <p:cNvSpPr>
              <a:spLocks noChangeArrowheads="1"/>
            </p:cNvSpPr>
            <p:nvPr/>
          </p:nvSpPr>
          <p:spPr bwMode="auto">
            <a:xfrm>
              <a:off x="4496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8" name="Rectangle 782"/>
            <p:cNvSpPr>
              <a:spLocks noChangeArrowheads="1"/>
            </p:cNvSpPr>
            <p:nvPr/>
          </p:nvSpPr>
          <p:spPr bwMode="auto">
            <a:xfrm>
              <a:off x="451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9" name="Rectangle 783"/>
            <p:cNvSpPr>
              <a:spLocks noChangeArrowheads="1"/>
            </p:cNvSpPr>
            <p:nvPr/>
          </p:nvSpPr>
          <p:spPr bwMode="auto">
            <a:xfrm>
              <a:off x="4520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" name="Rectangle 784"/>
            <p:cNvSpPr>
              <a:spLocks noChangeArrowheads="1"/>
            </p:cNvSpPr>
            <p:nvPr/>
          </p:nvSpPr>
          <p:spPr bwMode="auto">
            <a:xfrm>
              <a:off x="4536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1" name="Rectangle 785"/>
            <p:cNvSpPr>
              <a:spLocks noChangeArrowheads="1"/>
            </p:cNvSpPr>
            <p:nvPr/>
          </p:nvSpPr>
          <p:spPr bwMode="auto">
            <a:xfrm>
              <a:off x="4552" y="1776"/>
              <a:ext cx="24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2" name="Rectangle 786"/>
            <p:cNvSpPr>
              <a:spLocks noChangeArrowheads="1"/>
            </p:cNvSpPr>
            <p:nvPr/>
          </p:nvSpPr>
          <p:spPr bwMode="auto">
            <a:xfrm>
              <a:off x="4576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3" name="Rectangle 787"/>
            <p:cNvSpPr>
              <a:spLocks noChangeArrowheads="1"/>
            </p:cNvSpPr>
            <p:nvPr/>
          </p:nvSpPr>
          <p:spPr bwMode="auto">
            <a:xfrm>
              <a:off x="4592" y="1776"/>
              <a:ext cx="32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4" name="Rectangle 788"/>
            <p:cNvSpPr>
              <a:spLocks noChangeArrowheads="1"/>
            </p:cNvSpPr>
            <p:nvPr/>
          </p:nvSpPr>
          <p:spPr bwMode="auto">
            <a:xfrm>
              <a:off x="4624" y="1776"/>
              <a:ext cx="40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5" name="Rectangle 789"/>
            <p:cNvSpPr>
              <a:spLocks noChangeArrowheads="1"/>
            </p:cNvSpPr>
            <p:nvPr/>
          </p:nvSpPr>
          <p:spPr bwMode="auto">
            <a:xfrm>
              <a:off x="4664" y="1776"/>
              <a:ext cx="40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6" name="Rectangle 790"/>
            <p:cNvSpPr>
              <a:spLocks noChangeArrowheads="1"/>
            </p:cNvSpPr>
            <p:nvPr/>
          </p:nvSpPr>
          <p:spPr bwMode="auto">
            <a:xfrm>
              <a:off x="4704" y="1776"/>
              <a:ext cx="32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7" name="Rectangle 791"/>
            <p:cNvSpPr>
              <a:spLocks noChangeArrowheads="1"/>
            </p:cNvSpPr>
            <p:nvPr/>
          </p:nvSpPr>
          <p:spPr bwMode="auto">
            <a:xfrm>
              <a:off x="4736" y="1776"/>
              <a:ext cx="24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8" name="Rectangle 792"/>
            <p:cNvSpPr>
              <a:spLocks noChangeArrowheads="1"/>
            </p:cNvSpPr>
            <p:nvPr/>
          </p:nvSpPr>
          <p:spPr bwMode="auto">
            <a:xfrm>
              <a:off x="4760" y="1776"/>
              <a:ext cx="24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9" name="Rectangle 793"/>
            <p:cNvSpPr>
              <a:spLocks noChangeArrowheads="1"/>
            </p:cNvSpPr>
            <p:nvPr/>
          </p:nvSpPr>
          <p:spPr bwMode="auto">
            <a:xfrm>
              <a:off x="478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0" name="Rectangle 794"/>
            <p:cNvSpPr>
              <a:spLocks noChangeArrowheads="1"/>
            </p:cNvSpPr>
            <p:nvPr/>
          </p:nvSpPr>
          <p:spPr bwMode="auto">
            <a:xfrm>
              <a:off x="4792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1" name="Rectangle 795"/>
            <p:cNvSpPr>
              <a:spLocks noChangeArrowheads="1"/>
            </p:cNvSpPr>
            <p:nvPr/>
          </p:nvSpPr>
          <p:spPr bwMode="auto">
            <a:xfrm>
              <a:off x="4808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2" name="Rectangle 796"/>
            <p:cNvSpPr>
              <a:spLocks noChangeArrowheads="1"/>
            </p:cNvSpPr>
            <p:nvPr/>
          </p:nvSpPr>
          <p:spPr bwMode="auto">
            <a:xfrm>
              <a:off x="4824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3" name="Rectangle 797"/>
            <p:cNvSpPr>
              <a:spLocks noChangeArrowheads="1"/>
            </p:cNvSpPr>
            <p:nvPr/>
          </p:nvSpPr>
          <p:spPr bwMode="auto">
            <a:xfrm>
              <a:off x="484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" name="Rectangle 798"/>
            <p:cNvSpPr>
              <a:spLocks noChangeArrowheads="1"/>
            </p:cNvSpPr>
            <p:nvPr/>
          </p:nvSpPr>
          <p:spPr bwMode="auto">
            <a:xfrm>
              <a:off x="484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" name="Rectangle 799"/>
            <p:cNvSpPr>
              <a:spLocks noChangeArrowheads="1"/>
            </p:cNvSpPr>
            <p:nvPr/>
          </p:nvSpPr>
          <p:spPr bwMode="auto">
            <a:xfrm>
              <a:off x="485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" name="Rectangle 800"/>
            <p:cNvSpPr>
              <a:spLocks noChangeArrowheads="1"/>
            </p:cNvSpPr>
            <p:nvPr/>
          </p:nvSpPr>
          <p:spPr bwMode="auto">
            <a:xfrm>
              <a:off x="486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" name="Rectangle 801"/>
            <p:cNvSpPr>
              <a:spLocks noChangeArrowheads="1"/>
            </p:cNvSpPr>
            <p:nvPr/>
          </p:nvSpPr>
          <p:spPr bwMode="auto">
            <a:xfrm>
              <a:off x="487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" name="Rectangle 802"/>
            <p:cNvSpPr>
              <a:spLocks noChangeArrowheads="1"/>
            </p:cNvSpPr>
            <p:nvPr/>
          </p:nvSpPr>
          <p:spPr bwMode="auto">
            <a:xfrm>
              <a:off x="4880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" name="Rectangle 803"/>
            <p:cNvSpPr>
              <a:spLocks noChangeArrowheads="1"/>
            </p:cNvSpPr>
            <p:nvPr/>
          </p:nvSpPr>
          <p:spPr bwMode="auto">
            <a:xfrm>
              <a:off x="489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0" name="Rectangle 804"/>
            <p:cNvSpPr>
              <a:spLocks noChangeArrowheads="1"/>
            </p:cNvSpPr>
            <p:nvPr/>
          </p:nvSpPr>
          <p:spPr bwMode="auto">
            <a:xfrm>
              <a:off x="490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1" name="Rectangle 805"/>
            <p:cNvSpPr>
              <a:spLocks noChangeArrowheads="1"/>
            </p:cNvSpPr>
            <p:nvPr/>
          </p:nvSpPr>
          <p:spPr bwMode="auto">
            <a:xfrm>
              <a:off x="491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2" name="Rectangle 806"/>
            <p:cNvSpPr>
              <a:spLocks noChangeArrowheads="1"/>
            </p:cNvSpPr>
            <p:nvPr/>
          </p:nvSpPr>
          <p:spPr bwMode="auto">
            <a:xfrm>
              <a:off x="492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3" name="Rectangle 807"/>
            <p:cNvSpPr>
              <a:spLocks noChangeArrowheads="1"/>
            </p:cNvSpPr>
            <p:nvPr/>
          </p:nvSpPr>
          <p:spPr bwMode="auto">
            <a:xfrm>
              <a:off x="492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4" name="Rectangle 808"/>
            <p:cNvSpPr>
              <a:spLocks noChangeArrowheads="1"/>
            </p:cNvSpPr>
            <p:nvPr/>
          </p:nvSpPr>
          <p:spPr bwMode="auto">
            <a:xfrm>
              <a:off x="493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5" name="Rectangle 809"/>
            <p:cNvSpPr>
              <a:spLocks noChangeArrowheads="1"/>
            </p:cNvSpPr>
            <p:nvPr/>
          </p:nvSpPr>
          <p:spPr bwMode="auto">
            <a:xfrm>
              <a:off x="494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" name="Rectangle 810"/>
            <p:cNvSpPr>
              <a:spLocks noChangeArrowheads="1"/>
            </p:cNvSpPr>
            <p:nvPr/>
          </p:nvSpPr>
          <p:spPr bwMode="auto">
            <a:xfrm>
              <a:off x="495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7" name="Rectangle 811"/>
            <p:cNvSpPr>
              <a:spLocks noChangeArrowheads="1"/>
            </p:cNvSpPr>
            <p:nvPr/>
          </p:nvSpPr>
          <p:spPr bwMode="auto">
            <a:xfrm>
              <a:off x="496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8" name="Rectangle 812"/>
            <p:cNvSpPr>
              <a:spLocks noChangeArrowheads="1"/>
            </p:cNvSpPr>
            <p:nvPr/>
          </p:nvSpPr>
          <p:spPr bwMode="auto">
            <a:xfrm>
              <a:off x="496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9" name="Rectangle 813"/>
            <p:cNvSpPr>
              <a:spLocks noChangeArrowheads="1"/>
            </p:cNvSpPr>
            <p:nvPr/>
          </p:nvSpPr>
          <p:spPr bwMode="auto">
            <a:xfrm>
              <a:off x="497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0" name="Rectangle 814"/>
            <p:cNvSpPr>
              <a:spLocks noChangeArrowheads="1"/>
            </p:cNvSpPr>
            <p:nvPr/>
          </p:nvSpPr>
          <p:spPr bwMode="auto">
            <a:xfrm>
              <a:off x="498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1" name="Rectangle 815"/>
            <p:cNvSpPr>
              <a:spLocks noChangeArrowheads="1"/>
            </p:cNvSpPr>
            <p:nvPr/>
          </p:nvSpPr>
          <p:spPr bwMode="auto">
            <a:xfrm>
              <a:off x="499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2" name="Rectangle 816"/>
            <p:cNvSpPr>
              <a:spLocks noChangeArrowheads="1"/>
            </p:cNvSpPr>
            <p:nvPr/>
          </p:nvSpPr>
          <p:spPr bwMode="auto">
            <a:xfrm>
              <a:off x="500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3" name="Rectangle 817"/>
            <p:cNvSpPr>
              <a:spLocks noChangeArrowheads="1"/>
            </p:cNvSpPr>
            <p:nvPr/>
          </p:nvSpPr>
          <p:spPr bwMode="auto">
            <a:xfrm>
              <a:off x="500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4" name="Rectangle 818"/>
            <p:cNvSpPr>
              <a:spLocks noChangeArrowheads="1"/>
            </p:cNvSpPr>
            <p:nvPr/>
          </p:nvSpPr>
          <p:spPr bwMode="auto">
            <a:xfrm>
              <a:off x="501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5" name="Rectangle 819"/>
            <p:cNvSpPr>
              <a:spLocks noChangeArrowheads="1"/>
            </p:cNvSpPr>
            <p:nvPr/>
          </p:nvSpPr>
          <p:spPr bwMode="auto">
            <a:xfrm>
              <a:off x="502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" name="Rectangle 820"/>
            <p:cNvSpPr>
              <a:spLocks noChangeArrowheads="1"/>
            </p:cNvSpPr>
            <p:nvPr/>
          </p:nvSpPr>
          <p:spPr bwMode="auto">
            <a:xfrm>
              <a:off x="503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" name="Rectangle 821"/>
            <p:cNvSpPr>
              <a:spLocks noChangeArrowheads="1"/>
            </p:cNvSpPr>
            <p:nvPr/>
          </p:nvSpPr>
          <p:spPr bwMode="auto">
            <a:xfrm>
              <a:off x="504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" name="Rectangle 822"/>
            <p:cNvSpPr>
              <a:spLocks noChangeArrowheads="1"/>
            </p:cNvSpPr>
            <p:nvPr/>
          </p:nvSpPr>
          <p:spPr bwMode="auto">
            <a:xfrm>
              <a:off x="504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9" name="Rectangle 823"/>
            <p:cNvSpPr>
              <a:spLocks noChangeArrowheads="1"/>
            </p:cNvSpPr>
            <p:nvPr/>
          </p:nvSpPr>
          <p:spPr bwMode="auto">
            <a:xfrm>
              <a:off x="505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0" name="Rectangle 824"/>
            <p:cNvSpPr>
              <a:spLocks noChangeArrowheads="1"/>
            </p:cNvSpPr>
            <p:nvPr/>
          </p:nvSpPr>
          <p:spPr bwMode="auto">
            <a:xfrm>
              <a:off x="506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1" name="Rectangle 825"/>
            <p:cNvSpPr>
              <a:spLocks noChangeArrowheads="1"/>
            </p:cNvSpPr>
            <p:nvPr/>
          </p:nvSpPr>
          <p:spPr bwMode="auto">
            <a:xfrm>
              <a:off x="507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2" name="Rectangle 826"/>
            <p:cNvSpPr>
              <a:spLocks noChangeArrowheads="1"/>
            </p:cNvSpPr>
            <p:nvPr/>
          </p:nvSpPr>
          <p:spPr bwMode="auto">
            <a:xfrm>
              <a:off x="508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3" name="Rectangle 827"/>
            <p:cNvSpPr>
              <a:spLocks noChangeArrowheads="1"/>
            </p:cNvSpPr>
            <p:nvPr/>
          </p:nvSpPr>
          <p:spPr bwMode="auto">
            <a:xfrm>
              <a:off x="508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4" name="Rectangle 828"/>
            <p:cNvSpPr>
              <a:spLocks noChangeArrowheads="1"/>
            </p:cNvSpPr>
            <p:nvPr/>
          </p:nvSpPr>
          <p:spPr bwMode="auto">
            <a:xfrm>
              <a:off x="509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5" name="Rectangle 829"/>
            <p:cNvSpPr>
              <a:spLocks noChangeArrowheads="1"/>
            </p:cNvSpPr>
            <p:nvPr/>
          </p:nvSpPr>
          <p:spPr bwMode="auto">
            <a:xfrm>
              <a:off x="510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" name="Rectangle 830"/>
            <p:cNvSpPr>
              <a:spLocks noChangeArrowheads="1"/>
            </p:cNvSpPr>
            <p:nvPr/>
          </p:nvSpPr>
          <p:spPr bwMode="auto">
            <a:xfrm>
              <a:off x="511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7" name="Rectangle 831"/>
            <p:cNvSpPr>
              <a:spLocks noChangeArrowheads="1"/>
            </p:cNvSpPr>
            <p:nvPr/>
          </p:nvSpPr>
          <p:spPr bwMode="auto">
            <a:xfrm>
              <a:off x="512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8" name="Rectangle 832"/>
            <p:cNvSpPr>
              <a:spLocks noChangeArrowheads="1"/>
            </p:cNvSpPr>
            <p:nvPr/>
          </p:nvSpPr>
          <p:spPr bwMode="auto">
            <a:xfrm>
              <a:off x="512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9" name="Rectangle 833"/>
            <p:cNvSpPr>
              <a:spLocks noChangeArrowheads="1"/>
            </p:cNvSpPr>
            <p:nvPr/>
          </p:nvSpPr>
          <p:spPr bwMode="auto">
            <a:xfrm>
              <a:off x="513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0" name="Rectangle 834"/>
            <p:cNvSpPr>
              <a:spLocks noChangeArrowheads="1"/>
            </p:cNvSpPr>
            <p:nvPr/>
          </p:nvSpPr>
          <p:spPr bwMode="auto">
            <a:xfrm>
              <a:off x="514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1" name="Rectangle 835"/>
            <p:cNvSpPr>
              <a:spLocks noChangeArrowheads="1"/>
            </p:cNvSpPr>
            <p:nvPr/>
          </p:nvSpPr>
          <p:spPr bwMode="auto">
            <a:xfrm>
              <a:off x="515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2" name="Rectangle 836"/>
            <p:cNvSpPr>
              <a:spLocks noChangeArrowheads="1"/>
            </p:cNvSpPr>
            <p:nvPr/>
          </p:nvSpPr>
          <p:spPr bwMode="auto">
            <a:xfrm>
              <a:off x="516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3" name="Rectangle 837"/>
            <p:cNvSpPr>
              <a:spLocks noChangeArrowheads="1"/>
            </p:cNvSpPr>
            <p:nvPr/>
          </p:nvSpPr>
          <p:spPr bwMode="auto">
            <a:xfrm>
              <a:off x="516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4" name="Rectangle 838"/>
            <p:cNvSpPr>
              <a:spLocks noChangeArrowheads="1"/>
            </p:cNvSpPr>
            <p:nvPr/>
          </p:nvSpPr>
          <p:spPr bwMode="auto">
            <a:xfrm>
              <a:off x="517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5" name="Rectangle 839"/>
            <p:cNvSpPr>
              <a:spLocks noChangeArrowheads="1"/>
            </p:cNvSpPr>
            <p:nvPr/>
          </p:nvSpPr>
          <p:spPr bwMode="auto">
            <a:xfrm>
              <a:off x="5184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" name="Rectangle 840"/>
            <p:cNvSpPr>
              <a:spLocks noChangeArrowheads="1"/>
            </p:cNvSpPr>
            <p:nvPr/>
          </p:nvSpPr>
          <p:spPr bwMode="auto">
            <a:xfrm>
              <a:off x="5200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" name="Rectangle 841"/>
            <p:cNvSpPr>
              <a:spLocks noChangeArrowheads="1"/>
            </p:cNvSpPr>
            <p:nvPr/>
          </p:nvSpPr>
          <p:spPr bwMode="auto">
            <a:xfrm>
              <a:off x="5216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8" name="Rectangle 842"/>
            <p:cNvSpPr>
              <a:spLocks noChangeArrowheads="1"/>
            </p:cNvSpPr>
            <p:nvPr/>
          </p:nvSpPr>
          <p:spPr bwMode="auto">
            <a:xfrm>
              <a:off x="5232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9" name="Rectangle 843"/>
            <p:cNvSpPr>
              <a:spLocks noChangeArrowheads="1"/>
            </p:cNvSpPr>
            <p:nvPr/>
          </p:nvSpPr>
          <p:spPr bwMode="auto">
            <a:xfrm>
              <a:off x="5248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0" name="Rectangle 844"/>
            <p:cNvSpPr>
              <a:spLocks noChangeArrowheads="1"/>
            </p:cNvSpPr>
            <p:nvPr/>
          </p:nvSpPr>
          <p:spPr bwMode="auto">
            <a:xfrm>
              <a:off x="5264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1" name="Rectangle 845"/>
            <p:cNvSpPr>
              <a:spLocks noChangeArrowheads="1"/>
            </p:cNvSpPr>
            <p:nvPr/>
          </p:nvSpPr>
          <p:spPr bwMode="auto">
            <a:xfrm>
              <a:off x="4064" y="1766"/>
              <a:ext cx="1216" cy="1504"/>
            </a:xfrm>
            <a:prstGeom prst="rect">
              <a:avLst/>
            </a:prstGeom>
            <a:grpFill/>
            <a:ln w="127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92" name="Text Box 730"/>
          <p:cNvSpPr txBox="1">
            <a:spLocks noChangeArrowheads="1"/>
          </p:cNvSpPr>
          <p:nvPr/>
        </p:nvSpPr>
        <p:spPr bwMode="auto">
          <a:xfrm>
            <a:off x="1781756" y="3581448"/>
            <a:ext cx="5572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/>
          <a:lstStyle>
            <a:lvl1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  <a:buClr>
                <a:srgbClr val="0040C0"/>
              </a:buClr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94.73</a:t>
            </a:r>
            <a:endParaRPr lang="en-US" sz="28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629400" y="1283161"/>
            <a:ext cx="1924050" cy="381000"/>
            <a:chOff x="6629400" y="1283161"/>
            <a:chExt cx="1924050" cy="381000"/>
          </a:xfrm>
        </p:grpSpPr>
        <p:sp>
          <p:nvSpPr>
            <p:cNvPr id="295" name="Rectangle 1074"/>
            <p:cNvSpPr>
              <a:spLocks noChangeArrowheads="1"/>
            </p:cNvSpPr>
            <p:nvPr/>
          </p:nvSpPr>
          <p:spPr bwMode="auto">
            <a:xfrm>
              <a:off x="6629400" y="1283161"/>
              <a:ext cx="1905000" cy="38100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6" name="Text Box 1075"/>
            <p:cNvSpPr txBox="1">
              <a:spLocks noChangeArrowheads="1"/>
            </p:cNvSpPr>
            <p:nvPr/>
          </p:nvSpPr>
          <p:spPr bwMode="auto">
            <a:xfrm>
              <a:off x="7108825" y="1297449"/>
              <a:ext cx="1444625" cy="354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286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/>
              <a:r>
                <a:rPr lang="en-US" dirty="0">
                  <a:solidFill>
                    <a:srgbClr val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Target </a:t>
              </a:r>
              <a:r>
                <a:rPr lang="en-US" dirty="0" smtClean="0">
                  <a:solidFill>
                    <a:srgbClr val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91.00</a:t>
              </a:r>
              <a:endParaRPr lang="en-US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97" name="Line 1080"/>
            <p:cNvSpPr>
              <a:spLocks noChangeShapeType="1"/>
            </p:cNvSpPr>
            <p:nvPr/>
          </p:nvSpPr>
          <p:spPr bwMode="auto">
            <a:xfrm>
              <a:off x="6686550" y="1472074"/>
              <a:ext cx="457200" cy="0"/>
            </a:xfrm>
            <a:prstGeom prst="line">
              <a:avLst/>
            </a:prstGeom>
            <a:noFill/>
            <a:ln w="22225">
              <a:solidFill>
                <a:srgbClr val="006600"/>
              </a:solidFill>
              <a:prstDash val="dash"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0" name="Rectangle 845"/>
          <p:cNvSpPr>
            <a:spLocks noChangeArrowheads="1"/>
          </p:cNvSpPr>
          <p:nvPr/>
        </p:nvSpPr>
        <p:spPr bwMode="auto">
          <a:xfrm>
            <a:off x="3200400" y="2641195"/>
            <a:ext cx="1371600" cy="2625535"/>
          </a:xfrm>
          <a:prstGeom prst="rect">
            <a:avLst/>
          </a:prstGeom>
          <a:solidFill>
            <a:srgbClr val="99CCFF"/>
          </a:solidFill>
          <a:ln w="12700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3" name="Text Box 1072"/>
          <p:cNvSpPr txBox="1">
            <a:spLocks noChangeArrowheads="1"/>
          </p:cNvSpPr>
          <p:nvPr/>
        </p:nvSpPr>
        <p:spPr bwMode="auto">
          <a:xfrm>
            <a:off x="3381934" y="3640878"/>
            <a:ext cx="55721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/>
          <a:lstStyle>
            <a:lvl1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  <a:buClr>
                <a:srgbClr val="0040C0"/>
              </a:buClr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90.82</a:t>
            </a:r>
            <a:endParaRPr lang="en-US" sz="280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1" name="TextBox 300"/>
          <p:cNvSpPr txBox="1"/>
          <p:nvPr/>
        </p:nvSpPr>
        <p:spPr>
          <a:xfrm rot="16200000">
            <a:off x="-72081" y="3433855"/>
            <a:ext cx="138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% On-Time</a:t>
            </a:r>
            <a:endParaRPr lang="en-US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44" name="Group 733"/>
          <p:cNvGrpSpPr>
            <a:grpSpLocks/>
          </p:cNvGrpSpPr>
          <p:nvPr/>
        </p:nvGrpSpPr>
        <p:grpSpPr bwMode="auto">
          <a:xfrm>
            <a:off x="5301376" y="2942037"/>
            <a:ext cx="1371600" cy="2327925"/>
            <a:chOff x="4064" y="1766"/>
            <a:chExt cx="1216" cy="1514"/>
          </a:xfrm>
          <a:solidFill>
            <a:srgbClr val="002060"/>
          </a:solidFill>
        </p:grpSpPr>
        <p:sp>
          <p:nvSpPr>
            <p:cNvPr id="146" name="Rectangle 734"/>
            <p:cNvSpPr>
              <a:spLocks noChangeArrowheads="1"/>
            </p:cNvSpPr>
            <p:nvPr/>
          </p:nvSpPr>
          <p:spPr bwMode="auto">
            <a:xfrm>
              <a:off x="4064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7" name="Rectangle 735"/>
            <p:cNvSpPr>
              <a:spLocks noChangeArrowheads="1"/>
            </p:cNvSpPr>
            <p:nvPr/>
          </p:nvSpPr>
          <p:spPr bwMode="auto">
            <a:xfrm>
              <a:off x="4080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" name="Rectangle 736"/>
            <p:cNvSpPr>
              <a:spLocks noChangeArrowheads="1"/>
            </p:cNvSpPr>
            <p:nvPr/>
          </p:nvSpPr>
          <p:spPr bwMode="auto">
            <a:xfrm>
              <a:off x="4096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9" name="Rectangle 737"/>
            <p:cNvSpPr>
              <a:spLocks noChangeArrowheads="1"/>
            </p:cNvSpPr>
            <p:nvPr/>
          </p:nvSpPr>
          <p:spPr bwMode="auto">
            <a:xfrm>
              <a:off x="4112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0" name="Rectangle 738"/>
            <p:cNvSpPr>
              <a:spLocks noChangeArrowheads="1"/>
            </p:cNvSpPr>
            <p:nvPr/>
          </p:nvSpPr>
          <p:spPr bwMode="auto">
            <a:xfrm>
              <a:off x="4128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1" name="Rectangle 739"/>
            <p:cNvSpPr>
              <a:spLocks noChangeArrowheads="1"/>
            </p:cNvSpPr>
            <p:nvPr/>
          </p:nvSpPr>
          <p:spPr bwMode="auto">
            <a:xfrm>
              <a:off x="4144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2" name="Rectangle 740"/>
            <p:cNvSpPr>
              <a:spLocks noChangeArrowheads="1"/>
            </p:cNvSpPr>
            <p:nvPr/>
          </p:nvSpPr>
          <p:spPr bwMode="auto">
            <a:xfrm>
              <a:off x="416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" name="Rectangle 741"/>
            <p:cNvSpPr>
              <a:spLocks noChangeArrowheads="1"/>
            </p:cNvSpPr>
            <p:nvPr/>
          </p:nvSpPr>
          <p:spPr bwMode="auto">
            <a:xfrm>
              <a:off x="416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4" name="Rectangle 742"/>
            <p:cNvSpPr>
              <a:spLocks noChangeArrowheads="1"/>
            </p:cNvSpPr>
            <p:nvPr/>
          </p:nvSpPr>
          <p:spPr bwMode="auto">
            <a:xfrm>
              <a:off x="417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5" name="Rectangle 743"/>
            <p:cNvSpPr>
              <a:spLocks noChangeArrowheads="1"/>
            </p:cNvSpPr>
            <p:nvPr/>
          </p:nvSpPr>
          <p:spPr bwMode="auto">
            <a:xfrm>
              <a:off x="418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" name="Rectangle 744"/>
            <p:cNvSpPr>
              <a:spLocks noChangeArrowheads="1"/>
            </p:cNvSpPr>
            <p:nvPr/>
          </p:nvSpPr>
          <p:spPr bwMode="auto">
            <a:xfrm>
              <a:off x="419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7" name="Rectangle 745"/>
            <p:cNvSpPr>
              <a:spLocks noChangeArrowheads="1"/>
            </p:cNvSpPr>
            <p:nvPr/>
          </p:nvSpPr>
          <p:spPr bwMode="auto">
            <a:xfrm>
              <a:off x="420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8" name="Rectangle 746"/>
            <p:cNvSpPr>
              <a:spLocks noChangeArrowheads="1"/>
            </p:cNvSpPr>
            <p:nvPr/>
          </p:nvSpPr>
          <p:spPr bwMode="auto">
            <a:xfrm>
              <a:off x="420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" name="Rectangle 747"/>
            <p:cNvSpPr>
              <a:spLocks noChangeArrowheads="1"/>
            </p:cNvSpPr>
            <p:nvPr/>
          </p:nvSpPr>
          <p:spPr bwMode="auto">
            <a:xfrm>
              <a:off x="421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" name="Rectangle 748"/>
            <p:cNvSpPr>
              <a:spLocks noChangeArrowheads="1"/>
            </p:cNvSpPr>
            <p:nvPr/>
          </p:nvSpPr>
          <p:spPr bwMode="auto">
            <a:xfrm>
              <a:off x="422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1" name="Rectangle 749"/>
            <p:cNvSpPr>
              <a:spLocks noChangeArrowheads="1"/>
            </p:cNvSpPr>
            <p:nvPr/>
          </p:nvSpPr>
          <p:spPr bwMode="auto">
            <a:xfrm>
              <a:off x="423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2" name="Rectangle 750"/>
            <p:cNvSpPr>
              <a:spLocks noChangeArrowheads="1"/>
            </p:cNvSpPr>
            <p:nvPr/>
          </p:nvSpPr>
          <p:spPr bwMode="auto">
            <a:xfrm>
              <a:off x="424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" name="Rectangle 751"/>
            <p:cNvSpPr>
              <a:spLocks noChangeArrowheads="1"/>
            </p:cNvSpPr>
            <p:nvPr/>
          </p:nvSpPr>
          <p:spPr bwMode="auto">
            <a:xfrm>
              <a:off x="424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" name="Rectangle 752"/>
            <p:cNvSpPr>
              <a:spLocks noChangeArrowheads="1"/>
            </p:cNvSpPr>
            <p:nvPr/>
          </p:nvSpPr>
          <p:spPr bwMode="auto">
            <a:xfrm>
              <a:off x="425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" name="Rectangle 753"/>
            <p:cNvSpPr>
              <a:spLocks noChangeArrowheads="1"/>
            </p:cNvSpPr>
            <p:nvPr/>
          </p:nvSpPr>
          <p:spPr bwMode="auto">
            <a:xfrm>
              <a:off x="426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6" name="Rectangle 754"/>
            <p:cNvSpPr>
              <a:spLocks noChangeArrowheads="1"/>
            </p:cNvSpPr>
            <p:nvPr/>
          </p:nvSpPr>
          <p:spPr bwMode="auto">
            <a:xfrm>
              <a:off x="427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7" name="Rectangle 755"/>
            <p:cNvSpPr>
              <a:spLocks noChangeArrowheads="1"/>
            </p:cNvSpPr>
            <p:nvPr/>
          </p:nvSpPr>
          <p:spPr bwMode="auto">
            <a:xfrm>
              <a:off x="428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8" name="Rectangle 756"/>
            <p:cNvSpPr>
              <a:spLocks noChangeArrowheads="1"/>
            </p:cNvSpPr>
            <p:nvPr/>
          </p:nvSpPr>
          <p:spPr bwMode="auto">
            <a:xfrm>
              <a:off x="428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" name="Rectangle 757"/>
            <p:cNvSpPr>
              <a:spLocks noChangeArrowheads="1"/>
            </p:cNvSpPr>
            <p:nvPr/>
          </p:nvSpPr>
          <p:spPr bwMode="auto">
            <a:xfrm>
              <a:off x="429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0" name="Rectangle 758"/>
            <p:cNvSpPr>
              <a:spLocks noChangeArrowheads="1"/>
            </p:cNvSpPr>
            <p:nvPr/>
          </p:nvSpPr>
          <p:spPr bwMode="auto">
            <a:xfrm>
              <a:off x="430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1" name="Rectangle 759"/>
            <p:cNvSpPr>
              <a:spLocks noChangeArrowheads="1"/>
            </p:cNvSpPr>
            <p:nvPr/>
          </p:nvSpPr>
          <p:spPr bwMode="auto">
            <a:xfrm>
              <a:off x="431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2" name="Rectangle 760"/>
            <p:cNvSpPr>
              <a:spLocks noChangeArrowheads="1"/>
            </p:cNvSpPr>
            <p:nvPr/>
          </p:nvSpPr>
          <p:spPr bwMode="auto">
            <a:xfrm>
              <a:off x="432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3" name="Rectangle 761"/>
            <p:cNvSpPr>
              <a:spLocks noChangeArrowheads="1"/>
            </p:cNvSpPr>
            <p:nvPr/>
          </p:nvSpPr>
          <p:spPr bwMode="auto">
            <a:xfrm>
              <a:off x="432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" name="Rectangle 762"/>
            <p:cNvSpPr>
              <a:spLocks noChangeArrowheads="1"/>
            </p:cNvSpPr>
            <p:nvPr/>
          </p:nvSpPr>
          <p:spPr bwMode="auto">
            <a:xfrm>
              <a:off x="433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5" name="Rectangle 763"/>
            <p:cNvSpPr>
              <a:spLocks noChangeArrowheads="1"/>
            </p:cNvSpPr>
            <p:nvPr/>
          </p:nvSpPr>
          <p:spPr bwMode="auto">
            <a:xfrm>
              <a:off x="434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6" name="Rectangle 764"/>
            <p:cNvSpPr>
              <a:spLocks noChangeArrowheads="1"/>
            </p:cNvSpPr>
            <p:nvPr/>
          </p:nvSpPr>
          <p:spPr bwMode="auto">
            <a:xfrm>
              <a:off x="435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7" name="Rectangle 765"/>
            <p:cNvSpPr>
              <a:spLocks noChangeArrowheads="1"/>
            </p:cNvSpPr>
            <p:nvPr/>
          </p:nvSpPr>
          <p:spPr bwMode="auto">
            <a:xfrm>
              <a:off x="436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8" name="Rectangle 766"/>
            <p:cNvSpPr>
              <a:spLocks noChangeArrowheads="1"/>
            </p:cNvSpPr>
            <p:nvPr/>
          </p:nvSpPr>
          <p:spPr bwMode="auto">
            <a:xfrm>
              <a:off x="436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4" name="Rectangle 767"/>
            <p:cNvSpPr>
              <a:spLocks noChangeArrowheads="1"/>
            </p:cNvSpPr>
            <p:nvPr/>
          </p:nvSpPr>
          <p:spPr bwMode="auto">
            <a:xfrm>
              <a:off x="437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2" name="Rectangle 768"/>
            <p:cNvSpPr>
              <a:spLocks noChangeArrowheads="1"/>
            </p:cNvSpPr>
            <p:nvPr/>
          </p:nvSpPr>
          <p:spPr bwMode="auto">
            <a:xfrm>
              <a:off x="438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3" name="Rectangle 769"/>
            <p:cNvSpPr>
              <a:spLocks noChangeArrowheads="1"/>
            </p:cNvSpPr>
            <p:nvPr/>
          </p:nvSpPr>
          <p:spPr bwMode="auto">
            <a:xfrm>
              <a:off x="439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4" name="Rectangle 770"/>
            <p:cNvSpPr>
              <a:spLocks noChangeArrowheads="1"/>
            </p:cNvSpPr>
            <p:nvPr/>
          </p:nvSpPr>
          <p:spPr bwMode="auto">
            <a:xfrm>
              <a:off x="440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5" name="Rectangle 771"/>
            <p:cNvSpPr>
              <a:spLocks noChangeArrowheads="1"/>
            </p:cNvSpPr>
            <p:nvPr/>
          </p:nvSpPr>
          <p:spPr bwMode="auto">
            <a:xfrm>
              <a:off x="440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6" name="Rectangle 772"/>
            <p:cNvSpPr>
              <a:spLocks noChangeArrowheads="1"/>
            </p:cNvSpPr>
            <p:nvPr/>
          </p:nvSpPr>
          <p:spPr bwMode="auto">
            <a:xfrm>
              <a:off x="441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" name="Rectangle 773"/>
            <p:cNvSpPr>
              <a:spLocks noChangeArrowheads="1"/>
            </p:cNvSpPr>
            <p:nvPr/>
          </p:nvSpPr>
          <p:spPr bwMode="auto">
            <a:xfrm>
              <a:off x="442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8" name="Rectangle 774"/>
            <p:cNvSpPr>
              <a:spLocks noChangeArrowheads="1"/>
            </p:cNvSpPr>
            <p:nvPr/>
          </p:nvSpPr>
          <p:spPr bwMode="auto">
            <a:xfrm>
              <a:off x="443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9" name="Rectangle 775"/>
            <p:cNvSpPr>
              <a:spLocks noChangeArrowheads="1"/>
            </p:cNvSpPr>
            <p:nvPr/>
          </p:nvSpPr>
          <p:spPr bwMode="auto">
            <a:xfrm>
              <a:off x="444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0" name="Rectangle 776"/>
            <p:cNvSpPr>
              <a:spLocks noChangeArrowheads="1"/>
            </p:cNvSpPr>
            <p:nvPr/>
          </p:nvSpPr>
          <p:spPr bwMode="auto">
            <a:xfrm>
              <a:off x="4448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1" name="Rectangle 777"/>
            <p:cNvSpPr>
              <a:spLocks noChangeArrowheads="1"/>
            </p:cNvSpPr>
            <p:nvPr/>
          </p:nvSpPr>
          <p:spPr bwMode="auto">
            <a:xfrm>
              <a:off x="446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2" name="Rectangle 778"/>
            <p:cNvSpPr>
              <a:spLocks noChangeArrowheads="1"/>
            </p:cNvSpPr>
            <p:nvPr/>
          </p:nvSpPr>
          <p:spPr bwMode="auto">
            <a:xfrm>
              <a:off x="447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3" name="Rectangle 779"/>
            <p:cNvSpPr>
              <a:spLocks noChangeArrowheads="1"/>
            </p:cNvSpPr>
            <p:nvPr/>
          </p:nvSpPr>
          <p:spPr bwMode="auto">
            <a:xfrm>
              <a:off x="448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4" name="Rectangle 780"/>
            <p:cNvSpPr>
              <a:spLocks noChangeArrowheads="1"/>
            </p:cNvSpPr>
            <p:nvPr/>
          </p:nvSpPr>
          <p:spPr bwMode="auto">
            <a:xfrm>
              <a:off x="448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5" name="Rectangle 781"/>
            <p:cNvSpPr>
              <a:spLocks noChangeArrowheads="1"/>
            </p:cNvSpPr>
            <p:nvPr/>
          </p:nvSpPr>
          <p:spPr bwMode="auto">
            <a:xfrm>
              <a:off x="4496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6" name="Rectangle 782"/>
            <p:cNvSpPr>
              <a:spLocks noChangeArrowheads="1"/>
            </p:cNvSpPr>
            <p:nvPr/>
          </p:nvSpPr>
          <p:spPr bwMode="auto">
            <a:xfrm>
              <a:off x="451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" name="Rectangle 783"/>
            <p:cNvSpPr>
              <a:spLocks noChangeArrowheads="1"/>
            </p:cNvSpPr>
            <p:nvPr/>
          </p:nvSpPr>
          <p:spPr bwMode="auto">
            <a:xfrm>
              <a:off x="4520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8" name="Rectangle 784"/>
            <p:cNvSpPr>
              <a:spLocks noChangeArrowheads="1"/>
            </p:cNvSpPr>
            <p:nvPr/>
          </p:nvSpPr>
          <p:spPr bwMode="auto">
            <a:xfrm>
              <a:off x="4536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9" name="Rectangle 785"/>
            <p:cNvSpPr>
              <a:spLocks noChangeArrowheads="1"/>
            </p:cNvSpPr>
            <p:nvPr/>
          </p:nvSpPr>
          <p:spPr bwMode="auto">
            <a:xfrm>
              <a:off x="4552" y="1776"/>
              <a:ext cx="24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0" name="Rectangle 786"/>
            <p:cNvSpPr>
              <a:spLocks noChangeArrowheads="1"/>
            </p:cNvSpPr>
            <p:nvPr/>
          </p:nvSpPr>
          <p:spPr bwMode="auto">
            <a:xfrm>
              <a:off x="4576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1" name="Rectangle 787"/>
            <p:cNvSpPr>
              <a:spLocks noChangeArrowheads="1"/>
            </p:cNvSpPr>
            <p:nvPr/>
          </p:nvSpPr>
          <p:spPr bwMode="auto">
            <a:xfrm>
              <a:off x="4592" y="1776"/>
              <a:ext cx="32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2" name="Rectangle 788"/>
            <p:cNvSpPr>
              <a:spLocks noChangeArrowheads="1"/>
            </p:cNvSpPr>
            <p:nvPr/>
          </p:nvSpPr>
          <p:spPr bwMode="auto">
            <a:xfrm>
              <a:off x="4624" y="1776"/>
              <a:ext cx="40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3" name="Rectangle 789"/>
            <p:cNvSpPr>
              <a:spLocks noChangeArrowheads="1"/>
            </p:cNvSpPr>
            <p:nvPr/>
          </p:nvSpPr>
          <p:spPr bwMode="auto">
            <a:xfrm>
              <a:off x="4664" y="1776"/>
              <a:ext cx="40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4" name="Rectangle 790"/>
            <p:cNvSpPr>
              <a:spLocks noChangeArrowheads="1"/>
            </p:cNvSpPr>
            <p:nvPr/>
          </p:nvSpPr>
          <p:spPr bwMode="auto">
            <a:xfrm>
              <a:off x="4704" y="1776"/>
              <a:ext cx="32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5" name="Rectangle 791"/>
            <p:cNvSpPr>
              <a:spLocks noChangeArrowheads="1"/>
            </p:cNvSpPr>
            <p:nvPr/>
          </p:nvSpPr>
          <p:spPr bwMode="auto">
            <a:xfrm>
              <a:off x="4736" y="1776"/>
              <a:ext cx="24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6" name="Rectangle 792"/>
            <p:cNvSpPr>
              <a:spLocks noChangeArrowheads="1"/>
            </p:cNvSpPr>
            <p:nvPr/>
          </p:nvSpPr>
          <p:spPr bwMode="auto">
            <a:xfrm>
              <a:off x="4760" y="1776"/>
              <a:ext cx="24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7" name="Rectangle 793"/>
            <p:cNvSpPr>
              <a:spLocks noChangeArrowheads="1"/>
            </p:cNvSpPr>
            <p:nvPr/>
          </p:nvSpPr>
          <p:spPr bwMode="auto">
            <a:xfrm>
              <a:off x="478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" name="Rectangle 794"/>
            <p:cNvSpPr>
              <a:spLocks noChangeArrowheads="1"/>
            </p:cNvSpPr>
            <p:nvPr/>
          </p:nvSpPr>
          <p:spPr bwMode="auto">
            <a:xfrm>
              <a:off x="4792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9" name="Rectangle 795"/>
            <p:cNvSpPr>
              <a:spLocks noChangeArrowheads="1"/>
            </p:cNvSpPr>
            <p:nvPr/>
          </p:nvSpPr>
          <p:spPr bwMode="auto">
            <a:xfrm>
              <a:off x="4808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0" name="Rectangle 796"/>
            <p:cNvSpPr>
              <a:spLocks noChangeArrowheads="1"/>
            </p:cNvSpPr>
            <p:nvPr/>
          </p:nvSpPr>
          <p:spPr bwMode="auto">
            <a:xfrm>
              <a:off x="4824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1" name="Rectangle 797"/>
            <p:cNvSpPr>
              <a:spLocks noChangeArrowheads="1"/>
            </p:cNvSpPr>
            <p:nvPr/>
          </p:nvSpPr>
          <p:spPr bwMode="auto">
            <a:xfrm>
              <a:off x="484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2" name="Rectangle 798"/>
            <p:cNvSpPr>
              <a:spLocks noChangeArrowheads="1"/>
            </p:cNvSpPr>
            <p:nvPr/>
          </p:nvSpPr>
          <p:spPr bwMode="auto">
            <a:xfrm>
              <a:off x="484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3" name="Rectangle 799"/>
            <p:cNvSpPr>
              <a:spLocks noChangeArrowheads="1"/>
            </p:cNvSpPr>
            <p:nvPr/>
          </p:nvSpPr>
          <p:spPr bwMode="auto">
            <a:xfrm>
              <a:off x="485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4" name="Rectangle 800"/>
            <p:cNvSpPr>
              <a:spLocks noChangeArrowheads="1"/>
            </p:cNvSpPr>
            <p:nvPr/>
          </p:nvSpPr>
          <p:spPr bwMode="auto">
            <a:xfrm>
              <a:off x="486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5" name="Rectangle 801"/>
            <p:cNvSpPr>
              <a:spLocks noChangeArrowheads="1"/>
            </p:cNvSpPr>
            <p:nvPr/>
          </p:nvSpPr>
          <p:spPr bwMode="auto">
            <a:xfrm>
              <a:off x="487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6" name="Rectangle 802"/>
            <p:cNvSpPr>
              <a:spLocks noChangeArrowheads="1"/>
            </p:cNvSpPr>
            <p:nvPr/>
          </p:nvSpPr>
          <p:spPr bwMode="auto">
            <a:xfrm>
              <a:off x="4880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7" name="Rectangle 803"/>
            <p:cNvSpPr>
              <a:spLocks noChangeArrowheads="1"/>
            </p:cNvSpPr>
            <p:nvPr/>
          </p:nvSpPr>
          <p:spPr bwMode="auto">
            <a:xfrm>
              <a:off x="489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" name="Rectangle 804"/>
            <p:cNvSpPr>
              <a:spLocks noChangeArrowheads="1"/>
            </p:cNvSpPr>
            <p:nvPr/>
          </p:nvSpPr>
          <p:spPr bwMode="auto">
            <a:xfrm>
              <a:off x="490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9" name="Rectangle 805"/>
            <p:cNvSpPr>
              <a:spLocks noChangeArrowheads="1"/>
            </p:cNvSpPr>
            <p:nvPr/>
          </p:nvSpPr>
          <p:spPr bwMode="auto">
            <a:xfrm>
              <a:off x="491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0" name="Rectangle 806"/>
            <p:cNvSpPr>
              <a:spLocks noChangeArrowheads="1"/>
            </p:cNvSpPr>
            <p:nvPr/>
          </p:nvSpPr>
          <p:spPr bwMode="auto">
            <a:xfrm>
              <a:off x="492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1" name="Rectangle 807"/>
            <p:cNvSpPr>
              <a:spLocks noChangeArrowheads="1"/>
            </p:cNvSpPr>
            <p:nvPr/>
          </p:nvSpPr>
          <p:spPr bwMode="auto">
            <a:xfrm>
              <a:off x="492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2" name="Rectangle 808"/>
            <p:cNvSpPr>
              <a:spLocks noChangeArrowheads="1"/>
            </p:cNvSpPr>
            <p:nvPr/>
          </p:nvSpPr>
          <p:spPr bwMode="auto">
            <a:xfrm>
              <a:off x="493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3" name="Rectangle 809"/>
            <p:cNvSpPr>
              <a:spLocks noChangeArrowheads="1"/>
            </p:cNvSpPr>
            <p:nvPr/>
          </p:nvSpPr>
          <p:spPr bwMode="auto">
            <a:xfrm>
              <a:off x="494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4" name="Rectangle 810"/>
            <p:cNvSpPr>
              <a:spLocks noChangeArrowheads="1"/>
            </p:cNvSpPr>
            <p:nvPr/>
          </p:nvSpPr>
          <p:spPr bwMode="auto">
            <a:xfrm>
              <a:off x="495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5" name="Rectangle 811"/>
            <p:cNvSpPr>
              <a:spLocks noChangeArrowheads="1"/>
            </p:cNvSpPr>
            <p:nvPr/>
          </p:nvSpPr>
          <p:spPr bwMode="auto">
            <a:xfrm>
              <a:off x="496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6" name="Rectangle 812"/>
            <p:cNvSpPr>
              <a:spLocks noChangeArrowheads="1"/>
            </p:cNvSpPr>
            <p:nvPr/>
          </p:nvSpPr>
          <p:spPr bwMode="auto">
            <a:xfrm>
              <a:off x="496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7" name="Rectangle 813"/>
            <p:cNvSpPr>
              <a:spLocks noChangeArrowheads="1"/>
            </p:cNvSpPr>
            <p:nvPr/>
          </p:nvSpPr>
          <p:spPr bwMode="auto">
            <a:xfrm>
              <a:off x="497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8" name="Rectangle 814"/>
            <p:cNvSpPr>
              <a:spLocks noChangeArrowheads="1"/>
            </p:cNvSpPr>
            <p:nvPr/>
          </p:nvSpPr>
          <p:spPr bwMode="auto">
            <a:xfrm>
              <a:off x="498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9" name="Rectangle 815"/>
            <p:cNvSpPr>
              <a:spLocks noChangeArrowheads="1"/>
            </p:cNvSpPr>
            <p:nvPr/>
          </p:nvSpPr>
          <p:spPr bwMode="auto">
            <a:xfrm>
              <a:off x="499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0" name="Rectangle 816"/>
            <p:cNvSpPr>
              <a:spLocks noChangeArrowheads="1"/>
            </p:cNvSpPr>
            <p:nvPr/>
          </p:nvSpPr>
          <p:spPr bwMode="auto">
            <a:xfrm>
              <a:off x="500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" name="Rectangle 817"/>
            <p:cNvSpPr>
              <a:spLocks noChangeArrowheads="1"/>
            </p:cNvSpPr>
            <p:nvPr/>
          </p:nvSpPr>
          <p:spPr bwMode="auto">
            <a:xfrm>
              <a:off x="500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2" name="Rectangle 818"/>
            <p:cNvSpPr>
              <a:spLocks noChangeArrowheads="1"/>
            </p:cNvSpPr>
            <p:nvPr/>
          </p:nvSpPr>
          <p:spPr bwMode="auto">
            <a:xfrm>
              <a:off x="501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3" name="Rectangle 819"/>
            <p:cNvSpPr>
              <a:spLocks noChangeArrowheads="1"/>
            </p:cNvSpPr>
            <p:nvPr/>
          </p:nvSpPr>
          <p:spPr bwMode="auto">
            <a:xfrm>
              <a:off x="502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4" name="Rectangle 820"/>
            <p:cNvSpPr>
              <a:spLocks noChangeArrowheads="1"/>
            </p:cNvSpPr>
            <p:nvPr/>
          </p:nvSpPr>
          <p:spPr bwMode="auto">
            <a:xfrm>
              <a:off x="503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5" name="Rectangle 821"/>
            <p:cNvSpPr>
              <a:spLocks noChangeArrowheads="1"/>
            </p:cNvSpPr>
            <p:nvPr/>
          </p:nvSpPr>
          <p:spPr bwMode="auto">
            <a:xfrm>
              <a:off x="504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6" name="Rectangle 822"/>
            <p:cNvSpPr>
              <a:spLocks noChangeArrowheads="1"/>
            </p:cNvSpPr>
            <p:nvPr/>
          </p:nvSpPr>
          <p:spPr bwMode="auto">
            <a:xfrm>
              <a:off x="504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7" name="Rectangle 823"/>
            <p:cNvSpPr>
              <a:spLocks noChangeArrowheads="1"/>
            </p:cNvSpPr>
            <p:nvPr/>
          </p:nvSpPr>
          <p:spPr bwMode="auto">
            <a:xfrm>
              <a:off x="505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8" name="Rectangle 824"/>
            <p:cNvSpPr>
              <a:spLocks noChangeArrowheads="1"/>
            </p:cNvSpPr>
            <p:nvPr/>
          </p:nvSpPr>
          <p:spPr bwMode="auto">
            <a:xfrm>
              <a:off x="506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9" name="Rectangle 825"/>
            <p:cNvSpPr>
              <a:spLocks noChangeArrowheads="1"/>
            </p:cNvSpPr>
            <p:nvPr/>
          </p:nvSpPr>
          <p:spPr bwMode="auto">
            <a:xfrm>
              <a:off x="507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0" name="Rectangle 826"/>
            <p:cNvSpPr>
              <a:spLocks noChangeArrowheads="1"/>
            </p:cNvSpPr>
            <p:nvPr/>
          </p:nvSpPr>
          <p:spPr bwMode="auto">
            <a:xfrm>
              <a:off x="508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1" name="Rectangle 827"/>
            <p:cNvSpPr>
              <a:spLocks noChangeArrowheads="1"/>
            </p:cNvSpPr>
            <p:nvPr/>
          </p:nvSpPr>
          <p:spPr bwMode="auto">
            <a:xfrm>
              <a:off x="508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2" name="Rectangle 828"/>
            <p:cNvSpPr>
              <a:spLocks noChangeArrowheads="1"/>
            </p:cNvSpPr>
            <p:nvPr/>
          </p:nvSpPr>
          <p:spPr bwMode="auto">
            <a:xfrm>
              <a:off x="509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3" name="Rectangle 829"/>
            <p:cNvSpPr>
              <a:spLocks noChangeArrowheads="1"/>
            </p:cNvSpPr>
            <p:nvPr/>
          </p:nvSpPr>
          <p:spPr bwMode="auto">
            <a:xfrm>
              <a:off x="510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4" name="Rectangle 830"/>
            <p:cNvSpPr>
              <a:spLocks noChangeArrowheads="1"/>
            </p:cNvSpPr>
            <p:nvPr/>
          </p:nvSpPr>
          <p:spPr bwMode="auto">
            <a:xfrm>
              <a:off x="511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5" name="Rectangle 831"/>
            <p:cNvSpPr>
              <a:spLocks noChangeArrowheads="1"/>
            </p:cNvSpPr>
            <p:nvPr/>
          </p:nvSpPr>
          <p:spPr bwMode="auto">
            <a:xfrm>
              <a:off x="512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6" name="Rectangle 832"/>
            <p:cNvSpPr>
              <a:spLocks noChangeArrowheads="1"/>
            </p:cNvSpPr>
            <p:nvPr/>
          </p:nvSpPr>
          <p:spPr bwMode="auto">
            <a:xfrm>
              <a:off x="512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7" name="Rectangle 833"/>
            <p:cNvSpPr>
              <a:spLocks noChangeArrowheads="1"/>
            </p:cNvSpPr>
            <p:nvPr/>
          </p:nvSpPr>
          <p:spPr bwMode="auto">
            <a:xfrm>
              <a:off x="513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8" name="Rectangle 834"/>
            <p:cNvSpPr>
              <a:spLocks noChangeArrowheads="1"/>
            </p:cNvSpPr>
            <p:nvPr/>
          </p:nvSpPr>
          <p:spPr bwMode="auto">
            <a:xfrm>
              <a:off x="514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" name="Rectangle 835"/>
            <p:cNvSpPr>
              <a:spLocks noChangeArrowheads="1"/>
            </p:cNvSpPr>
            <p:nvPr/>
          </p:nvSpPr>
          <p:spPr bwMode="auto">
            <a:xfrm>
              <a:off x="515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0" name="Rectangle 836"/>
            <p:cNvSpPr>
              <a:spLocks noChangeArrowheads="1"/>
            </p:cNvSpPr>
            <p:nvPr/>
          </p:nvSpPr>
          <p:spPr bwMode="auto">
            <a:xfrm>
              <a:off x="516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1" name="Rectangle 837"/>
            <p:cNvSpPr>
              <a:spLocks noChangeArrowheads="1"/>
            </p:cNvSpPr>
            <p:nvPr/>
          </p:nvSpPr>
          <p:spPr bwMode="auto">
            <a:xfrm>
              <a:off x="516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2" name="Rectangle 838"/>
            <p:cNvSpPr>
              <a:spLocks noChangeArrowheads="1"/>
            </p:cNvSpPr>
            <p:nvPr/>
          </p:nvSpPr>
          <p:spPr bwMode="auto">
            <a:xfrm>
              <a:off x="517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3" name="Rectangle 839"/>
            <p:cNvSpPr>
              <a:spLocks noChangeArrowheads="1"/>
            </p:cNvSpPr>
            <p:nvPr/>
          </p:nvSpPr>
          <p:spPr bwMode="auto">
            <a:xfrm>
              <a:off x="5184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4" name="Rectangle 840"/>
            <p:cNvSpPr>
              <a:spLocks noChangeArrowheads="1"/>
            </p:cNvSpPr>
            <p:nvPr/>
          </p:nvSpPr>
          <p:spPr bwMode="auto">
            <a:xfrm>
              <a:off x="5200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5" name="Rectangle 841"/>
            <p:cNvSpPr>
              <a:spLocks noChangeArrowheads="1"/>
            </p:cNvSpPr>
            <p:nvPr/>
          </p:nvSpPr>
          <p:spPr bwMode="auto">
            <a:xfrm>
              <a:off x="5216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6" name="Rectangle 842"/>
            <p:cNvSpPr>
              <a:spLocks noChangeArrowheads="1"/>
            </p:cNvSpPr>
            <p:nvPr/>
          </p:nvSpPr>
          <p:spPr bwMode="auto">
            <a:xfrm>
              <a:off x="5232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7" name="Rectangle 843"/>
            <p:cNvSpPr>
              <a:spLocks noChangeArrowheads="1"/>
            </p:cNvSpPr>
            <p:nvPr/>
          </p:nvSpPr>
          <p:spPr bwMode="auto">
            <a:xfrm>
              <a:off x="5248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8" name="Rectangle 844"/>
            <p:cNvSpPr>
              <a:spLocks noChangeArrowheads="1"/>
            </p:cNvSpPr>
            <p:nvPr/>
          </p:nvSpPr>
          <p:spPr bwMode="auto">
            <a:xfrm>
              <a:off x="5264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9" name="Rectangle 845"/>
            <p:cNvSpPr>
              <a:spLocks noChangeArrowheads="1"/>
            </p:cNvSpPr>
            <p:nvPr/>
          </p:nvSpPr>
          <p:spPr bwMode="auto">
            <a:xfrm>
              <a:off x="4064" y="1766"/>
              <a:ext cx="1216" cy="1504"/>
            </a:xfrm>
            <a:prstGeom prst="rect">
              <a:avLst/>
            </a:prstGeom>
            <a:grpFill/>
            <a:ln w="127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5" name="Text Box 730"/>
          <p:cNvSpPr txBox="1">
            <a:spLocks noChangeArrowheads="1"/>
          </p:cNvSpPr>
          <p:nvPr/>
        </p:nvSpPr>
        <p:spPr bwMode="auto">
          <a:xfrm>
            <a:off x="5592852" y="3858365"/>
            <a:ext cx="5572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/>
          <a:lstStyle>
            <a:lvl1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  <a:buClr>
                <a:srgbClr val="0040C0"/>
              </a:buClr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85.93</a:t>
            </a:r>
            <a:endParaRPr lang="en-US" sz="28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83" name="Rectangle 845"/>
          <p:cNvSpPr>
            <a:spLocks noChangeArrowheads="1"/>
          </p:cNvSpPr>
          <p:nvPr/>
        </p:nvSpPr>
        <p:spPr bwMode="auto">
          <a:xfrm>
            <a:off x="6858000" y="3217680"/>
            <a:ext cx="1371600" cy="2051220"/>
          </a:xfrm>
          <a:prstGeom prst="rect">
            <a:avLst/>
          </a:prstGeom>
          <a:solidFill>
            <a:srgbClr val="99CCFF"/>
          </a:solidFill>
          <a:ln w="12700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4" name="Text Box 1072"/>
          <p:cNvSpPr txBox="1">
            <a:spLocks noChangeArrowheads="1"/>
          </p:cNvSpPr>
          <p:nvPr/>
        </p:nvSpPr>
        <p:spPr bwMode="auto">
          <a:xfrm>
            <a:off x="7143750" y="4016423"/>
            <a:ext cx="55721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/>
          <a:lstStyle>
            <a:lvl1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  <a:buClr>
                <a:srgbClr val="0040C0"/>
              </a:buClr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80.74</a:t>
            </a:r>
            <a:endParaRPr lang="en-US" sz="280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82050" y="5299345"/>
            <a:ext cx="6265705" cy="1029537"/>
            <a:chOff x="1782048" y="5299301"/>
            <a:chExt cx="6265705" cy="1029537"/>
          </a:xfrm>
        </p:grpSpPr>
        <p:sp>
          <p:nvSpPr>
            <p:cNvPr id="142" name="Line 716"/>
            <p:cNvSpPr>
              <a:spLocks noChangeShapeType="1"/>
            </p:cNvSpPr>
            <p:nvPr/>
          </p:nvSpPr>
          <p:spPr bwMode="auto">
            <a:xfrm flipV="1">
              <a:off x="5987176" y="5299301"/>
              <a:ext cx="0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" name="Text Box 727"/>
            <p:cNvSpPr txBox="1">
              <a:spLocks noChangeArrowheads="1"/>
            </p:cNvSpPr>
            <p:nvPr/>
          </p:nvSpPr>
          <p:spPr bwMode="auto">
            <a:xfrm>
              <a:off x="5483224" y="5439001"/>
              <a:ext cx="1007905" cy="35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286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r>
                <a:rPr lang="en-US" cap="all" dirty="0" smtClean="0">
                  <a:ln w="9000" cmpd="sng">
                    <a:solidFill>
                      <a:srgbClr val="000000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000000">
                          <a:shade val="20000"/>
                          <a:satMod val="245000"/>
                        </a:srgbClr>
                      </a:gs>
                      <a:gs pos="43000">
                        <a:srgbClr val="000000">
                          <a:satMod val="255000"/>
                        </a:srgbClr>
                      </a:gs>
                      <a:gs pos="48000">
                        <a:srgbClr val="000000">
                          <a:shade val="85000"/>
                          <a:satMod val="255000"/>
                        </a:srgbClr>
                      </a:gs>
                      <a:gs pos="100000">
                        <a:srgbClr val="000000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FY 2016</a:t>
              </a:r>
              <a:endParaRPr lang="en-US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81" name="Line 717"/>
            <p:cNvSpPr>
              <a:spLocks noChangeShapeType="1"/>
            </p:cNvSpPr>
            <p:nvPr/>
          </p:nvSpPr>
          <p:spPr bwMode="auto">
            <a:xfrm flipV="1">
              <a:off x="7543800" y="5299301"/>
              <a:ext cx="0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2" name="Text Box 729"/>
            <p:cNvSpPr txBox="1">
              <a:spLocks noChangeArrowheads="1"/>
            </p:cNvSpPr>
            <p:nvPr/>
          </p:nvSpPr>
          <p:spPr bwMode="auto">
            <a:xfrm>
              <a:off x="7039848" y="5439001"/>
              <a:ext cx="1007905" cy="35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286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r>
                <a:rPr lang="en-US" cap="all" dirty="0" smtClean="0">
                  <a:ln w="9000" cmpd="sng">
                    <a:solidFill>
                      <a:srgbClr val="000000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000000">
                          <a:shade val="20000"/>
                          <a:satMod val="245000"/>
                        </a:srgbClr>
                      </a:gs>
                      <a:gs pos="43000">
                        <a:srgbClr val="000000">
                          <a:satMod val="255000"/>
                        </a:srgbClr>
                      </a:gs>
                      <a:gs pos="48000">
                        <a:srgbClr val="000000">
                          <a:shade val="85000"/>
                          <a:satMod val="255000"/>
                        </a:srgbClr>
                      </a:gs>
                      <a:gs pos="100000">
                        <a:srgbClr val="000000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FY 2015</a:t>
              </a:r>
              <a:endParaRPr lang="en-US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47" name="Line 716"/>
            <p:cNvSpPr>
              <a:spLocks noChangeShapeType="1"/>
            </p:cNvSpPr>
            <p:nvPr/>
          </p:nvSpPr>
          <p:spPr bwMode="auto">
            <a:xfrm flipV="1">
              <a:off x="2286000" y="5299307"/>
              <a:ext cx="0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Line 717"/>
            <p:cNvSpPr>
              <a:spLocks noChangeShapeType="1"/>
            </p:cNvSpPr>
            <p:nvPr/>
          </p:nvSpPr>
          <p:spPr bwMode="auto">
            <a:xfrm flipV="1">
              <a:off x="3886200" y="5299307"/>
              <a:ext cx="0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Text Box 727"/>
            <p:cNvSpPr txBox="1">
              <a:spLocks noChangeArrowheads="1"/>
            </p:cNvSpPr>
            <p:nvPr/>
          </p:nvSpPr>
          <p:spPr bwMode="auto">
            <a:xfrm>
              <a:off x="1782048" y="5439007"/>
              <a:ext cx="1007905" cy="35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286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r>
                <a:rPr lang="en-US" cap="all" dirty="0" smtClean="0">
                  <a:ln w="9000" cmpd="sng">
                    <a:solidFill>
                      <a:srgbClr val="000000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000000">
                          <a:shade val="20000"/>
                          <a:satMod val="245000"/>
                        </a:srgbClr>
                      </a:gs>
                      <a:gs pos="43000">
                        <a:srgbClr val="000000">
                          <a:satMod val="255000"/>
                        </a:srgbClr>
                      </a:gs>
                      <a:gs pos="48000">
                        <a:srgbClr val="000000">
                          <a:shade val="85000"/>
                          <a:satMod val="255000"/>
                        </a:srgbClr>
                      </a:gs>
                      <a:gs pos="100000">
                        <a:srgbClr val="000000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FY 2016</a:t>
              </a:r>
              <a:endParaRPr lang="en-US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0" name="Text Box 729"/>
            <p:cNvSpPr txBox="1">
              <a:spLocks noChangeArrowheads="1"/>
            </p:cNvSpPr>
            <p:nvPr/>
          </p:nvSpPr>
          <p:spPr bwMode="auto">
            <a:xfrm>
              <a:off x="3382248" y="5439007"/>
              <a:ext cx="1007905" cy="35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286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r>
                <a:rPr lang="en-US" cap="all" dirty="0" smtClean="0">
                  <a:ln w="9000" cmpd="sng">
                    <a:solidFill>
                      <a:srgbClr val="000000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000000">
                          <a:shade val="20000"/>
                          <a:satMod val="245000"/>
                        </a:srgbClr>
                      </a:gs>
                      <a:gs pos="43000">
                        <a:srgbClr val="000000">
                          <a:satMod val="255000"/>
                        </a:srgbClr>
                      </a:gs>
                      <a:gs pos="48000">
                        <a:srgbClr val="000000">
                          <a:shade val="85000"/>
                          <a:satMod val="255000"/>
                        </a:srgbClr>
                      </a:gs>
                      <a:gs pos="100000">
                        <a:srgbClr val="000000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FY 2015</a:t>
              </a:r>
              <a:endParaRPr lang="en-US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40" name="Text Box 729"/>
            <p:cNvSpPr txBox="1">
              <a:spLocks noChangeArrowheads="1"/>
            </p:cNvSpPr>
            <p:nvPr/>
          </p:nvSpPr>
          <p:spPr bwMode="auto">
            <a:xfrm>
              <a:off x="2325918" y="5867173"/>
              <a:ext cx="158569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286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r>
                <a:rPr lang="en-US" sz="2400" cap="all" dirty="0" smtClean="0">
                  <a:ln w="9000" cmpd="sng">
                    <a:solidFill>
                      <a:srgbClr val="000000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000000">
                          <a:shade val="20000"/>
                          <a:satMod val="245000"/>
                        </a:srgbClr>
                      </a:gs>
                      <a:gs pos="43000">
                        <a:srgbClr val="000000">
                          <a:satMod val="255000"/>
                        </a:srgbClr>
                      </a:gs>
                      <a:gs pos="48000">
                        <a:srgbClr val="000000">
                          <a:shade val="85000"/>
                          <a:satMod val="255000"/>
                        </a:srgbClr>
                      </a:gs>
                      <a:gs pos="100000">
                        <a:srgbClr val="000000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Letters</a:t>
              </a:r>
              <a:endParaRPr lang="en-US" sz="240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85" name="Text Box 729"/>
            <p:cNvSpPr txBox="1">
              <a:spLocks noChangeArrowheads="1"/>
            </p:cNvSpPr>
            <p:nvPr/>
          </p:nvSpPr>
          <p:spPr bwMode="auto">
            <a:xfrm>
              <a:off x="6238905" y="5867173"/>
              <a:ext cx="115249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286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r>
                <a:rPr lang="en-US" sz="2400" cap="all" dirty="0" smtClean="0">
                  <a:ln w="9000" cmpd="sng">
                    <a:solidFill>
                      <a:srgbClr val="000000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000000">
                          <a:shade val="20000"/>
                          <a:satMod val="245000"/>
                        </a:srgbClr>
                      </a:gs>
                      <a:gs pos="43000">
                        <a:srgbClr val="000000">
                          <a:satMod val="255000"/>
                        </a:srgbClr>
                      </a:gs>
                      <a:gs pos="48000">
                        <a:srgbClr val="000000">
                          <a:shade val="85000"/>
                          <a:satMod val="255000"/>
                        </a:srgbClr>
                      </a:gs>
                      <a:gs pos="100000">
                        <a:srgbClr val="000000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Flats</a:t>
              </a:r>
              <a:endParaRPr lang="en-US" sz="240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45" name="Line 714"/>
          <p:cNvSpPr>
            <a:spLocks noChangeShapeType="1"/>
          </p:cNvSpPr>
          <p:nvPr/>
        </p:nvSpPr>
        <p:spPr bwMode="auto">
          <a:xfrm>
            <a:off x="1330325" y="5299307"/>
            <a:ext cx="7112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4796205" y="209553"/>
            <a:ext cx="432874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Northeast Area Quarter 4, FY 2016</a:t>
            </a:r>
          </a:p>
        </p:txBody>
      </p:sp>
      <p:sp>
        <p:nvSpPr>
          <p:cNvPr id="299" name="Text Box 3"/>
          <p:cNvSpPr txBox="1">
            <a:spLocks noChangeArrowheads="1"/>
          </p:cNvSpPr>
          <p:nvPr/>
        </p:nvSpPr>
        <p:spPr bwMode="auto">
          <a:xfrm>
            <a:off x="21" y="6534194"/>
            <a:ext cx="32395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0" dirty="0" smtClean="0">
                <a:solidFill>
                  <a:srgbClr val="333333"/>
                </a:solidFill>
              </a:rPr>
              <a:t>July 1, 2016 – September 30, 2016</a:t>
            </a:r>
            <a:endParaRPr lang="en-US" sz="1000" b="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5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 1081"/>
          <p:cNvSpPr>
            <a:spLocks noChangeShapeType="1"/>
          </p:cNvSpPr>
          <p:nvPr/>
        </p:nvSpPr>
        <p:spPr bwMode="auto">
          <a:xfrm>
            <a:off x="1371600" y="2608942"/>
            <a:ext cx="7086600" cy="0"/>
          </a:xfrm>
          <a:prstGeom prst="line">
            <a:avLst/>
          </a:prstGeom>
          <a:noFill/>
          <a:ln w="25400">
            <a:solidFill>
              <a:srgbClr val="006600"/>
            </a:solidFill>
            <a:prstDash val="dash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Line 373"/>
          <p:cNvSpPr>
            <a:spLocks noChangeShapeType="1"/>
          </p:cNvSpPr>
          <p:nvPr/>
        </p:nvSpPr>
        <p:spPr bwMode="auto">
          <a:xfrm>
            <a:off x="1330325" y="3989387"/>
            <a:ext cx="7112000" cy="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Line 373"/>
          <p:cNvSpPr>
            <a:spLocks noChangeShapeType="1"/>
          </p:cNvSpPr>
          <p:nvPr/>
        </p:nvSpPr>
        <p:spPr bwMode="auto">
          <a:xfrm>
            <a:off x="1330325" y="4651375"/>
            <a:ext cx="7112000" cy="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" name="Line 373"/>
          <p:cNvSpPr>
            <a:spLocks noChangeShapeType="1"/>
          </p:cNvSpPr>
          <p:nvPr/>
        </p:nvSpPr>
        <p:spPr bwMode="auto">
          <a:xfrm>
            <a:off x="1330325" y="3327400"/>
            <a:ext cx="7112000" cy="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Line 375"/>
          <p:cNvSpPr>
            <a:spLocks noChangeShapeType="1"/>
          </p:cNvSpPr>
          <p:nvPr/>
        </p:nvSpPr>
        <p:spPr bwMode="auto">
          <a:xfrm>
            <a:off x="1330325" y="2667000"/>
            <a:ext cx="7112000" cy="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Line 708"/>
          <p:cNvSpPr>
            <a:spLocks noChangeShapeType="1"/>
          </p:cNvSpPr>
          <p:nvPr/>
        </p:nvSpPr>
        <p:spPr bwMode="auto">
          <a:xfrm>
            <a:off x="1330325" y="1976437"/>
            <a:ext cx="0" cy="3336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" name="Line 715"/>
          <p:cNvSpPr>
            <a:spLocks noChangeShapeType="1"/>
          </p:cNvSpPr>
          <p:nvPr/>
        </p:nvSpPr>
        <p:spPr bwMode="auto">
          <a:xfrm flipV="1">
            <a:off x="1330325" y="5316537"/>
            <a:ext cx="0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" name="Line 1076"/>
          <p:cNvSpPr>
            <a:spLocks noChangeShapeType="1"/>
          </p:cNvSpPr>
          <p:nvPr/>
        </p:nvSpPr>
        <p:spPr bwMode="auto">
          <a:xfrm>
            <a:off x="1330325" y="2005012"/>
            <a:ext cx="7112000" cy="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TextBox 1"/>
          <p:cNvSpPr txBox="1">
            <a:spLocks noChangeArrowheads="1"/>
          </p:cNvSpPr>
          <p:nvPr/>
        </p:nvSpPr>
        <p:spPr bwMode="auto">
          <a:xfrm>
            <a:off x="784535" y="1524000"/>
            <a:ext cx="591829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>
              <a:lnSpc>
                <a:spcPts val="5200"/>
              </a:lnSpc>
            </a:pPr>
            <a:r>
              <a:rPr lang="en-US" sz="1400">
                <a:solidFill>
                  <a:srgbClr val="000000"/>
                </a:solidFill>
              </a:rPr>
              <a:t>100 -</a:t>
            </a:r>
          </a:p>
          <a:p>
            <a:pPr algn="r">
              <a:lnSpc>
                <a:spcPts val="5200"/>
              </a:lnSpc>
            </a:pPr>
            <a:r>
              <a:rPr lang="en-US" sz="1400">
                <a:solidFill>
                  <a:srgbClr val="000000"/>
                </a:solidFill>
              </a:rPr>
              <a:t>90 -</a:t>
            </a:r>
          </a:p>
          <a:p>
            <a:pPr algn="r">
              <a:lnSpc>
                <a:spcPts val="5200"/>
              </a:lnSpc>
            </a:pPr>
            <a:r>
              <a:rPr lang="en-US" sz="1400">
                <a:solidFill>
                  <a:srgbClr val="000000"/>
                </a:solidFill>
              </a:rPr>
              <a:t>80 -</a:t>
            </a:r>
          </a:p>
          <a:p>
            <a:pPr algn="r">
              <a:lnSpc>
                <a:spcPts val="5200"/>
              </a:lnSpc>
            </a:pPr>
            <a:r>
              <a:rPr lang="en-US" sz="1400">
                <a:solidFill>
                  <a:srgbClr val="000000"/>
                </a:solidFill>
              </a:rPr>
              <a:t>70 -</a:t>
            </a:r>
          </a:p>
          <a:p>
            <a:pPr algn="r">
              <a:lnSpc>
                <a:spcPts val="5200"/>
              </a:lnSpc>
            </a:pPr>
            <a:r>
              <a:rPr lang="en-US" sz="1400">
                <a:solidFill>
                  <a:srgbClr val="000000"/>
                </a:solidFill>
              </a:rPr>
              <a:t>60 -</a:t>
            </a:r>
          </a:p>
          <a:p>
            <a:pPr algn="r">
              <a:lnSpc>
                <a:spcPts val="5200"/>
              </a:lnSpc>
            </a:pPr>
            <a:r>
              <a:rPr lang="en-US" sz="1400">
                <a:solidFill>
                  <a:srgbClr val="000000"/>
                </a:solidFill>
              </a:rPr>
              <a:t>50 -</a:t>
            </a:r>
          </a:p>
        </p:txBody>
      </p:sp>
      <p:grpSp>
        <p:nvGrpSpPr>
          <p:cNvPr id="179" name="Group 733"/>
          <p:cNvGrpSpPr>
            <a:grpSpLocks/>
          </p:cNvGrpSpPr>
          <p:nvPr/>
        </p:nvGrpSpPr>
        <p:grpSpPr bwMode="auto">
          <a:xfrm>
            <a:off x="1524000" y="2667000"/>
            <a:ext cx="1371600" cy="2627298"/>
            <a:chOff x="4064" y="1766"/>
            <a:chExt cx="1216" cy="1514"/>
          </a:xfrm>
          <a:solidFill>
            <a:srgbClr val="002060"/>
          </a:solidFill>
        </p:grpSpPr>
        <p:sp>
          <p:nvSpPr>
            <p:cNvPr id="180" name="Rectangle 734"/>
            <p:cNvSpPr>
              <a:spLocks noChangeArrowheads="1"/>
            </p:cNvSpPr>
            <p:nvPr/>
          </p:nvSpPr>
          <p:spPr bwMode="auto">
            <a:xfrm>
              <a:off x="4064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1" name="Rectangle 735"/>
            <p:cNvSpPr>
              <a:spLocks noChangeArrowheads="1"/>
            </p:cNvSpPr>
            <p:nvPr/>
          </p:nvSpPr>
          <p:spPr bwMode="auto">
            <a:xfrm>
              <a:off x="4080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2" name="Rectangle 736"/>
            <p:cNvSpPr>
              <a:spLocks noChangeArrowheads="1"/>
            </p:cNvSpPr>
            <p:nvPr/>
          </p:nvSpPr>
          <p:spPr bwMode="auto">
            <a:xfrm>
              <a:off x="4096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3" name="Rectangle 737"/>
            <p:cNvSpPr>
              <a:spLocks noChangeArrowheads="1"/>
            </p:cNvSpPr>
            <p:nvPr/>
          </p:nvSpPr>
          <p:spPr bwMode="auto">
            <a:xfrm>
              <a:off x="4112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" name="Rectangle 738"/>
            <p:cNvSpPr>
              <a:spLocks noChangeArrowheads="1"/>
            </p:cNvSpPr>
            <p:nvPr/>
          </p:nvSpPr>
          <p:spPr bwMode="auto">
            <a:xfrm>
              <a:off x="4128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" name="Rectangle 739"/>
            <p:cNvSpPr>
              <a:spLocks noChangeArrowheads="1"/>
            </p:cNvSpPr>
            <p:nvPr/>
          </p:nvSpPr>
          <p:spPr bwMode="auto">
            <a:xfrm>
              <a:off x="4144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" name="Rectangle 740"/>
            <p:cNvSpPr>
              <a:spLocks noChangeArrowheads="1"/>
            </p:cNvSpPr>
            <p:nvPr/>
          </p:nvSpPr>
          <p:spPr bwMode="auto">
            <a:xfrm>
              <a:off x="416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7" name="Rectangle 741"/>
            <p:cNvSpPr>
              <a:spLocks noChangeArrowheads="1"/>
            </p:cNvSpPr>
            <p:nvPr/>
          </p:nvSpPr>
          <p:spPr bwMode="auto">
            <a:xfrm>
              <a:off x="416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8" name="Rectangle 742"/>
            <p:cNvSpPr>
              <a:spLocks noChangeArrowheads="1"/>
            </p:cNvSpPr>
            <p:nvPr/>
          </p:nvSpPr>
          <p:spPr bwMode="auto">
            <a:xfrm>
              <a:off x="417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9" name="Rectangle 743"/>
            <p:cNvSpPr>
              <a:spLocks noChangeArrowheads="1"/>
            </p:cNvSpPr>
            <p:nvPr/>
          </p:nvSpPr>
          <p:spPr bwMode="auto">
            <a:xfrm>
              <a:off x="418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0" name="Rectangle 744"/>
            <p:cNvSpPr>
              <a:spLocks noChangeArrowheads="1"/>
            </p:cNvSpPr>
            <p:nvPr/>
          </p:nvSpPr>
          <p:spPr bwMode="auto">
            <a:xfrm>
              <a:off x="419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1" name="Rectangle 745"/>
            <p:cNvSpPr>
              <a:spLocks noChangeArrowheads="1"/>
            </p:cNvSpPr>
            <p:nvPr/>
          </p:nvSpPr>
          <p:spPr bwMode="auto">
            <a:xfrm>
              <a:off x="420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2" name="Rectangle 746"/>
            <p:cNvSpPr>
              <a:spLocks noChangeArrowheads="1"/>
            </p:cNvSpPr>
            <p:nvPr/>
          </p:nvSpPr>
          <p:spPr bwMode="auto">
            <a:xfrm>
              <a:off x="420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3" name="Rectangle 747"/>
            <p:cNvSpPr>
              <a:spLocks noChangeArrowheads="1"/>
            </p:cNvSpPr>
            <p:nvPr/>
          </p:nvSpPr>
          <p:spPr bwMode="auto">
            <a:xfrm>
              <a:off x="421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" name="Rectangle 748"/>
            <p:cNvSpPr>
              <a:spLocks noChangeArrowheads="1"/>
            </p:cNvSpPr>
            <p:nvPr/>
          </p:nvSpPr>
          <p:spPr bwMode="auto">
            <a:xfrm>
              <a:off x="422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" name="Rectangle 749"/>
            <p:cNvSpPr>
              <a:spLocks noChangeArrowheads="1"/>
            </p:cNvSpPr>
            <p:nvPr/>
          </p:nvSpPr>
          <p:spPr bwMode="auto">
            <a:xfrm>
              <a:off x="423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6" name="Rectangle 750"/>
            <p:cNvSpPr>
              <a:spLocks noChangeArrowheads="1"/>
            </p:cNvSpPr>
            <p:nvPr/>
          </p:nvSpPr>
          <p:spPr bwMode="auto">
            <a:xfrm>
              <a:off x="424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7" name="Rectangle 751"/>
            <p:cNvSpPr>
              <a:spLocks noChangeArrowheads="1"/>
            </p:cNvSpPr>
            <p:nvPr/>
          </p:nvSpPr>
          <p:spPr bwMode="auto">
            <a:xfrm>
              <a:off x="424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8" name="Rectangle 752"/>
            <p:cNvSpPr>
              <a:spLocks noChangeArrowheads="1"/>
            </p:cNvSpPr>
            <p:nvPr/>
          </p:nvSpPr>
          <p:spPr bwMode="auto">
            <a:xfrm>
              <a:off x="425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9" name="Rectangle 753"/>
            <p:cNvSpPr>
              <a:spLocks noChangeArrowheads="1"/>
            </p:cNvSpPr>
            <p:nvPr/>
          </p:nvSpPr>
          <p:spPr bwMode="auto">
            <a:xfrm>
              <a:off x="426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0" name="Rectangle 754"/>
            <p:cNvSpPr>
              <a:spLocks noChangeArrowheads="1"/>
            </p:cNvSpPr>
            <p:nvPr/>
          </p:nvSpPr>
          <p:spPr bwMode="auto">
            <a:xfrm>
              <a:off x="427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1" name="Rectangle 755"/>
            <p:cNvSpPr>
              <a:spLocks noChangeArrowheads="1"/>
            </p:cNvSpPr>
            <p:nvPr/>
          </p:nvSpPr>
          <p:spPr bwMode="auto">
            <a:xfrm>
              <a:off x="428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2" name="Rectangle 756"/>
            <p:cNvSpPr>
              <a:spLocks noChangeArrowheads="1"/>
            </p:cNvSpPr>
            <p:nvPr/>
          </p:nvSpPr>
          <p:spPr bwMode="auto">
            <a:xfrm>
              <a:off x="428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3" name="Rectangle 757"/>
            <p:cNvSpPr>
              <a:spLocks noChangeArrowheads="1"/>
            </p:cNvSpPr>
            <p:nvPr/>
          </p:nvSpPr>
          <p:spPr bwMode="auto">
            <a:xfrm>
              <a:off x="429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4" name="Rectangle 758"/>
            <p:cNvSpPr>
              <a:spLocks noChangeArrowheads="1"/>
            </p:cNvSpPr>
            <p:nvPr/>
          </p:nvSpPr>
          <p:spPr bwMode="auto">
            <a:xfrm>
              <a:off x="430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" name="Rectangle 759"/>
            <p:cNvSpPr>
              <a:spLocks noChangeArrowheads="1"/>
            </p:cNvSpPr>
            <p:nvPr/>
          </p:nvSpPr>
          <p:spPr bwMode="auto">
            <a:xfrm>
              <a:off x="431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" name="Rectangle 760"/>
            <p:cNvSpPr>
              <a:spLocks noChangeArrowheads="1"/>
            </p:cNvSpPr>
            <p:nvPr/>
          </p:nvSpPr>
          <p:spPr bwMode="auto">
            <a:xfrm>
              <a:off x="432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7" name="Rectangle 761"/>
            <p:cNvSpPr>
              <a:spLocks noChangeArrowheads="1"/>
            </p:cNvSpPr>
            <p:nvPr/>
          </p:nvSpPr>
          <p:spPr bwMode="auto">
            <a:xfrm>
              <a:off x="432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" name="Rectangle 762"/>
            <p:cNvSpPr>
              <a:spLocks noChangeArrowheads="1"/>
            </p:cNvSpPr>
            <p:nvPr/>
          </p:nvSpPr>
          <p:spPr bwMode="auto">
            <a:xfrm>
              <a:off x="433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" name="Rectangle 763"/>
            <p:cNvSpPr>
              <a:spLocks noChangeArrowheads="1"/>
            </p:cNvSpPr>
            <p:nvPr/>
          </p:nvSpPr>
          <p:spPr bwMode="auto">
            <a:xfrm>
              <a:off x="434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" name="Rectangle 764"/>
            <p:cNvSpPr>
              <a:spLocks noChangeArrowheads="1"/>
            </p:cNvSpPr>
            <p:nvPr/>
          </p:nvSpPr>
          <p:spPr bwMode="auto">
            <a:xfrm>
              <a:off x="435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1" name="Rectangle 765"/>
            <p:cNvSpPr>
              <a:spLocks noChangeArrowheads="1"/>
            </p:cNvSpPr>
            <p:nvPr/>
          </p:nvSpPr>
          <p:spPr bwMode="auto">
            <a:xfrm>
              <a:off x="436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2" name="Rectangle 766"/>
            <p:cNvSpPr>
              <a:spLocks noChangeArrowheads="1"/>
            </p:cNvSpPr>
            <p:nvPr/>
          </p:nvSpPr>
          <p:spPr bwMode="auto">
            <a:xfrm>
              <a:off x="436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3" name="Rectangle 767"/>
            <p:cNvSpPr>
              <a:spLocks noChangeArrowheads="1"/>
            </p:cNvSpPr>
            <p:nvPr/>
          </p:nvSpPr>
          <p:spPr bwMode="auto">
            <a:xfrm>
              <a:off x="437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4" name="Rectangle 768"/>
            <p:cNvSpPr>
              <a:spLocks noChangeArrowheads="1"/>
            </p:cNvSpPr>
            <p:nvPr/>
          </p:nvSpPr>
          <p:spPr bwMode="auto">
            <a:xfrm>
              <a:off x="438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" name="Rectangle 769"/>
            <p:cNvSpPr>
              <a:spLocks noChangeArrowheads="1"/>
            </p:cNvSpPr>
            <p:nvPr/>
          </p:nvSpPr>
          <p:spPr bwMode="auto">
            <a:xfrm>
              <a:off x="439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6" name="Rectangle 770"/>
            <p:cNvSpPr>
              <a:spLocks noChangeArrowheads="1"/>
            </p:cNvSpPr>
            <p:nvPr/>
          </p:nvSpPr>
          <p:spPr bwMode="auto">
            <a:xfrm>
              <a:off x="440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" name="Rectangle 771"/>
            <p:cNvSpPr>
              <a:spLocks noChangeArrowheads="1"/>
            </p:cNvSpPr>
            <p:nvPr/>
          </p:nvSpPr>
          <p:spPr bwMode="auto">
            <a:xfrm>
              <a:off x="440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8" name="Rectangle 772"/>
            <p:cNvSpPr>
              <a:spLocks noChangeArrowheads="1"/>
            </p:cNvSpPr>
            <p:nvPr/>
          </p:nvSpPr>
          <p:spPr bwMode="auto">
            <a:xfrm>
              <a:off x="441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" name="Rectangle 773"/>
            <p:cNvSpPr>
              <a:spLocks noChangeArrowheads="1"/>
            </p:cNvSpPr>
            <p:nvPr/>
          </p:nvSpPr>
          <p:spPr bwMode="auto">
            <a:xfrm>
              <a:off x="442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0" name="Rectangle 774"/>
            <p:cNvSpPr>
              <a:spLocks noChangeArrowheads="1"/>
            </p:cNvSpPr>
            <p:nvPr/>
          </p:nvSpPr>
          <p:spPr bwMode="auto">
            <a:xfrm>
              <a:off x="443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1" name="Rectangle 775"/>
            <p:cNvSpPr>
              <a:spLocks noChangeArrowheads="1"/>
            </p:cNvSpPr>
            <p:nvPr/>
          </p:nvSpPr>
          <p:spPr bwMode="auto">
            <a:xfrm>
              <a:off x="444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2" name="Rectangle 776"/>
            <p:cNvSpPr>
              <a:spLocks noChangeArrowheads="1"/>
            </p:cNvSpPr>
            <p:nvPr/>
          </p:nvSpPr>
          <p:spPr bwMode="auto">
            <a:xfrm>
              <a:off x="4448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3" name="Rectangle 777"/>
            <p:cNvSpPr>
              <a:spLocks noChangeArrowheads="1"/>
            </p:cNvSpPr>
            <p:nvPr/>
          </p:nvSpPr>
          <p:spPr bwMode="auto">
            <a:xfrm>
              <a:off x="446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4" name="Rectangle 778"/>
            <p:cNvSpPr>
              <a:spLocks noChangeArrowheads="1"/>
            </p:cNvSpPr>
            <p:nvPr/>
          </p:nvSpPr>
          <p:spPr bwMode="auto">
            <a:xfrm>
              <a:off x="447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" name="Rectangle 779"/>
            <p:cNvSpPr>
              <a:spLocks noChangeArrowheads="1"/>
            </p:cNvSpPr>
            <p:nvPr/>
          </p:nvSpPr>
          <p:spPr bwMode="auto">
            <a:xfrm>
              <a:off x="448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6" name="Rectangle 780"/>
            <p:cNvSpPr>
              <a:spLocks noChangeArrowheads="1"/>
            </p:cNvSpPr>
            <p:nvPr/>
          </p:nvSpPr>
          <p:spPr bwMode="auto">
            <a:xfrm>
              <a:off x="448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7" name="Rectangle 781"/>
            <p:cNvSpPr>
              <a:spLocks noChangeArrowheads="1"/>
            </p:cNvSpPr>
            <p:nvPr/>
          </p:nvSpPr>
          <p:spPr bwMode="auto">
            <a:xfrm>
              <a:off x="4496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8" name="Rectangle 782"/>
            <p:cNvSpPr>
              <a:spLocks noChangeArrowheads="1"/>
            </p:cNvSpPr>
            <p:nvPr/>
          </p:nvSpPr>
          <p:spPr bwMode="auto">
            <a:xfrm>
              <a:off x="451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9" name="Rectangle 783"/>
            <p:cNvSpPr>
              <a:spLocks noChangeArrowheads="1"/>
            </p:cNvSpPr>
            <p:nvPr/>
          </p:nvSpPr>
          <p:spPr bwMode="auto">
            <a:xfrm>
              <a:off x="4520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" name="Rectangle 784"/>
            <p:cNvSpPr>
              <a:spLocks noChangeArrowheads="1"/>
            </p:cNvSpPr>
            <p:nvPr/>
          </p:nvSpPr>
          <p:spPr bwMode="auto">
            <a:xfrm>
              <a:off x="4536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1" name="Rectangle 785"/>
            <p:cNvSpPr>
              <a:spLocks noChangeArrowheads="1"/>
            </p:cNvSpPr>
            <p:nvPr/>
          </p:nvSpPr>
          <p:spPr bwMode="auto">
            <a:xfrm>
              <a:off x="4552" y="1776"/>
              <a:ext cx="24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2" name="Rectangle 786"/>
            <p:cNvSpPr>
              <a:spLocks noChangeArrowheads="1"/>
            </p:cNvSpPr>
            <p:nvPr/>
          </p:nvSpPr>
          <p:spPr bwMode="auto">
            <a:xfrm>
              <a:off x="4576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3" name="Rectangle 787"/>
            <p:cNvSpPr>
              <a:spLocks noChangeArrowheads="1"/>
            </p:cNvSpPr>
            <p:nvPr/>
          </p:nvSpPr>
          <p:spPr bwMode="auto">
            <a:xfrm>
              <a:off x="4592" y="1776"/>
              <a:ext cx="32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4" name="Rectangle 788"/>
            <p:cNvSpPr>
              <a:spLocks noChangeArrowheads="1"/>
            </p:cNvSpPr>
            <p:nvPr/>
          </p:nvSpPr>
          <p:spPr bwMode="auto">
            <a:xfrm>
              <a:off x="4624" y="1776"/>
              <a:ext cx="40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5" name="Rectangle 789"/>
            <p:cNvSpPr>
              <a:spLocks noChangeArrowheads="1"/>
            </p:cNvSpPr>
            <p:nvPr/>
          </p:nvSpPr>
          <p:spPr bwMode="auto">
            <a:xfrm>
              <a:off x="4664" y="1776"/>
              <a:ext cx="40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6" name="Rectangle 790"/>
            <p:cNvSpPr>
              <a:spLocks noChangeArrowheads="1"/>
            </p:cNvSpPr>
            <p:nvPr/>
          </p:nvSpPr>
          <p:spPr bwMode="auto">
            <a:xfrm>
              <a:off x="4704" y="1776"/>
              <a:ext cx="32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7" name="Rectangle 791"/>
            <p:cNvSpPr>
              <a:spLocks noChangeArrowheads="1"/>
            </p:cNvSpPr>
            <p:nvPr/>
          </p:nvSpPr>
          <p:spPr bwMode="auto">
            <a:xfrm>
              <a:off x="4736" y="1776"/>
              <a:ext cx="24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8" name="Rectangle 792"/>
            <p:cNvSpPr>
              <a:spLocks noChangeArrowheads="1"/>
            </p:cNvSpPr>
            <p:nvPr/>
          </p:nvSpPr>
          <p:spPr bwMode="auto">
            <a:xfrm>
              <a:off x="4760" y="1776"/>
              <a:ext cx="24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9" name="Rectangle 793"/>
            <p:cNvSpPr>
              <a:spLocks noChangeArrowheads="1"/>
            </p:cNvSpPr>
            <p:nvPr/>
          </p:nvSpPr>
          <p:spPr bwMode="auto">
            <a:xfrm>
              <a:off x="478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0" name="Rectangle 794"/>
            <p:cNvSpPr>
              <a:spLocks noChangeArrowheads="1"/>
            </p:cNvSpPr>
            <p:nvPr/>
          </p:nvSpPr>
          <p:spPr bwMode="auto">
            <a:xfrm>
              <a:off x="4792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1" name="Rectangle 795"/>
            <p:cNvSpPr>
              <a:spLocks noChangeArrowheads="1"/>
            </p:cNvSpPr>
            <p:nvPr/>
          </p:nvSpPr>
          <p:spPr bwMode="auto">
            <a:xfrm>
              <a:off x="4808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2" name="Rectangle 796"/>
            <p:cNvSpPr>
              <a:spLocks noChangeArrowheads="1"/>
            </p:cNvSpPr>
            <p:nvPr/>
          </p:nvSpPr>
          <p:spPr bwMode="auto">
            <a:xfrm>
              <a:off x="4824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3" name="Rectangle 797"/>
            <p:cNvSpPr>
              <a:spLocks noChangeArrowheads="1"/>
            </p:cNvSpPr>
            <p:nvPr/>
          </p:nvSpPr>
          <p:spPr bwMode="auto">
            <a:xfrm>
              <a:off x="484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" name="Rectangle 798"/>
            <p:cNvSpPr>
              <a:spLocks noChangeArrowheads="1"/>
            </p:cNvSpPr>
            <p:nvPr/>
          </p:nvSpPr>
          <p:spPr bwMode="auto">
            <a:xfrm>
              <a:off x="484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" name="Rectangle 799"/>
            <p:cNvSpPr>
              <a:spLocks noChangeArrowheads="1"/>
            </p:cNvSpPr>
            <p:nvPr/>
          </p:nvSpPr>
          <p:spPr bwMode="auto">
            <a:xfrm>
              <a:off x="485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" name="Rectangle 800"/>
            <p:cNvSpPr>
              <a:spLocks noChangeArrowheads="1"/>
            </p:cNvSpPr>
            <p:nvPr/>
          </p:nvSpPr>
          <p:spPr bwMode="auto">
            <a:xfrm>
              <a:off x="486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" name="Rectangle 801"/>
            <p:cNvSpPr>
              <a:spLocks noChangeArrowheads="1"/>
            </p:cNvSpPr>
            <p:nvPr/>
          </p:nvSpPr>
          <p:spPr bwMode="auto">
            <a:xfrm>
              <a:off x="487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" name="Rectangle 802"/>
            <p:cNvSpPr>
              <a:spLocks noChangeArrowheads="1"/>
            </p:cNvSpPr>
            <p:nvPr/>
          </p:nvSpPr>
          <p:spPr bwMode="auto">
            <a:xfrm>
              <a:off x="4880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" name="Rectangle 803"/>
            <p:cNvSpPr>
              <a:spLocks noChangeArrowheads="1"/>
            </p:cNvSpPr>
            <p:nvPr/>
          </p:nvSpPr>
          <p:spPr bwMode="auto">
            <a:xfrm>
              <a:off x="489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0" name="Rectangle 804"/>
            <p:cNvSpPr>
              <a:spLocks noChangeArrowheads="1"/>
            </p:cNvSpPr>
            <p:nvPr/>
          </p:nvSpPr>
          <p:spPr bwMode="auto">
            <a:xfrm>
              <a:off x="490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1" name="Rectangle 805"/>
            <p:cNvSpPr>
              <a:spLocks noChangeArrowheads="1"/>
            </p:cNvSpPr>
            <p:nvPr/>
          </p:nvSpPr>
          <p:spPr bwMode="auto">
            <a:xfrm>
              <a:off x="491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2" name="Rectangle 806"/>
            <p:cNvSpPr>
              <a:spLocks noChangeArrowheads="1"/>
            </p:cNvSpPr>
            <p:nvPr/>
          </p:nvSpPr>
          <p:spPr bwMode="auto">
            <a:xfrm>
              <a:off x="492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3" name="Rectangle 807"/>
            <p:cNvSpPr>
              <a:spLocks noChangeArrowheads="1"/>
            </p:cNvSpPr>
            <p:nvPr/>
          </p:nvSpPr>
          <p:spPr bwMode="auto">
            <a:xfrm>
              <a:off x="492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4" name="Rectangle 808"/>
            <p:cNvSpPr>
              <a:spLocks noChangeArrowheads="1"/>
            </p:cNvSpPr>
            <p:nvPr/>
          </p:nvSpPr>
          <p:spPr bwMode="auto">
            <a:xfrm>
              <a:off x="493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5" name="Rectangle 809"/>
            <p:cNvSpPr>
              <a:spLocks noChangeArrowheads="1"/>
            </p:cNvSpPr>
            <p:nvPr/>
          </p:nvSpPr>
          <p:spPr bwMode="auto">
            <a:xfrm>
              <a:off x="494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" name="Rectangle 810"/>
            <p:cNvSpPr>
              <a:spLocks noChangeArrowheads="1"/>
            </p:cNvSpPr>
            <p:nvPr/>
          </p:nvSpPr>
          <p:spPr bwMode="auto">
            <a:xfrm>
              <a:off x="495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7" name="Rectangle 811"/>
            <p:cNvSpPr>
              <a:spLocks noChangeArrowheads="1"/>
            </p:cNvSpPr>
            <p:nvPr/>
          </p:nvSpPr>
          <p:spPr bwMode="auto">
            <a:xfrm>
              <a:off x="496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8" name="Rectangle 812"/>
            <p:cNvSpPr>
              <a:spLocks noChangeArrowheads="1"/>
            </p:cNvSpPr>
            <p:nvPr/>
          </p:nvSpPr>
          <p:spPr bwMode="auto">
            <a:xfrm>
              <a:off x="496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9" name="Rectangle 813"/>
            <p:cNvSpPr>
              <a:spLocks noChangeArrowheads="1"/>
            </p:cNvSpPr>
            <p:nvPr/>
          </p:nvSpPr>
          <p:spPr bwMode="auto">
            <a:xfrm>
              <a:off x="497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0" name="Rectangle 814"/>
            <p:cNvSpPr>
              <a:spLocks noChangeArrowheads="1"/>
            </p:cNvSpPr>
            <p:nvPr/>
          </p:nvSpPr>
          <p:spPr bwMode="auto">
            <a:xfrm>
              <a:off x="498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1" name="Rectangle 815"/>
            <p:cNvSpPr>
              <a:spLocks noChangeArrowheads="1"/>
            </p:cNvSpPr>
            <p:nvPr/>
          </p:nvSpPr>
          <p:spPr bwMode="auto">
            <a:xfrm>
              <a:off x="499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2" name="Rectangle 816"/>
            <p:cNvSpPr>
              <a:spLocks noChangeArrowheads="1"/>
            </p:cNvSpPr>
            <p:nvPr/>
          </p:nvSpPr>
          <p:spPr bwMode="auto">
            <a:xfrm>
              <a:off x="500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3" name="Rectangle 817"/>
            <p:cNvSpPr>
              <a:spLocks noChangeArrowheads="1"/>
            </p:cNvSpPr>
            <p:nvPr/>
          </p:nvSpPr>
          <p:spPr bwMode="auto">
            <a:xfrm>
              <a:off x="500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4" name="Rectangle 818"/>
            <p:cNvSpPr>
              <a:spLocks noChangeArrowheads="1"/>
            </p:cNvSpPr>
            <p:nvPr/>
          </p:nvSpPr>
          <p:spPr bwMode="auto">
            <a:xfrm>
              <a:off x="501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5" name="Rectangle 819"/>
            <p:cNvSpPr>
              <a:spLocks noChangeArrowheads="1"/>
            </p:cNvSpPr>
            <p:nvPr/>
          </p:nvSpPr>
          <p:spPr bwMode="auto">
            <a:xfrm>
              <a:off x="502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" name="Rectangle 820"/>
            <p:cNvSpPr>
              <a:spLocks noChangeArrowheads="1"/>
            </p:cNvSpPr>
            <p:nvPr/>
          </p:nvSpPr>
          <p:spPr bwMode="auto">
            <a:xfrm>
              <a:off x="503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" name="Rectangle 821"/>
            <p:cNvSpPr>
              <a:spLocks noChangeArrowheads="1"/>
            </p:cNvSpPr>
            <p:nvPr/>
          </p:nvSpPr>
          <p:spPr bwMode="auto">
            <a:xfrm>
              <a:off x="504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" name="Rectangle 822"/>
            <p:cNvSpPr>
              <a:spLocks noChangeArrowheads="1"/>
            </p:cNvSpPr>
            <p:nvPr/>
          </p:nvSpPr>
          <p:spPr bwMode="auto">
            <a:xfrm>
              <a:off x="504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9" name="Rectangle 823"/>
            <p:cNvSpPr>
              <a:spLocks noChangeArrowheads="1"/>
            </p:cNvSpPr>
            <p:nvPr/>
          </p:nvSpPr>
          <p:spPr bwMode="auto">
            <a:xfrm>
              <a:off x="505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0" name="Rectangle 824"/>
            <p:cNvSpPr>
              <a:spLocks noChangeArrowheads="1"/>
            </p:cNvSpPr>
            <p:nvPr/>
          </p:nvSpPr>
          <p:spPr bwMode="auto">
            <a:xfrm>
              <a:off x="506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1" name="Rectangle 825"/>
            <p:cNvSpPr>
              <a:spLocks noChangeArrowheads="1"/>
            </p:cNvSpPr>
            <p:nvPr/>
          </p:nvSpPr>
          <p:spPr bwMode="auto">
            <a:xfrm>
              <a:off x="507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2" name="Rectangle 826"/>
            <p:cNvSpPr>
              <a:spLocks noChangeArrowheads="1"/>
            </p:cNvSpPr>
            <p:nvPr/>
          </p:nvSpPr>
          <p:spPr bwMode="auto">
            <a:xfrm>
              <a:off x="508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3" name="Rectangle 827"/>
            <p:cNvSpPr>
              <a:spLocks noChangeArrowheads="1"/>
            </p:cNvSpPr>
            <p:nvPr/>
          </p:nvSpPr>
          <p:spPr bwMode="auto">
            <a:xfrm>
              <a:off x="508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4" name="Rectangle 828"/>
            <p:cNvSpPr>
              <a:spLocks noChangeArrowheads="1"/>
            </p:cNvSpPr>
            <p:nvPr/>
          </p:nvSpPr>
          <p:spPr bwMode="auto">
            <a:xfrm>
              <a:off x="509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5" name="Rectangle 829"/>
            <p:cNvSpPr>
              <a:spLocks noChangeArrowheads="1"/>
            </p:cNvSpPr>
            <p:nvPr/>
          </p:nvSpPr>
          <p:spPr bwMode="auto">
            <a:xfrm>
              <a:off x="510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" name="Rectangle 830"/>
            <p:cNvSpPr>
              <a:spLocks noChangeArrowheads="1"/>
            </p:cNvSpPr>
            <p:nvPr/>
          </p:nvSpPr>
          <p:spPr bwMode="auto">
            <a:xfrm>
              <a:off x="511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7" name="Rectangle 831"/>
            <p:cNvSpPr>
              <a:spLocks noChangeArrowheads="1"/>
            </p:cNvSpPr>
            <p:nvPr/>
          </p:nvSpPr>
          <p:spPr bwMode="auto">
            <a:xfrm>
              <a:off x="512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8" name="Rectangle 832"/>
            <p:cNvSpPr>
              <a:spLocks noChangeArrowheads="1"/>
            </p:cNvSpPr>
            <p:nvPr/>
          </p:nvSpPr>
          <p:spPr bwMode="auto">
            <a:xfrm>
              <a:off x="512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9" name="Rectangle 833"/>
            <p:cNvSpPr>
              <a:spLocks noChangeArrowheads="1"/>
            </p:cNvSpPr>
            <p:nvPr/>
          </p:nvSpPr>
          <p:spPr bwMode="auto">
            <a:xfrm>
              <a:off x="513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0" name="Rectangle 834"/>
            <p:cNvSpPr>
              <a:spLocks noChangeArrowheads="1"/>
            </p:cNvSpPr>
            <p:nvPr/>
          </p:nvSpPr>
          <p:spPr bwMode="auto">
            <a:xfrm>
              <a:off x="514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1" name="Rectangle 835"/>
            <p:cNvSpPr>
              <a:spLocks noChangeArrowheads="1"/>
            </p:cNvSpPr>
            <p:nvPr/>
          </p:nvSpPr>
          <p:spPr bwMode="auto">
            <a:xfrm>
              <a:off x="515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2" name="Rectangle 836"/>
            <p:cNvSpPr>
              <a:spLocks noChangeArrowheads="1"/>
            </p:cNvSpPr>
            <p:nvPr/>
          </p:nvSpPr>
          <p:spPr bwMode="auto">
            <a:xfrm>
              <a:off x="516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3" name="Rectangle 837"/>
            <p:cNvSpPr>
              <a:spLocks noChangeArrowheads="1"/>
            </p:cNvSpPr>
            <p:nvPr/>
          </p:nvSpPr>
          <p:spPr bwMode="auto">
            <a:xfrm>
              <a:off x="516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4" name="Rectangle 838"/>
            <p:cNvSpPr>
              <a:spLocks noChangeArrowheads="1"/>
            </p:cNvSpPr>
            <p:nvPr/>
          </p:nvSpPr>
          <p:spPr bwMode="auto">
            <a:xfrm>
              <a:off x="517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5" name="Rectangle 839"/>
            <p:cNvSpPr>
              <a:spLocks noChangeArrowheads="1"/>
            </p:cNvSpPr>
            <p:nvPr/>
          </p:nvSpPr>
          <p:spPr bwMode="auto">
            <a:xfrm>
              <a:off x="5184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" name="Rectangle 840"/>
            <p:cNvSpPr>
              <a:spLocks noChangeArrowheads="1"/>
            </p:cNvSpPr>
            <p:nvPr/>
          </p:nvSpPr>
          <p:spPr bwMode="auto">
            <a:xfrm>
              <a:off x="5200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" name="Rectangle 841"/>
            <p:cNvSpPr>
              <a:spLocks noChangeArrowheads="1"/>
            </p:cNvSpPr>
            <p:nvPr/>
          </p:nvSpPr>
          <p:spPr bwMode="auto">
            <a:xfrm>
              <a:off x="5216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8" name="Rectangle 842"/>
            <p:cNvSpPr>
              <a:spLocks noChangeArrowheads="1"/>
            </p:cNvSpPr>
            <p:nvPr/>
          </p:nvSpPr>
          <p:spPr bwMode="auto">
            <a:xfrm>
              <a:off x="5232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9" name="Rectangle 843"/>
            <p:cNvSpPr>
              <a:spLocks noChangeArrowheads="1"/>
            </p:cNvSpPr>
            <p:nvPr/>
          </p:nvSpPr>
          <p:spPr bwMode="auto">
            <a:xfrm>
              <a:off x="5248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0" name="Rectangle 844"/>
            <p:cNvSpPr>
              <a:spLocks noChangeArrowheads="1"/>
            </p:cNvSpPr>
            <p:nvPr/>
          </p:nvSpPr>
          <p:spPr bwMode="auto">
            <a:xfrm>
              <a:off x="5264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1" name="Rectangle 845"/>
            <p:cNvSpPr>
              <a:spLocks noChangeArrowheads="1"/>
            </p:cNvSpPr>
            <p:nvPr/>
          </p:nvSpPr>
          <p:spPr bwMode="auto">
            <a:xfrm>
              <a:off x="4064" y="1766"/>
              <a:ext cx="1216" cy="1504"/>
            </a:xfrm>
            <a:prstGeom prst="rect">
              <a:avLst/>
            </a:prstGeom>
            <a:grpFill/>
            <a:ln w="127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92" name="Text Box 730"/>
          <p:cNvSpPr txBox="1">
            <a:spLocks noChangeArrowheads="1"/>
          </p:cNvSpPr>
          <p:nvPr/>
        </p:nvSpPr>
        <p:spPr bwMode="auto">
          <a:xfrm>
            <a:off x="1734584" y="3886200"/>
            <a:ext cx="5572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/>
          <a:lstStyle>
            <a:lvl1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  <a:buClr>
                <a:srgbClr val="0040C0"/>
              </a:buClr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90.68</a:t>
            </a:r>
            <a:endParaRPr lang="en-US" sz="28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0" name="Rectangle 845"/>
          <p:cNvSpPr>
            <a:spLocks noChangeArrowheads="1"/>
          </p:cNvSpPr>
          <p:nvPr/>
        </p:nvSpPr>
        <p:spPr bwMode="auto">
          <a:xfrm>
            <a:off x="3124200" y="2921779"/>
            <a:ext cx="1371600" cy="2379411"/>
          </a:xfrm>
          <a:prstGeom prst="rect">
            <a:avLst/>
          </a:prstGeom>
          <a:solidFill>
            <a:srgbClr val="99CCFF"/>
          </a:solidFill>
          <a:ln w="12700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3" name="Text Box 1072"/>
          <p:cNvSpPr txBox="1">
            <a:spLocks noChangeArrowheads="1"/>
          </p:cNvSpPr>
          <p:nvPr/>
        </p:nvSpPr>
        <p:spPr bwMode="auto">
          <a:xfrm>
            <a:off x="3334762" y="3920530"/>
            <a:ext cx="55721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/>
          <a:lstStyle>
            <a:lvl1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  <a:buClr>
                <a:srgbClr val="0040C0"/>
              </a:buClr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87.88</a:t>
            </a:r>
            <a:endParaRPr lang="en-US" sz="280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4" name="TextBox 303"/>
          <p:cNvSpPr txBox="1"/>
          <p:nvPr/>
        </p:nvSpPr>
        <p:spPr>
          <a:xfrm rot="16200000">
            <a:off x="-72081" y="3451083"/>
            <a:ext cx="138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% On-Time</a:t>
            </a:r>
            <a:endParaRPr lang="en-US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43" name="Group 733"/>
          <p:cNvGrpSpPr>
            <a:grpSpLocks/>
          </p:cNvGrpSpPr>
          <p:nvPr/>
        </p:nvGrpSpPr>
        <p:grpSpPr bwMode="auto">
          <a:xfrm>
            <a:off x="5255750" y="3048000"/>
            <a:ext cx="1371600" cy="2221630"/>
            <a:chOff x="4064" y="1766"/>
            <a:chExt cx="1216" cy="1514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5" name="Rectangle 734"/>
            <p:cNvSpPr>
              <a:spLocks noChangeArrowheads="1"/>
            </p:cNvSpPr>
            <p:nvPr/>
          </p:nvSpPr>
          <p:spPr bwMode="auto">
            <a:xfrm>
              <a:off x="4064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6" name="Rectangle 735"/>
            <p:cNvSpPr>
              <a:spLocks noChangeArrowheads="1"/>
            </p:cNvSpPr>
            <p:nvPr/>
          </p:nvSpPr>
          <p:spPr bwMode="auto">
            <a:xfrm>
              <a:off x="4080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7" name="Rectangle 736"/>
            <p:cNvSpPr>
              <a:spLocks noChangeArrowheads="1"/>
            </p:cNvSpPr>
            <p:nvPr/>
          </p:nvSpPr>
          <p:spPr bwMode="auto">
            <a:xfrm>
              <a:off x="4096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" name="Rectangle 737"/>
            <p:cNvSpPr>
              <a:spLocks noChangeArrowheads="1"/>
            </p:cNvSpPr>
            <p:nvPr/>
          </p:nvSpPr>
          <p:spPr bwMode="auto">
            <a:xfrm>
              <a:off x="4112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9" name="Rectangle 738"/>
            <p:cNvSpPr>
              <a:spLocks noChangeArrowheads="1"/>
            </p:cNvSpPr>
            <p:nvPr/>
          </p:nvSpPr>
          <p:spPr bwMode="auto">
            <a:xfrm>
              <a:off x="4128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0" name="Rectangle 739"/>
            <p:cNvSpPr>
              <a:spLocks noChangeArrowheads="1"/>
            </p:cNvSpPr>
            <p:nvPr/>
          </p:nvSpPr>
          <p:spPr bwMode="auto">
            <a:xfrm>
              <a:off x="4144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1" name="Rectangle 740"/>
            <p:cNvSpPr>
              <a:spLocks noChangeArrowheads="1"/>
            </p:cNvSpPr>
            <p:nvPr/>
          </p:nvSpPr>
          <p:spPr bwMode="auto">
            <a:xfrm>
              <a:off x="416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2" name="Rectangle 741"/>
            <p:cNvSpPr>
              <a:spLocks noChangeArrowheads="1"/>
            </p:cNvSpPr>
            <p:nvPr/>
          </p:nvSpPr>
          <p:spPr bwMode="auto">
            <a:xfrm>
              <a:off x="416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" name="Rectangle 742"/>
            <p:cNvSpPr>
              <a:spLocks noChangeArrowheads="1"/>
            </p:cNvSpPr>
            <p:nvPr/>
          </p:nvSpPr>
          <p:spPr bwMode="auto">
            <a:xfrm>
              <a:off x="417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4" name="Rectangle 743"/>
            <p:cNvSpPr>
              <a:spLocks noChangeArrowheads="1"/>
            </p:cNvSpPr>
            <p:nvPr/>
          </p:nvSpPr>
          <p:spPr bwMode="auto">
            <a:xfrm>
              <a:off x="418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5" name="Rectangle 744"/>
            <p:cNvSpPr>
              <a:spLocks noChangeArrowheads="1"/>
            </p:cNvSpPr>
            <p:nvPr/>
          </p:nvSpPr>
          <p:spPr bwMode="auto">
            <a:xfrm>
              <a:off x="419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" name="Rectangle 745"/>
            <p:cNvSpPr>
              <a:spLocks noChangeArrowheads="1"/>
            </p:cNvSpPr>
            <p:nvPr/>
          </p:nvSpPr>
          <p:spPr bwMode="auto">
            <a:xfrm>
              <a:off x="420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7" name="Rectangle 746"/>
            <p:cNvSpPr>
              <a:spLocks noChangeArrowheads="1"/>
            </p:cNvSpPr>
            <p:nvPr/>
          </p:nvSpPr>
          <p:spPr bwMode="auto">
            <a:xfrm>
              <a:off x="420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8" name="Rectangle 747"/>
            <p:cNvSpPr>
              <a:spLocks noChangeArrowheads="1"/>
            </p:cNvSpPr>
            <p:nvPr/>
          </p:nvSpPr>
          <p:spPr bwMode="auto">
            <a:xfrm>
              <a:off x="421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" name="Rectangle 748"/>
            <p:cNvSpPr>
              <a:spLocks noChangeArrowheads="1"/>
            </p:cNvSpPr>
            <p:nvPr/>
          </p:nvSpPr>
          <p:spPr bwMode="auto">
            <a:xfrm>
              <a:off x="422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" name="Rectangle 749"/>
            <p:cNvSpPr>
              <a:spLocks noChangeArrowheads="1"/>
            </p:cNvSpPr>
            <p:nvPr/>
          </p:nvSpPr>
          <p:spPr bwMode="auto">
            <a:xfrm>
              <a:off x="423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1" name="Rectangle 750"/>
            <p:cNvSpPr>
              <a:spLocks noChangeArrowheads="1"/>
            </p:cNvSpPr>
            <p:nvPr/>
          </p:nvSpPr>
          <p:spPr bwMode="auto">
            <a:xfrm>
              <a:off x="424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2" name="Rectangle 751"/>
            <p:cNvSpPr>
              <a:spLocks noChangeArrowheads="1"/>
            </p:cNvSpPr>
            <p:nvPr/>
          </p:nvSpPr>
          <p:spPr bwMode="auto">
            <a:xfrm>
              <a:off x="424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" name="Rectangle 752"/>
            <p:cNvSpPr>
              <a:spLocks noChangeArrowheads="1"/>
            </p:cNvSpPr>
            <p:nvPr/>
          </p:nvSpPr>
          <p:spPr bwMode="auto">
            <a:xfrm>
              <a:off x="425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" name="Rectangle 753"/>
            <p:cNvSpPr>
              <a:spLocks noChangeArrowheads="1"/>
            </p:cNvSpPr>
            <p:nvPr/>
          </p:nvSpPr>
          <p:spPr bwMode="auto">
            <a:xfrm>
              <a:off x="426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" name="Rectangle 754"/>
            <p:cNvSpPr>
              <a:spLocks noChangeArrowheads="1"/>
            </p:cNvSpPr>
            <p:nvPr/>
          </p:nvSpPr>
          <p:spPr bwMode="auto">
            <a:xfrm>
              <a:off x="427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6" name="Rectangle 755"/>
            <p:cNvSpPr>
              <a:spLocks noChangeArrowheads="1"/>
            </p:cNvSpPr>
            <p:nvPr/>
          </p:nvSpPr>
          <p:spPr bwMode="auto">
            <a:xfrm>
              <a:off x="428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7" name="Rectangle 756"/>
            <p:cNvSpPr>
              <a:spLocks noChangeArrowheads="1"/>
            </p:cNvSpPr>
            <p:nvPr/>
          </p:nvSpPr>
          <p:spPr bwMode="auto">
            <a:xfrm>
              <a:off x="428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8" name="Rectangle 757"/>
            <p:cNvSpPr>
              <a:spLocks noChangeArrowheads="1"/>
            </p:cNvSpPr>
            <p:nvPr/>
          </p:nvSpPr>
          <p:spPr bwMode="auto">
            <a:xfrm>
              <a:off x="429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" name="Rectangle 758"/>
            <p:cNvSpPr>
              <a:spLocks noChangeArrowheads="1"/>
            </p:cNvSpPr>
            <p:nvPr/>
          </p:nvSpPr>
          <p:spPr bwMode="auto">
            <a:xfrm>
              <a:off x="430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0" name="Rectangle 759"/>
            <p:cNvSpPr>
              <a:spLocks noChangeArrowheads="1"/>
            </p:cNvSpPr>
            <p:nvPr/>
          </p:nvSpPr>
          <p:spPr bwMode="auto">
            <a:xfrm>
              <a:off x="431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1" name="Rectangle 760"/>
            <p:cNvSpPr>
              <a:spLocks noChangeArrowheads="1"/>
            </p:cNvSpPr>
            <p:nvPr/>
          </p:nvSpPr>
          <p:spPr bwMode="auto">
            <a:xfrm>
              <a:off x="432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2" name="Rectangle 761"/>
            <p:cNvSpPr>
              <a:spLocks noChangeArrowheads="1"/>
            </p:cNvSpPr>
            <p:nvPr/>
          </p:nvSpPr>
          <p:spPr bwMode="auto">
            <a:xfrm>
              <a:off x="432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3" name="Rectangle 762"/>
            <p:cNvSpPr>
              <a:spLocks noChangeArrowheads="1"/>
            </p:cNvSpPr>
            <p:nvPr/>
          </p:nvSpPr>
          <p:spPr bwMode="auto">
            <a:xfrm>
              <a:off x="433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" name="Rectangle 763"/>
            <p:cNvSpPr>
              <a:spLocks noChangeArrowheads="1"/>
            </p:cNvSpPr>
            <p:nvPr/>
          </p:nvSpPr>
          <p:spPr bwMode="auto">
            <a:xfrm>
              <a:off x="434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5" name="Rectangle 764"/>
            <p:cNvSpPr>
              <a:spLocks noChangeArrowheads="1"/>
            </p:cNvSpPr>
            <p:nvPr/>
          </p:nvSpPr>
          <p:spPr bwMode="auto">
            <a:xfrm>
              <a:off x="435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6" name="Rectangle 765"/>
            <p:cNvSpPr>
              <a:spLocks noChangeArrowheads="1"/>
            </p:cNvSpPr>
            <p:nvPr/>
          </p:nvSpPr>
          <p:spPr bwMode="auto">
            <a:xfrm>
              <a:off x="436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7" name="Rectangle 766"/>
            <p:cNvSpPr>
              <a:spLocks noChangeArrowheads="1"/>
            </p:cNvSpPr>
            <p:nvPr/>
          </p:nvSpPr>
          <p:spPr bwMode="auto">
            <a:xfrm>
              <a:off x="436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8" name="Rectangle 767"/>
            <p:cNvSpPr>
              <a:spLocks noChangeArrowheads="1"/>
            </p:cNvSpPr>
            <p:nvPr/>
          </p:nvSpPr>
          <p:spPr bwMode="auto">
            <a:xfrm>
              <a:off x="437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4" name="Rectangle 768"/>
            <p:cNvSpPr>
              <a:spLocks noChangeArrowheads="1"/>
            </p:cNvSpPr>
            <p:nvPr/>
          </p:nvSpPr>
          <p:spPr bwMode="auto">
            <a:xfrm>
              <a:off x="438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5" name="Rectangle 769"/>
            <p:cNvSpPr>
              <a:spLocks noChangeArrowheads="1"/>
            </p:cNvSpPr>
            <p:nvPr/>
          </p:nvSpPr>
          <p:spPr bwMode="auto">
            <a:xfrm>
              <a:off x="439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6" name="Rectangle 770"/>
            <p:cNvSpPr>
              <a:spLocks noChangeArrowheads="1"/>
            </p:cNvSpPr>
            <p:nvPr/>
          </p:nvSpPr>
          <p:spPr bwMode="auto">
            <a:xfrm>
              <a:off x="440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" name="Rectangle 771"/>
            <p:cNvSpPr>
              <a:spLocks noChangeArrowheads="1"/>
            </p:cNvSpPr>
            <p:nvPr/>
          </p:nvSpPr>
          <p:spPr bwMode="auto">
            <a:xfrm>
              <a:off x="440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5" name="Rectangle 772"/>
            <p:cNvSpPr>
              <a:spLocks noChangeArrowheads="1"/>
            </p:cNvSpPr>
            <p:nvPr/>
          </p:nvSpPr>
          <p:spPr bwMode="auto">
            <a:xfrm>
              <a:off x="441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6" name="Rectangle 773"/>
            <p:cNvSpPr>
              <a:spLocks noChangeArrowheads="1"/>
            </p:cNvSpPr>
            <p:nvPr/>
          </p:nvSpPr>
          <p:spPr bwMode="auto">
            <a:xfrm>
              <a:off x="442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" name="Rectangle 774"/>
            <p:cNvSpPr>
              <a:spLocks noChangeArrowheads="1"/>
            </p:cNvSpPr>
            <p:nvPr/>
          </p:nvSpPr>
          <p:spPr bwMode="auto">
            <a:xfrm>
              <a:off x="443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8" name="Rectangle 775"/>
            <p:cNvSpPr>
              <a:spLocks noChangeArrowheads="1"/>
            </p:cNvSpPr>
            <p:nvPr/>
          </p:nvSpPr>
          <p:spPr bwMode="auto">
            <a:xfrm>
              <a:off x="444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9" name="Rectangle 776"/>
            <p:cNvSpPr>
              <a:spLocks noChangeArrowheads="1"/>
            </p:cNvSpPr>
            <p:nvPr/>
          </p:nvSpPr>
          <p:spPr bwMode="auto">
            <a:xfrm>
              <a:off x="4448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0" name="Rectangle 777"/>
            <p:cNvSpPr>
              <a:spLocks noChangeArrowheads="1"/>
            </p:cNvSpPr>
            <p:nvPr/>
          </p:nvSpPr>
          <p:spPr bwMode="auto">
            <a:xfrm>
              <a:off x="446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1" name="Rectangle 778"/>
            <p:cNvSpPr>
              <a:spLocks noChangeArrowheads="1"/>
            </p:cNvSpPr>
            <p:nvPr/>
          </p:nvSpPr>
          <p:spPr bwMode="auto">
            <a:xfrm>
              <a:off x="447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2" name="Rectangle 779"/>
            <p:cNvSpPr>
              <a:spLocks noChangeArrowheads="1"/>
            </p:cNvSpPr>
            <p:nvPr/>
          </p:nvSpPr>
          <p:spPr bwMode="auto">
            <a:xfrm>
              <a:off x="448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3" name="Rectangle 780"/>
            <p:cNvSpPr>
              <a:spLocks noChangeArrowheads="1"/>
            </p:cNvSpPr>
            <p:nvPr/>
          </p:nvSpPr>
          <p:spPr bwMode="auto">
            <a:xfrm>
              <a:off x="448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4" name="Rectangle 781"/>
            <p:cNvSpPr>
              <a:spLocks noChangeArrowheads="1"/>
            </p:cNvSpPr>
            <p:nvPr/>
          </p:nvSpPr>
          <p:spPr bwMode="auto">
            <a:xfrm>
              <a:off x="4496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5" name="Rectangle 782"/>
            <p:cNvSpPr>
              <a:spLocks noChangeArrowheads="1"/>
            </p:cNvSpPr>
            <p:nvPr/>
          </p:nvSpPr>
          <p:spPr bwMode="auto">
            <a:xfrm>
              <a:off x="451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6" name="Rectangle 783"/>
            <p:cNvSpPr>
              <a:spLocks noChangeArrowheads="1"/>
            </p:cNvSpPr>
            <p:nvPr/>
          </p:nvSpPr>
          <p:spPr bwMode="auto">
            <a:xfrm>
              <a:off x="4520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" name="Rectangle 784"/>
            <p:cNvSpPr>
              <a:spLocks noChangeArrowheads="1"/>
            </p:cNvSpPr>
            <p:nvPr/>
          </p:nvSpPr>
          <p:spPr bwMode="auto">
            <a:xfrm>
              <a:off x="4536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8" name="Rectangle 785"/>
            <p:cNvSpPr>
              <a:spLocks noChangeArrowheads="1"/>
            </p:cNvSpPr>
            <p:nvPr/>
          </p:nvSpPr>
          <p:spPr bwMode="auto">
            <a:xfrm>
              <a:off x="4552" y="1776"/>
              <a:ext cx="24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9" name="Rectangle 786"/>
            <p:cNvSpPr>
              <a:spLocks noChangeArrowheads="1"/>
            </p:cNvSpPr>
            <p:nvPr/>
          </p:nvSpPr>
          <p:spPr bwMode="auto">
            <a:xfrm>
              <a:off x="4576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0" name="Rectangle 787"/>
            <p:cNvSpPr>
              <a:spLocks noChangeArrowheads="1"/>
            </p:cNvSpPr>
            <p:nvPr/>
          </p:nvSpPr>
          <p:spPr bwMode="auto">
            <a:xfrm>
              <a:off x="4592" y="1776"/>
              <a:ext cx="32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1" name="Rectangle 788"/>
            <p:cNvSpPr>
              <a:spLocks noChangeArrowheads="1"/>
            </p:cNvSpPr>
            <p:nvPr/>
          </p:nvSpPr>
          <p:spPr bwMode="auto">
            <a:xfrm>
              <a:off x="4624" y="1776"/>
              <a:ext cx="40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2" name="Rectangle 789"/>
            <p:cNvSpPr>
              <a:spLocks noChangeArrowheads="1"/>
            </p:cNvSpPr>
            <p:nvPr/>
          </p:nvSpPr>
          <p:spPr bwMode="auto">
            <a:xfrm>
              <a:off x="4664" y="1776"/>
              <a:ext cx="40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3" name="Rectangle 790"/>
            <p:cNvSpPr>
              <a:spLocks noChangeArrowheads="1"/>
            </p:cNvSpPr>
            <p:nvPr/>
          </p:nvSpPr>
          <p:spPr bwMode="auto">
            <a:xfrm>
              <a:off x="4704" y="1776"/>
              <a:ext cx="32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4" name="Rectangle 791"/>
            <p:cNvSpPr>
              <a:spLocks noChangeArrowheads="1"/>
            </p:cNvSpPr>
            <p:nvPr/>
          </p:nvSpPr>
          <p:spPr bwMode="auto">
            <a:xfrm>
              <a:off x="4736" y="1776"/>
              <a:ext cx="24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5" name="Rectangle 792"/>
            <p:cNvSpPr>
              <a:spLocks noChangeArrowheads="1"/>
            </p:cNvSpPr>
            <p:nvPr/>
          </p:nvSpPr>
          <p:spPr bwMode="auto">
            <a:xfrm>
              <a:off x="4760" y="1776"/>
              <a:ext cx="24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6" name="Rectangle 793"/>
            <p:cNvSpPr>
              <a:spLocks noChangeArrowheads="1"/>
            </p:cNvSpPr>
            <p:nvPr/>
          </p:nvSpPr>
          <p:spPr bwMode="auto">
            <a:xfrm>
              <a:off x="478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7" name="Rectangle 794"/>
            <p:cNvSpPr>
              <a:spLocks noChangeArrowheads="1"/>
            </p:cNvSpPr>
            <p:nvPr/>
          </p:nvSpPr>
          <p:spPr bwMode="auto">
            <a:xfrm>
              <a:off x="4792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" name="Rectangle 795"/>
            <p:cNvSpPr>
              <a:spLocks noChangeArrowheads="1"/>
            </p:cNvSpPr>
            <p:nvPr/>
          </p:nvSpPr>
          <p:spPr bwMode="auto">
            <a:xfrm>
              <a:off x="4808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9" name="Rectangle 796"/>
            <p:cNvSpPr>
              <a:spLocks noChangeArrowheads="1"/>
            </p:cNvSpPr>
            <p:nvPr/>
          </p:nvSpPr>
          <p:spPr bwMode="auto">
            <a:xfrm>
              <a:off x="4824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0" name="Rectangle 797"/>
            <p:cNvSpPr>
              <a:spLocks noChangeArrowheads="1"/>
            </p:cNvSpPr>
            <p:nvPr/>
          </p:nvSpPr>
          <p:spPr bwMode="auto">
            <a:xfrm>
              <a:off x="484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1" name="Rectangle 798"/>
            <p:cNvSpPr>
              <a:spLocks noChangeArrowheads="1"/>
            </p:cNvSpPr>
            <p:nvPr/>
          </p:nvSpPr>
          <p:spPr bwMode="auto">
            <a:xfrm>
              <a:off x="484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2" name="Rectangle 799"/>
            <p:cNvSpPr>
              <a:spLocks noChangeArrowheads="1"/>
            </p:cNvSpPr>
            <p:nvPr/>
          </p:nvSpPr>
          <p:spPr bwMode="auto">
            <a:xfrm>
              <a:off x="485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3" name="Rectangle 800"/>
            <p:cNvSpPr>
              <a:spLocks noChangeArrowheads="1"/>
            </p:cNvSpPr>
            <p:nvPr/>
          </p:nvSpPr>
          <p:spPr bwMode="auto">
            <a:xfrm>
              <a:off x="486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4" name="Rectangle 801"/>
            <p:cNvSpPr>
              <a:spLocks noChangeArrowheads="1"/>
            </p:cNvSpPr>
            <p:nvPr/>
          </p:nvSpPr>
          <p:spPr bwMode="auto">
            <a:xfrm>
              <a:off x="487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5" name="Rectangle 802"/>
            <p:cNvSpPr>
              <a:spLocks noChangeArrowheads="1"/>
            </p:cNvSpPr>
            <p:nvPr/>
          </p:nvSpPr>
          <p:spPr bwMode="auto">
            <a:xfrm>
              <a:off x="4880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6" name="Rectangle 803"/>
            <p:cNvSpPr>
              <a:spLocks noChangeArrowheads="1"/>
            </p:cNvSpPr>
            <p:nvPr/>
          </p:nvSpPr>
          <p:spPr bwMode="auto">
            <a:xfrm>
              <a:off x="489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7" name="Rectangle 804"/>
            <p:cNvSpPr>
              <a:spLocks noChangeArrowheads="1"/>
            </p:cNvSpPr>
            <p:nvPr/>
          </p:nvSpPr>
          <p:spPr bwMode="auto">
            <a:xfrm>
              <a:off x="490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" name="Rectangle 805"/>
            <p:cNvSpPr>
              <a:spLocks noChangeArrowheads="1"/>
            </p:cNvSpPr>
            <p:nvPr/>
          </p:nvSpPr>
          <p:spPr bwMode="auto">
            <a:xfrm>
              <a:off x="491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9" name="Rectangle 806"/>
            <p:cNvSpPr>
              <a:spLocks noChangeArrowheads="1"/>
            </p:cNvSpPr>
            <p:nvPr/>
          </p:nvSpPr>
          <p:spPr bwMode="auto">
            <a:xfrm>
              <a:off x="492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0" name="Rectangle 807"/>
            <p:cNvSpPr>
              <a:spLocks noChangeArrowheads="1"/>
            </p:cNvSpPr>
            <p:nvPr/>
          </p:nvSpPr>
          <p:spPr bwMode="auto">
            <a:xfrm>
              <a:off x="492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1" name="Rectangle 808"/>
            <p:cNvSpPr>
              <a:spLocks noChangeArrowheads="1"/>
            </p:cNvSpPr>
            <p:nvPr/>
          </p:nvSpPr>
          <p:spPr bwMode="auto">
            <a:xfrm>
              <a:off x="493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2" name="Rectangle 809"/>
            <p:cNvSpPr>
              <a:spLocks noChangeArrowheads="1"/>
            </p:cNvSpPr>
            <p:nvPr/>
          </p:nvSpPr>
          <p:spPr bwMode="auto">
            <a:xfrm>
              <a:off x="494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3" name="Rectangle 810"/>
            <p:cNvSpPr>
              <a:spLocks noChangeArrowheads="1"/>
            </p:cNvSpPr>
            <p:nvPr/>
          </p:nvSpPr>
          <p:spPr bwMode="auto">
            <a:xfrm>
              <a:off x="495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4" name="Rectangle 811"/>
            <p:cNvSpPr>
              <a:spLocks noChangeArrowheads="1"/>
            </p:cNvSpPr>
            <p:nvPr/>
          </p:nvSpPr>
          <p:spPr bwMode="auto">
            <a:xfrm>
              <a:off x="496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5" name="Rectangle 812"/>
            <p:cNvSpPr>
              <a:spLocks noChangeArrowheads="1"/>
            </p:cNvSpPr>
            <p:nvPr/>
          </p:nvSpPr>
          <p:spPr bwMode="auto">
            <a:xfrm>
              <a:off x="496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6" name="Rectangle 813"/>
            <p:cNvSpPr>
              <a:spLocks noChangeArrowheads="1"/>
            </p:cNvSpPr>
            <p:nvPr/>
          </p:nvSpPr>
          <p:spPr bwMode="auto">
            <a:xfrm>
              <a:off x="497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7" name="Rectangle 814"/>
            <p:cNvSpPr>
              <a:spLocks noChangeArrowheads="1"/>
            </p:cNvSpPr>
            <p:nvPr/>
          </p:nvSpPr>
          <p:spPr bwMode="auto">
            <a:xfrm>
              <a:off x="498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8" name="Rectangle 815"/>
            <p:cNvSpPr>
              <a:spLocks noChangeArrowheads="1"/>
            </p:cNvSpPr>
            <p:nvPr/>
          </p:nvSpPr>
          <p:spPr bwMode="auto">
            <a:xfrm>
              <a:off x="499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9" name="Rectangle 816"/>
            <p:cNvSpPr>
              <a:spLocks noChangeArrowheads="1"/>
            </p:cNvSpPr>
            <p:nvPr/>
          </p:nvSpPr>
          <p:spPr bwMode="auto">
            <a:xfrm>
              <a:off x="500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0" name="Rectangle 817"/>
            <p:cNvSpPr>
              <a:spLocks noChangeArrowheads="1"/>
            </p:cNvSpPr>
            <p:nvPr/>
          </p:nvSpPr>
          <p:spPr bwMode="auto">
            <a:xfrm>
              <a:off x="500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" name="Rectangle 818"/>
            <p:cNvSpPr>
              <a:spLocks noChangeArrowheads="1"/>
            </p:cNvSpPr>
            <p:nvPr/>
          </p:nvSpPr>
          <p:spPr bwMode="auto">
            <a:xfrm>
              <a:off x="501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2" name="Rectangle 819"/>
            <p:cNvSpPr>
              <a:spLocks noChangeArrowheads="1"/>
            </p:cNvSpPr>
            <p:nvPr/>
          </p:nvSpPr>
          <p:spPr bwMode="auto">
            <a:xfrm>
              <a:off x="502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3" name="Rectangle 820"/>
            <p:cNvSpPr>
              <a:spLocks noChangeArrowheads="1"/>
            </p:cNvSpPr>
            <p:nvPr/>
          </p:nvSpPr>
          <p:spPr bwMode="auto">
            <a:xfrm>
              <a:off x="503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4" name="Rectangle 821"/>
            <p:cNvSpPr>
              <a:spLocks noChangeArrowheads="1"/>
            </p:cNvSpPr>
            <p:nvPr/>
          </p:nvSpPr>
          <p:spPr bwMode="auto">
            <a:xfrm>
              <a:off x="504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5" name="Rectangle 822"/>
            <p:cNvSpPr>
              <a:spLocks noChangeArrowheads="1"/>
            </p:cNvSpPr>
            <p:nvPr/>
          </p:nvSpPr>
          <p:spPr bwMode="auto">
            <a:xfrm>
              <a:off x="504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6" name="Rectangle 823"/>
            <p:cNvSpPr>
              <a:spLocks noChangeArrowheads="1"/>
            </p:cNvSpPr>
            <p:nvPr/>
          </p:nvSpPr>
          <p:spPr bwMode="auto">
            <a:xfrm>
              <a:off x="505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7" name="Rectangle 824"/>
            <p:cNvSpPr>
              <a:spLocks noChangeArrowheads="1"/>
            </p:cNvSpPr>
            <p:nvPr/>
          </p:nvSpPr>
          <p:spPr bwMode="auto">
            <a:xfrm>
              <a:off x="506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8" name="Rectangle 825"/>
            <p:cNvSpPr>
              <a:spLocks noChangeArrowheads="1"/>
            </p:cNvSpPr>
            <p:nvPr/>
          </p:nvSpPr>
          <p:spPr bwMode="auto">
            <a:xfrm>
              <a:off x="507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9" name="Rectangle 826"/>
            <p:cNvSpPr>
              <a:spLocks noChangeArrowheads="1"/>
            </p:cNvSpPr>
            <p:nvPr/>
          </p:nvSpPr>
          <p:spPr bwMode="auto">
            <a:xfrm>
              <a:off x="508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0" name="Rectangle 827"/>
            <p:cNvSpPr>
              <a:spLocks noChangeArrowheads="1"/>
            </p:cNvSpPr>
            <p:nvPr/>
          </p:nvSpPr>
          <p:spPr bwMode="auto">
            <a:xfrm>
              <a:off x="508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1" name="Rectangle 828"/>
            <p:cNvSpPr>
              <a:spLocks noChangeArrowheads="1"/>
            </p:cNvSpPr>
            <p:nvPr/>
          </p:nvSpPr>
          <p:spPr bwMode="auto">
            <a:xfrm>
              <a:off x="509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2" name="Rectangle 829"/>
            <p:cNvSpPr>
              <a:spLocks noChangeArrowheads="1"/>
            </p:cNvSpPr>
            <p:nvPr/>
          </p:nvSpPr>
          <p:spPr bwMode="auto">
            <a:xfrm>
              <a:off x="510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3" name="Rectangle 830"/>
            <p:cNvSpPr>
              <a:spLocks noChangeArrowheads="1"/>
            </p:cNvSpPr>
            <p:nvPr/>
          </p:nvSpPr>
          <p:spPr bwMode="auto">
            <a:xfrm>
              <a:off x="511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4" name="Rectangle 831"/>
            <p:cNvSpPr>
              <a:spLocks noChangeArrowheads="1"/>
            </p:cNvSpPr>
            <p:nvPr/>
          </p:nvSpPr>
          <p:spPr bwMode="auto">
            <a:xfrm>
              <a:off x="512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5" name="Rectangle 832"/>
            <p:cNvSpPr>
              <a:spLocks noChangeArrowheads="1"/>
            </p:cNvSpPr>
            <p:nvPr/>
          </p:nvSpPr>
          <p:spPr bwMode="auto">
            <a:xfrm>
              <a:off x="512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6" name="Rectangle 833"/>
            <p:cNvSpPr>
              <a:spLocks noChangeArrowheads="1"/>
            </p:cNvSpPr>
            <p:nvPr/>
          </p:nvSpPr>
          <p:spPr bwMode="auto">
            <a:xfrm>
              <a:off x="513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7" name="Rectangle 834"/>
            <p:cNvSpPr>
              <a:spLocks noChangeArrowheads="1"/>
            </p:cNvSpPr>
            <p:nvPr/>
          </p:nvSpPr>
          <p:spPr bwMode="auto">
            <a:xfrm>
              <a:off x="514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8" name="Rectangle 835"/>
            <p:cNvSpPr>
              <a:spLocks noChangeArrowheads="1"/>
            </p:cNvSpPr>
            <p:nvPr/>
          </p:nvSpPr>
          <p:spPr bwMode="auto">
            <a:xfrm>
              <a:off x="515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" name="Rectangle 836"/>
            <p:cNvSpPr>
              <a:spLocks noChangeArrowheads="1"/>
            </p:cNvSpPr>
            <p:nvPr/>
          </p:nvSpPr>
          <p:spPr bwMode="auto">
            <a:xfrm>
              <a:off x="516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0" name="Rectangle 837"/>
            <p:cNvSpPr>
              <a:spLocks noChangeArrowheads="1"/>
            </p:cNvSpPr>
            <p:nvPr/>
          </p:nvSpPr>
          <p:spPr bwMode="auto">
            <a:xfrm>
              <a:off x="516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1" name="Rectangle 838"/>
            <p:cNvSpPr>
              <a:spLocks noChangeArrowheads="1"/>
            </p:cNvSpPr>
            <p:nvPr/>
          </p:nvSpPr>
          <p:spPr bwMode="auto">
            <a:xfrm>
              <a:off x="517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2" name="Rectangle 839"/>
            <p:cNvSpPr>
              <a:spLocks noChangeArrowheads="1"/>
            </p:cNvSpPr>
            <p:nvPr/>
          </p:nvSpPr>
          <p:spPr bwMode="auto">
            <a:xfrm>
              <a:off x="5184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3" name="Rectangle 840"/>
            <p:cNvSpPr>
              <a:spLocks noChangeArrowheads="1"/>
            </p:cNvSpPr>
            <p:nvPr/>
          </p:nvSpPr>
          <p:spPr bwMode="auto">
            <a:xfrm>
              <a:off x="5200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4" name="Rectangle 841"/>
            <p:cNvSpPr>
              <a:spLocks noChangeArrowheads="1"/>
            </p:cNvSpPr>
            <p:nvPr/>
          </p:nvSpPr>
          <p:spPr bwMode="auto">
            <a:xfrm>
              <a:off x="5216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5" name="Rectangle 842"/>
            <p:cNvSpPr>
              <a:spLocks noChangeArrowheads="1"/>
            </p:cNvSpPr>
            <p:nvPr/>
          </p:nvSpPr>
          <p:spPr bwMode="auto">
            <a:xfrm>
              <a:off x="5232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6" name="Rectangle 843"/>
            <p:cNvSpPr>
              <a:spLocks noChangeArrowheads="1"/>
            </p:cNvSpPr>
            <p:nvPr/>
          </p:nvSpPr>
          <p:spPr bwMode="auto">
            <a:xfrm>
              <a:off x="5248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7" name="Rectangle 844"/>
            <p:cNvSpPr>
              <a:spLocks noChangeArrowheads="1"/>
            </p:cNvSpPr>
            <p:nvPr/>
          </p:nvSpPr>
          <p:spPr bwMode="auto">
            <a:xfrm>
              <a:off x="5264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8" name="Rectangle 845"/>
            <p:cNvSpPr>
              <a:spLocks noChangeArrowheads="1"/>
            </p:cNvSpPr>
            <p:nvPr/>
          </p:nvSpPr>
          <p:spPr bwMode="auto">
            <a:xfrm>
              <a:off x="4064" y="1766"/>
              <a:ext cx="1216" cy="1504"/>
            </a:xfrm>
            <a:prstGeom prst="rect">
              <a:avLst/>
            </a:prstGeom>
            <a:grpFill/>
            <a:ln w="127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4" name="Text Box 730"/>
          <p:cNvSpPr txBox="1">
            <a:spLocks noChangeArrowheads="1"/>
          </p:cNvSpPr>
          <p:nvPr/>
        </p:nvSpPr>
        <p:spPr bwMode="auto">
          <a:xfrm>
            <a:off x="5505682" y="4191000"/>
            <a:ext cx="5572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/>
          <a:lstStyle>
            <a:lvl1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  <a:buClr>
                <a:srgbClr val="0040C0"/>
              </a:buClr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85.24</a:t>
            </a:r>
            <a:endParaRPr lang="en-US" sz="28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82" name="Rectangle 845"/>
          <p:cNvSpPr>
            <a:spLocks noChangeArrowheads="1"/>
          </p:cNvSpPr>
          <p:nvPr/>
        </p:nvSpPr>
        <p:spPr bwMode="auto">
          <a:xfrm>
            <a:off x="6862779" y="3212872"/>
            <a:ext cx="1371600" cy="2097689"/>
          </a:xfrm>
          <a:prstGeom prst="rect">
            <a:avLst/>
          </a:prstGeom>
          <a:solidFill>
            <a:srgbClr val="99CCFF"/>
          </a:solidFill>
          <a:ln w="12700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3" name="Text Box 1072"/>
          <p:cNvSpPr txBox="1">
            <a:spLocks noChangeArrowheads="1"/>
          </p:cNvSpPr>
          <p:nvPr/>
        </p:nvSpPr>
        <p:spPr bwMode="auto">
          <a:xfrm>
            <a:off x="7062318" y="4191000"/>
            <a:ext cx="55721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/>
          <a:lstStyle>
            <a:lvl1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  <a:buClr>
                <a:srgbClr val="0040C0"/>
              </a:buClr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83.49</a:t>
            </a:r>
            <a:endParaRPr lang="en-US" sz="280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5" name="Line 714"/>
          <p:cNvSpPr>
            <a:spLocks noChangeShapeType="1"/>
          </p:cNvSpPr>
          <p:nvPr/>
        </p:nvSpPr>
        <p:spPr bwMode="auto">
          <a:xfrm>
            <a:off x="1330325" y="5316537"/>
            <a:ext cx="7112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84" name="Group 383"/>
          <p:cNvGrpSpPr/>
          <p:nvPr/>
        </p:nvGrpSpPr>
        <p:grpSpPr>
          <a:xfrm>
            <a:off x="1782050" y="5299345"/>
            <a:ext cx="6265705" cy="1029537"/>
            <a:chOff x="1782048" y="5299301"/>
            <a:chExt cx="6265705" cy="1029537"/>
          </a:xfrm>
        </p:grpSpPr>
        <p:sp>
          <p:nvSpPr>
            <p:cNvPr id="385" name="Line 716"/>
            <p:cNvSpPr>
              <a:spLocks noChangeShapeType="1"/>
            </p:cNvSpPr>
            <p:nvPr/>
          </p:nvSpPr>
          <p:spPr bwMode="auto">
            <a:xfrm flipV="1">
              <a:off x="5987176" y="5299301"/>
              <a:ext cx="0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6" name="Text Box 727"/>
            <p:cNvSpPr txBox="1">
              <a:spLocks noChangeArrowheads="1"/>
            </p:cNvSpPr>
            <p:nvPr/>
          </p:nvSpPr>
          <p:spPr bwMode="auto">
            <a:xfrm>
              <a:off x="5483224" y="5439001"/>
              <a:ext cx="1007905" cy="35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286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r>
                <a:rPr lang="en-US" cap="all" dirty="0" smtClean="0">
                  <a:ln w="9000" cmpd="sng">
                    <a:solidFill>
                      <a:srgbClr val="000000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000000">
                          <a:shade val="20000"/>
                          <a:satMod val="245000"/>
                        </a:srgbClr>
                      </a:gs>
                      <a:gs pos="43000">
                        <a:srgbClr val="000000">
                          <a:satMod val="255000"/>
                        </a:srgbClr>
                      </a:gs>
                      <a:gs pos="48000">
                        <a:srgbClr val="000000">
                          <a:shade val="85000"/>
                          <a:satMod val="255000"/>
                        </a:srgbClr>
                      </a:gs>
                      <a:gs pos="100000">
                        <a:srgbClr val="000000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FY 2016</a:t>
              </a:r>
              <a:endParaRPr lang="en-US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87" name="Line 717"/>
            <p:cNvSpPr>
              <a:spLocks noChangeShapeType="1"/>
            </p:cNvSpPr>
            <p:nvPr/>
          </p:nvSpPr>
          <p:spPr bwMode="auto">
            <a:xfrm flipV="1">
              <a:off x="7543800" y="5299301"/>
              <a:ext cx="0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8" name="Text Box 729"/>
            <p:cNvSpPr txBox="1">
              <a:spLocks noChangeArrowheads="1"/>
            </p:cNvSpPr>
            <p:nvPr/>
          </p:nvSpPr>
          <p:spPr bwMode="auto">
            <a:xfrm>
              <a:off x="7039848" y="5439001"/>
              <a:ext cx="1007905" cy="35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286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r>
                <a:rPr lang="en-US" cap="all" dirty="0" smtClean="0">
                  <a:ln w="9000" cmpd="sng">
                    <a:solidFill>
                      <a:srgbClr val="000000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000000">
                          <a:shade val="20000"/>
                          <a:satMod val="245000"/>
                        </a:srgbClr>
                      </a:gs>
                      <a:gs pos="43000">
                        <a:srgbClr val="000000">
                          <a:satMod val="255000"/>
                        </a:srgbClr>
                      </a:gs>
                      <a:gs pos="48000">
                        <a:srgbClr val="000000">
                          <a:shade val="85000"/>
                          <a:satMod val="255000"/>
                        </a:srgbClr>
                      </a:gs>
                      <a:gs pos="100000">
                        <a:srgbClr val="000000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FY 2015</a:t>
              </a:r>
              <a:endParaRPr lang="en-US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89" name="Line 716"/>
            <p:cNvSpPr>
              <a:spLocks noChangeShapeType="1"/>
            </p:cNvSpPr>
            <p:nvPr/>
          </p:nvSpPr>
          <p:spPr bwMode="auto">
            <a:xfrm flipV="1">
              <a:off x="2286000" y="5299307"/>
              <a:ext cx="0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0" name="Line 717"/>
            <p:cNvSpPr>
              <a:spLocks noChangeShapeType="1"/>
            </p:cNvSpPr>
            <p:nvPr/>
          </p:nvSpPr>
          <p:spPr bwMode="auto">
            <a:xfrm flipV="1">
              <a:off x="3886200" y="5299307"/>
              <a:ext cx="0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1" name="Text Box 727"/>
            <p:cNvSpPr txBox="1">
              <a:spLocks noChangeArrowheads="1"/>
            </p:cNvSpPr>
            <p:nvPr/>
          </p:nvSpPr>
          <p:spPr bwMode="auto">
            <a:xfrm>
              <a:off x="1782048" y="5439007"/>
              <a:ext cx="1007905" cy="35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286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r>
                <a:rPr lang="en-US" cap="all" dirty="0" smtClean="0">
                  <a:ln w="9000" cmpd="sng">
                    <a:solidFill>
                      <a:srgbClr val="000000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000000">
                          <a:shade val="20000"/>
                          <a:satMod val="245000"/>
                        </a:srgbClr>
                      </a:gs>
                      <a:gs pos="43000">
                        <a:srgbClr val="000000">
                          <a:satMod val="255000"/>
                        </a:srgbClr>
                      </a:gs>
                      <a:gs pos="48000">
                        <a:srgbClr val="000000">
                          <a:shade val="85000"/>
                          <a:satMod val="255000"/>
                        </a:srgbClr>
                      </a:gs>
                      <a:gs pos="100000">
                        <a:srgbClr val="000000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FY 2016</a:t>
              </a:r>
              <a:endParaRPr lang="en-US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92" name="Text Box 729"/>
            <p:cNvSpPr txBox="1">
              <a:spLocks noChangeArrowheads="1"/>
            </p:cNvSpPr>
            <p:nvPr/>
          </p:nvSpPr>
          <p:spPr bwMode="auto">
            <a:xfrm>
              <a:off x="3382248" y="5439007"/>
              <a:ext cx="1007905" cy="35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286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r>
                <a:rPr lang="en-US" cap="all" dirty="0" smtClean="0">
                  <a:ln w="9000" cmpd="sng">
                    <a:solidFill>
                      <a:srgbClr val="000000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000000">
                          <a:shade val="20000"/>
                          <a:satMod val="245000"/>
                        </a:srgbClr>
                      </a:gs>
                      <a:gs pos="43000">
                        <a:srgbClr val="000000">
                          <a:satMod val="255000"/>
                        </a:srgbClr>
                      </a:gs>
                      <a:gs pos="48000">
                        <a:srgbClr val="000000">
                          <a:shade val="85000"/>
                          <a:satMod val="255000"/>
                        </a:srgbClr>
                      </a:gs>
                      <a:gs pos="100000">
                        <a:srgbClr val="000000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FY 2015</a:t>
              </a:r>
              <a:endParaRPr lang="en-US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93" name="Text Box 729"/>
            <p:cNvSpPr txBox="1">
              <a:spLocks noChangeArrowheads="1"/>
            </p:cNvSpPr>
            <p:nvPr/>
          </p:nvSpPr>
          <p:spPr bwMode="auto">
            <a:xfrm>
              <a:off x="2325918" y="5867173"/>
              <a:ext cx="158569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286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r>
                <a:rPr lang="en-US" sz="2400" cap="all" dirty="0" smtClean="0">
                  <a:ln w="9000" cmpd="sng">
                    <a:solidFill>
                      <a:srgbClr val="000000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000000">
                          <a:shade val="20000"/>
                          <a:satMod val="245000"/>
                        </a:srgbClr>
                      </a:gs>
                      <a:gs pos="43000">
                        <a:srgbClr val="000000">
                          <a:satMod val="255000"/>
                        </a:srgbClr>
                      </a:gs>
                      <a:gs pos="48000">
                        <a:srgbClr val="000000">
                          <a:shade val="85000"/>
                          <a:satMod val="255000"/>
                        </a:srgbClr>
                      </a:gs>
                      <a:gs pos="100000">
                        <a:srgbClr val="000000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Letters</a:t>
              </a:r>
              <a:endParaRPr lang="en-US" sz="240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94" name="Text Box 729"/>
            <p:cNvSpPr txBox="1">
              <a:spLocks noChangeArrowheads="1"/>
            </p:cNvSpPr>
            <p:nvPr/>
          </p:nvSpPr>
          <p:spPr bwMode="auto">
            <a:xfrm>
              <a:off x="6238905" y="5867173"/>
              <a:ext cx="115249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286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r>
                <a:rPr lang="en-US" sz="2400" cap="all" dirty="0" smtClean="0">
                  <a:ln w="9000" cmpd="sng">
                    <a:solidFill>
                      <a:srgbClr val="000000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000000">
                          <a:shade val="20000"/>
                          <a:satMod val="245000"/>
                        </a:srgbClr>
                      </a:gs>
                      <a:gs pos="43000">
                        <a:srgbClr val="000000">
                          <a:satMod val="255000"/>
                        </a:srgbClr>
                      </a:gs>
                      <a:gs pos="48000">
                        <a:srgbClr val="000000">
                          <a:shade val="85000"/>
                          <a:satMod val="255000"/>
                        </a:srgbClr>
                      </a:gs>
                      <a:gs pos="100000">
                        <a:srgbClr val="000000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Flats</a:t>
              </a:r>
              <a:endParaRPr lang="en-US" sz="240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395" name="Group 394"/>
          <p:cNvGrpSpPr/>
          <p:nvPr/>
        </p:nvGrpSpPr>
        <p:grpSpPr>
          <a:xfrm>
            <a:off x="6629400" y="1283161"/>
            <a:ext cx="1924050" cy="381000"/>
            <a:chOff x="6629400" y="1283161"/>
            <a:chExt cx="1924050" cy="381000"/>
          </a:xfrm>
        </p:grpSpPr>
        <p:sp>
          <p:nvSpPr>
            <p:cNvPr id="396" name="Rectangle 1074"/>
            <p:cNvSpPr>
              <a:spLocks noChangeArrowheads="1"/>
            </p:cNvSpPr>
            <p:nvPr/>
          </p:nvSpPr>
          <p:spPr bwMode="auto">
            <a:xfrm>
              <a:off x="6629400" y="1283161"/>
              <a:ext cx="1905000" cy="38100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7" name="Text Box 1075"/>
            <p:cNvSpPr txBox="1">
              <a:spLocks noChangeArrowheads="1"/>
            </p:cNvSpPr>
            <p:nvPr/>
          </p:nvSpPr>
          <p:spPr bwMode="auto">
            <a:xfrm>
              <a:off x="7108825" y="1297449"/>
              <a:ext cx="1444625" cy="354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286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/>
              <a:r>
                <a:rPr lang="en-US" dirty="0">
                  <a:solidFill>
                    <a:srgbClr val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Target </a:t>
              </a:r>
              <a:r>
                <a:rPr lang="en-US" dirty="0" smtClean="0">
                  <a:solidFill>
                    <a:srgbClr val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91.00</a:t>
              </a:r>
              <a:endParaRPr lang="en-US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98" name="Line 1080"/>
            <p:cNvSpPr>
              <a:spLocks noChangeShapeType="1"/>
            </p:cNvSpPr>
            <p:nvPr/>
          </p:nvSpPr>
          <p:spPr bwMode="auto">
            <a:xfrm>
              <a:off x="6686550" y="1472074"/>
              <a:ext cx="457200" cy="0"/>
            </a:xfrm>
            <a:prstGeom prst="line">
              <a:avLst/>
            </a:prstGeom>
            <a:noFill/>
            <a:ln w="22225">
              <a:solidFill>
                <a:srgbClr val="006600"/>
              </a:solidFill>
              <a:prstDash val="dash"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99" name="Rectangle 365"/>
          <p:cNvSpPr>
            <a:spLocks noChangeArrowheads="1"/>
          </p:cNvSpPr>
          <p:nvPr/>
        </p:nvSpPr>
        <p:spPr bwMode="auto">
          <a:xfrm>
            <a:off x="762000" y="990600"/>
            <a:ext cx="8582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Standard ndc</a:t>
            </a:r>
            <a:endParaRPr lang="en-US" sz="3200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4796205" y="209553"/>
            <a:ext cx="432874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Northeast Area Quarter 4, FY 2016</a:t>
            </a:r>
          </a:p>
        </p:txBody>
      </p:sp>
      <p:sp>
        <p:nvSpPr>
          <p:cNvPr id="299" name="Text Box 3"/>
          <p:cNvSpPr txBox="1">
            <a:spLocks noChangeArrowheads="1"/>
          </p:cNvSpPr>
          <p:nvPr/>
        </p:nvSpPr>
        <p:spPr bwMode="auto">
          <a:xfrm>
            <a:off x="21" y="6534194"/>
            <a:ext cx="32395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0" dirty="0" smtClean="0">
                <a:solidFill>
                  <a:srgbClr val="333333"/>
                </a:solidFill>
              </a:rPr>
              <a:t>July 1, 2016 – September 30, 2016</a:t>
            </a:r>
            <a:endParaRPr lang="en-US" sz="1000" b="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2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375"/>
          <p:cNvSpPr>
            <a:spLocks noChangeShapeType="1"/>
          </p:cNvSpPr>
          <p:nvPr/>
        </p:nvSpPr>
        <p:spPr bwMode="auto">
          <a:xfrm>
            <a:off x="1330325" y="3078163"/>
            <a:ext cx="7112000" cy="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Line 1081"/>
          <p:cNvSpPr>
            <a:spLocks noChangeShapeType="1"/>
          </p:cNvSpPr>
          <p:nvPr/>
        </p:nvSpPr>
        <p:spPr bwMode="auto">
          <a:xfrm>
            <a:off x="1371600" y="3082470"/>
            <a:ext cx="7086600" cy="0"/>
          </a:xfrm>
          <a:prstGeom prst="line">
            <a:avLst/>
          </a:prstGeom>
          <a:noFill/>
          <a:ln w="25400">
            <a:solidFill>
              <a:srgbClr val="006600"/>
            </a:solidFill>
            <a:prstDash val="dash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Line 373"/>
          <p:cNvSpPr>
            <a:spLocks noChangeShapeType="1"/>
          </p:cNvSpPr>
          <p:nvPr/>
        </p:nvSpPr>
        <p:spPr bwMode="auto">
          <a:xfrm>
            <a:off x="1330325" y="4400550"/>
            <a:ext cx="7112000" cy="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Line 373"/>
          <p:cNvSpPr>
            <a:spLocks noChangeShapeType="1"/>
          </p:cNvSpPr>
          <p:nvPr/>
        </p:nvSpPr>
        <p:spPr bwMode="auto">
          <a:xfrm>
            <a:off x="1330325" y="5062538"/>
            <a:ext cx="7112000" cy="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" name="Line 373"/>
          <p:cNvSpPr>
            <a:spLocks noChangeShapeType="1"/>
          </p:cNvSpPr>
          <p:nvPr/>
        </p:nvSpPr>
        <p:spPr bwMode="auto">
          <a:xfrm>
            <a:off x="1330325" y="3738563"/>
            <a:ext cx="7112000" cy="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Line 708"/>
          <p:cNvSpPr>
            <a:spLocks noChangeShapeType="1"/>
          </p:cNvSpPr>
          <p:nvPr/>
        </p:nvSpPr>
        <p:spPr bwMode="auto">
          <a:xfrm>
            <a:off x="1330325" y="2387607"/>
            <a:ext cx="0" cy="3336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" name="Line 715"/>
          <p:cNvSpPr>
            <a:spLocks noChangeShapeType="1"/>
          </p:cNvSpPr>
          <p:nvPr/>
        </p:nvSpPr>
        <p:spPr bwMode="auto">
          <a:xfrm flipV="1">
            <a:off x="1330325" y="5727700"/>
            <a:ext cx="0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" name="Line 714"/>
          <p:cNvSpPr>
            <a:spLocks noChangeShapeType="1"/>
          </p:cNvSpPr>
          <p:nvPr/>
        </p:nvSpPr>
        <p:spPr bwMode="auto">
          <a:xfrm>
            <a:off x="1330325" y="5727700"/>
            <a:ext cx="7112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" name="Line 1076"/>
          <p:cNvSpPr>
            <a:spLocks noChangeShapeType="1"/>
          </p:cNvSpPr>
          <p:nvPr/>
        </p:nvSpPr>
        <p:spPr bwMode="auto">
          <a:xfrm>
            <a:off x="1330325" y="2416175"/>
            <a:ext cx="7112000" cy="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7" name="Line 716"/>
          <p:cNvSpPr>
            <a:spLocks noChangeShapeType="1"/>
          </p:cNvSpPr>
          <p:nvPr/>
        </p:nvSpPr>
        <p:spPr bwMode="auto">
          <a:xfrm flipV="1">
            <a:off x="3314700" y="5727700"/>
            <a:ext cx="0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" name="Line 717"/>
          <p:cNvSpPr>
            <a:spLocks noChangeShapeType="1"/>
          </p:cNvSpPr>
          <p:nvPr/>
        </p:nvSpPr>
        <p:spPr bwMode="auto">
          <a:xfrm flipV="1">
            <a:off x="6262184" y="5727700"/>
            <a:ext cx="0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9" name="Text Box 727"/>
          <p:cNvSpPr txBox="1">
            <a:spLocks noChangeArrowheads="1"/>
          </p:cNvSpPr>
          <p:nvPr/>
        </p:nvSpPr>
        <p:spPr bwMode="auto">
          <a:xfrm>
            <a:off x="2810770" y="5867444"/>
            <a:ext cx="1007905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286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FY 2016</a:t>
            </a:r>
            <a:endParaRPr lang="en-US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0" name="Text Box 729"/>
          <p:cNvSpPr txBox="1">
            <a:spLocks noChangeArrowheads="1"/>
          </p:cNvSpPr>
          <p:nvPr/>
        </p:nvSpPr>
        <p:spPr bwMode="auto">
          <a:xfrm>
            <a:off x="5758254" y="5867444"/>
            <a:ext cx="1007905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286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FY 2015</a:t>
            </a:r>
            <a:endParaRPr lang="en-US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TextBox 1"/>
          <p:cNvSpPr txBox="1">
            <a:spLocks noChangeArrowheads="1"/>
          </p:cNvSpPr>
          <p:nvPr/>
        </p:nvSpPr>
        <p:spPr bwMode="auto">
          <a:xfrm>
            <a:off x="784535" y="1935164"/>
            <a:ext cx="591829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>
              <a:lnSpc>
                <a:spcPts val="5200"/>
              </a:lnSpc>
            </a:pPr>
            <a:r>
              <a:rPr lang="en-US" sz="1400">
                <a:solidFill>
                  <a:srgbClr val="000000"/>
                </a:solidFill>
              </a:rPr>
              <a:t>100 -</a:t>
            </a:r>
          </a:p>
          <a:p>
            <a:pPr algn="r">
              <a:lnSpc>
                <a:spcPts val="5200"/>
              </a:lnSpc>
            </a:pPr>
            <a:r>
              <a:rPr lang="en-US" sz="1400">
                <a:solidFill>
                  <a:srgbClr val="000000"/>
                </a:solidFill>
              </a:rPr>
              <a:t>90 -</a:t>
            </a:r>
          </a:p>
          <a:p>
            <a:pPr algn="r">
              <a:lnSpc>
                <a:spcPts val="5200"/>
              </a:lnSpc>
            </a:pPr>
            <a:r>
              <a:rPr lang="en-US" sz="1400">
                <a:solidFill>
                  <a:srgbClr val="000000"/>
                </a:solidFill>
              </a:rPr>
              <a:t>80 -</a:t>
            </a:r>
          </a:p>
          <a:p>
            <a:pPr algn="r">
              <a:lnSpc>
                <a:spcPts val="5200"/>
              </a:lnSpc>
            </a:pPr>
            <a:r>
              <a:rPr lang="en-US" sz="1400">
                <a:solidFill>
                  <a:srgbClr val="000000"/>
                </a:solidFill>
              </a:rPr>
              <a:t>70 -</a:t>
            </a:r>
          </a:p>
          <a:p>
            <a:pPr algn="r">
              <a:lnSpc>
                <a:spcPts val="5200"/>
              </a:lnSpc>
            </a:pPr>
            <a:r>
              <a:rPr lang="en-US" sz="1400">
                <a:solidFill>
                  <a:srgbClr val="000000"/>
                </a:solidFill>
              </a:rPr>
              <a:t>60 -</a:t>
            </a:r>
          </a:p>
          <a:p>
            <a:pPr algn="r">
              <a:lnSpc>
                <a:spcPts val="5200"/>
              </a:lnSpc>
            </a:pPr>
            <a:r>
              <a:rPr lang="en-US" sz="1400">
                <a:solidFill>
                  <a:srgbClr val="000000"/>
                </a:solidFill>
              </a:rPr>
              <a:t>50 -</a:t>
            </a:r>
          </a:p>
        </p:txBody>
      </p:sp>
      <p:sp>
        <p:nvSpPr>
          <p:cNvPr id="53" name="Rectangle 365"/>
          <p:cNvSpPr>
            <a:spLocks noChangeArrowheads="1"/>
          </p:cNvSpPr>
          <p:nvPr/>
        </p:nvSpPr>
        <p:spPr bwMode="auto">
          <a:xfrm>
            <a:off x="762000" y="1128713"/>
            <a:ext cx="8582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Periodicals</a:t>
            </a:r>
            <a:endParaRPr lang="en-US" sz="3200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79" name="Group 733"/>
          <p:cNvGrpSpPr>
            <a:grpSpLocks/>
          </p:cNvGrpSpPr>
          <p:nvPr/>
        </p:nvGrpSpPr>
        <p:grpSpPr bwMode="auto">
          <a:xfrm>
            <a:off x="2362200" y="3442130"/>
            <a:ext cx="1905000" cy="2266520"/>
            <a:chOff x="4064" y="1766"/>
            <a:chExt cx="1216" cy="1514"/>
          </a:xfrm>
          <a:solidFill>
            <a:srgbClr val="002060"/>
          </a:solidFill>
        </p:grpSpPr>
        <p:sp>
          <p:nvSpPr>
            <p:cNvPr id="180" name="Rectangle 734"/>
            <p:cNvSpPr>
              <a:spLocks noChangeArrowheads="1"/>
            </p:cNvSpPr>
            <p:nvPr/>
          </p:nvSpPr>
          <p:spPr bwMode="auto">
            <a:xfrm>
              <a:off x="4064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1" name="Rectangle 735"/>
            <p:cNvSpPr>
              <a:spLocks noChangeArrowheads="1"/>
            </p:cNvSpPr>
            <p:nvPr/>
          </p:nvSpPr>
          <p:spPr bwMode="auto">
            <a:xfrm>
              <a:off x="4080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2" name="Rectangle 736"/>
            <p:cNvSpPr>
              <a:spLocks noChangeArrowheads="1"/>
            </p:cNvSpPr>
            <p:nvPr/>
          </p:nvSpPr>
          <p:spPr bwMode="auto">
            <a:xfrm>
              <a:off x="4096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3" name="Rectangle 737"/>
            <p:cNvSpPr>
              <a:spLocks noChangeArrowheads="1"/>
            </p:cNvSpPr>
            <p:nvPr/>
          </p:nvSpPr>
          <p:spPr bwMode="auto">
            <a:xfrm>
              <a:off x="4112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" name="Rectangle 738"/>
            <p:cNvSpPr>
              <a:spLocks noChangeArrowheads="1"/>
            </p:cNvSpPr>
            <p:nvPr/>
          </p:nvSpPr>
          <p:spPr bwMode="auto">
            <a:xfrm>
              <a:off x="4128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" name="Rectangle 739"/>
            <p:cNvSpPr>
              <a:spLocks noChangeArrowheads="1"/>
            </p:cNvSpPr>
            <p:nvPr/>
          </p:nvSpPr>
          <p:spPr bwMode="auto">
            <a:xfrm>
              <a:off x="4144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" name="Rectangle 740"/>
            <p:cNvSpPr>
              <a:spLocks noChangeArrowheads="1"/>
            </p:cNvSpPr>
            <p:nvPr/>
          </p:nvSpPr>
          <p:spPr bwMode="auto">
            <a:xfrm>
              <a:off x="416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7" name="Rectangle 741"/>
            <p:cNvSpPr>
              <a:spLocks noChangeArrowheads="1"/>
            </p:cNvSpPr>
            <p:nvPr/>
          </p:nvSpPr>
          <p:spPr bwMode="auto">
            <a:xfrm>
              <a:off x="416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8" name="Rectangle 742"/>
            <p:cNvSpPr>
              <a:spLocks noChangeArrowheads="1"/>
            </p:cNvSpPr>
            <p:nvPr/>
          </p:nvSpPr>
          <p:spPr bwMode="auto">
            <a:xfrm>
              <a:off x="417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9" name="Rectangle 743"/>
            <p:cNvSpPr>
              <a:spLocks noChangeArrowheads="1"/>
            </p:cNvSpPr>
            <p:nvPr/>
          </p:nvSpPr>
          <p:spPr bwMode="auto">
            <a:xfrm>
              <a:off x="418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0" name="Rectangle 744"/>
            <p:cNvSpPr>
              <a:spLocks noChangeArrowheads="1"/>
            </p:cNvSpPr>
            <p:nvPr/>
          </p:nvSpPr>
          <p:spPr bwMode="auto">
            <a:xfrm>
              <a:off x="419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1" name="Rectangle 745"/>
            <p:cNvSpPr>
              <a:spLocks noChangeArrowheads="1"/>
            </p:cNvSpPr>
            <p:nvPr/>
          </p:nvSpPr>
          <p:spPr bwMode="auto">
            <a:xfrm>
              <a:off x="420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2" name="Rectangle 746"/>
            <p:cNvSpPr>
              <a:spLocks noChangeArrowheads="1"/>
            </p:cNvSpPr>
            <p:nvPr/>
          </p:nvSpPr>
          <p:spPr bwMode="auto">
            <a:xfrm>
              <a:off x="420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3" name="Rectangle 747"/>
            <p:cNvSpPr>
              <a:spLocks noChangeArrowheads="1"/>
            </p:cNvSpPr>
            <p:nvPr/>
          </p:nvSpPr>
          <p:spPr bwMode="auto">
            <a:xfrm>
              <a:off x="421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" name="Rectangle 748"/>
            <p:cNvSpPr>
              <a:spLocks noChangeArrowheads="1"/>
            </p:cNvSpPr>
            <p:nvPr/>
          </p:nvSpPr>
          <p:spPr bwMode="auto">
            <a:xfrm>
              <a:off x="422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" name="Rectangle 749"/>
            <p:cNvSpPr>
              <a:spLocks noChangeArrowheads="1"/>
            </p:cNvSpPr>
            <p:nvPr/>
          </p:nvSpPr>
          <p:spPr bwMode="auto">
            <a:xfrm>
              <a:off x="423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6" name="Rectangle 750"/>
            <p:cNvSpPr>
              <a:spLocks noChangeArrowheads="1"/>
            </p:cNvSpPr>
            <p:nvPr/>
          </p:nvSpPr>
          <p:spPr bwMode="auto">
            <a:xfrm>
              <a:off x="424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7" name="Rectangle 751"/>
            <p:cNvSpPr>
              <a:spLocks noChangeArrowheads="1"/>
            </p:cNvSpPr>
            <p:nvPr/>
          </p:nvSpPr>
          <p:spPr bwMode="auto">
            <a:xfrm>
              <a:off x="424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8" name="Rectangle 752"/>
            <p:cNvSpPr>
              <a:spLocks noChangeArrowheads="1"/>
            </p:cNvSpPr>
            <p:nvPr/>
          </p:nvSpPr>
          <p:spPr bwMode="auto">
            <a:xfrm>
              <a:off x="425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9" name="Rectangle 753"/>
            <p:cNvSpPr>
              <a:spLocks noChangeArrowheads="1"/>
            </p:cNvSpPr>
            <p:nvPr/>
          </p:nvSpPr>
          <p:spPr bwMode="auto">
            <a:xfrm>
              <a:off x="426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0" name="Rectangle 754"/>
            <p:cNvSpPr>
              <a:spLocks noChangeArrowheads="1"/>
            </p:cNvSpPr>
            <p:nvPr/>
          </p:nvSpPr>
          <p:spPr bwMode="auto">
            <a:xfrm>
              <a:off x="427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1" name="Rectangle 755"/>
            <p:cNvSpPr>
              <a:spLocks noChangeArrowheads="1"/>
            </p:cNvSpPr>
            <p:nvPr/>
          </p:nvSpPr>
          <p:spPr bwMode="auto">
            <a:xfrm>
              <a:off x="428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2" name="Rectangle 756"/>
            <p:cNvSpPr>
              <a:spLocks noChangeArrowheads="1"/>
            </p:cNvSpPr>
            <p:nvPr/>
          </p:nvSpPr>
          <p:spPr bwMode="auto">
            <a:xfrm>
              <a:off x="428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3" name="Rectangle 757"/>
            <p:cNvSpPr>
              <a:spLocks noChangeArrowheads="1"/>
            </p:cNvSpPr>
            <p:nvPr/>
          </p:nvSpPr>
          <p:spPr bwMode="auto">
            <a:xfrm>
              <a:off x="429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4" name="Rectangle 758"/>
            <p:cNvSpPr>
              <a:spLocks noChangeArrowheads="1"/>
            </p:cNvSpPr>
            <p:nvPr/>
          </p:nvSpPr>
          <p:spPr bwMode="auto">
            <a:xfrm>
              <a:off x="430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" name="Rectangle 759"/>
            <p:cNvSpPr>
              <a:spLocks noChangeArrowheads="1"/>
            </p:cNvSpPr>
            <p:nvPr/>
          </p:nvSpPr>
          <p:spPr bwMode="auto">
            <a:xfrm>
              <a:off x="431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" name="Rectangle 760"/>
            <p:cNvSpPr>
              <a:spLocks noChangeArrowheads="1"/>
            </p:cNvSpPr>
            <p:nvPr/>
          </p:nvSpPr>
          <p:spPr bwMode="auto">
            <a:xfrm>
              <a:off x="432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7" name="Rectangle 761"/>
            <p:cNvSpPr>
              <a:spLocks noChangeArrowheads="1"/>
            </p:cNvSpPr>
            <p:nvPr/>
          </p:nvSpPr>
          <p:spPr bwMode="auto">
            <a:xfrm>
              <a:off x="432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" name="Rectangle 762"/>
            <p:cNvSpPr>
              <a:spLocks noChangeArrowheads="1"/>
            </p:cNvSpPr>
            <p:nvPr/>
          </p:nvSpPr>
          <p:spPr bwMode="auto">
            <a:xfrm>
              <a:off x="433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" name="Rectangle 763"/>
            <p:cNvSpPr>
              <a:spLocks noChangeArrowheads="1"/>
            </p:cNvSpPr>
            <p:nvPr/>
          </p:nvSpPr>
          <p:spPr bwMode="auto">
            <a:xfrm>
              <a:off x="434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" name="Rectangle 764"/>
            <p:cNvSpPr>
              <a:spLocks noChangeArrowheads="1"/>
            </p:cNvSpPr>
            <p:nvPr/>
          </p:nvSpPr>
          <p:spPr bwMode="auto">
            <a:xfrm>
              <a:off x="435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1" name="Rectangle 765"/>
            <p:cNvSpPr>
              <a:spLocks noChangeArrowheads="1"/>
            </p:cNvSpPr>
            <p:nvPr/>
          </p:nvSpPr>
          <p:spPr bwMode="auto">
            <a:xfrm>
              <a:off x="436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2" name="Rectangle 766"/>
            <p:cNvSpPr>
              <a:spLocks noChangeArrowheads="1"/>
            </p:cNvSpPr>
            <p:nvPr/>
          </p:nvSpPr>
          <p:spPr bwMode="auto">
            <a:xfrm>
              <a:off x="436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3" name="Rectangle 767"/>
            <p:cNvSpPr>
              <a:spLocks noChangeArrowheads="1"/>
            </p:cNvSpPr>
            <p:nvPr/>
          </p:nvSpPr>
          <p:spPr bwMode="auto">
            <a:xfrm>
              <a:off x="437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4" name="Rectangle 768"/>
            <p:cNvSpPr>
              <a:spLocks noChangeArrowheads="1"/>
            </p:cNvSpPr>
            <p:nvPr/>
          </p:nvSpPr>
          <p:spPr bwMode="auto">
            <a:xfrm>
              <a:off x="438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" name="Rectangle 769"/>
            <p:cNvSpPr>
              <a:spLocks noChangeArrowheads="1"/>
            </p:cNvSpPr>
            <p:nvPr/>
          </p:nvSpPr>
          <p:spPr bwMode="auto">
            <a:xfrm>
              <a:off x="439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6" name="Rectangle 770"/>
            <p:cNvSpPr>
              <a:spLocks noChangeArrowheads="1"/>
            </p:cNvSpPr>
            <p:nvPr/>
          </p:nvSpPr>
          <p:spPr bwMode="auto">
            <a:xfrm>
              <a:off x="440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" name="Rectangle 771"/>
            <p:cNvSpPr>
              <a:spLocks noChangeArrowheads="1"/>
            </p:cNvSpPr>
            <p:nvPr/>
          </p:nvSpPr>
          <p:spPr bwMode="auto">
            <a:xfrm>
              <a:off x="440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8" name="Rectangle 772"/>
            <p:cNvSpPr>
              <a:spLocks noChangeArrowheads="1"/>
            </p:cNvSpPr>
            <p:nvPr/>
          </p:nvSpPr>
          <p:spPr bwMode="auto">
            <a:xfrm>
              <a:off x="441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" name="Rectangle 773"/>
            <p:cNvSpPr>
              <a:spLocks noChangeArrowheads="1"/>
            </p:cNvSpPr>
            <p:nvPr/>
          </p:nvSpPr>
          <p:spPr bwMode="auto">
            <a:xfrm>
              <a:off x="442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0" name="Rectangle 774"/>
            <p:cNvSpPr>
              <a:spLocks noChangeArrowheads="1"/>
            </p:cNvSpPr>
            <p:nvPr/>
          </p:nvSpPr>
          <p:spPr bwMode="auto">
            <a:xfrm>
              <a:off x="443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1" name="Rectangle 775"/>
            <p:cNvSpPr>
              <a:spLocks noChangeArrowheads="1"/>
            </p:cNvSpPr>
            <p:nvPr/>
          </p:nvSpPr>
          <p:spPr bwMode="auto">
            <a:xfrm>
              <a:off x="444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2" name="Rectangle 776"/>
            <p:cNvSpPr>
              <a:spLocks noChangeArrowheads="1"/>
            </p:cNvSpPr>
            <p:nvPr/>
          </p:nvSpPr>
          <p:spPr bwMode="auto">
            <a:xfrm>
              <a:off x="4448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3" name="Rectangle 777"/>
            <p:cNvSpPr>
              <a:spLocks noChangeArrowheads="1"/>
            </p:cNvSpPr>
            <p:nvPr/>
          </p:nvSpPr>
          <p:spPr bwMode="auto">
            <a:xfrm>
              <a:off x="446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4" name="Rectangle 778"/>
            <p:cNvSpPr>
              <a:spLocks noChangeArrowheads="1"/>
            </p:cNvSpPr>
            <p:nvPr/>
          </p:nvSpPr>
          <p:spPr bwMode="auto">
            <a:xfrm>
              <a:off x="447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" name="Rectangle 779"/>
            <p:cNvSpPr>
              <a:spLocks noChangeArrowheads="1"/>
            </p:cNvSpPr>
            <p:nvPr/>
          </p:nvSpPr>
          <p:spPr bwMode="auto">
            <a:xfrm>
              <a:off x="448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6" name="Rectangle 780"/>
            <p:cNvSpPr>
              <a:spLocks noChangeArrowheads="1"/>
            </p:cNvSpPr>
            <p:nvPr/>
          </p:nvSpPr>
          <p:spPr bwMode="auto">
            <a:xfrm>
              <a:off x="448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7" name="Rectangle 781"/>
            <p:cNvSpPr>
              <a:spLocks noChangeArrowheads="1"/>
            </p:cNvSpPr>
            <p:nvPr/>
          </p:nvSpPr>
          <p:spPr bwMode="auto">
            <a:xfrm>
              <a:off x="4496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8" name="Rectangle 782"/>
            <p:cNvSpPr>
              <a:spLocks noChangeArrowheads="1"/>
            </p:cNvSpPr>
            <p:nvPr/>
          </p:nvSpPr>
          <p:spPr bwMode="auto">
            <a:xfrm>
              <a:off x="451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9" name="Rectangle 783"/>
            <p:cNvSpPr>
              <a:spLocks noChangeArrowheads="1"/>
            </p:cNvSpPr>
            <p:nvPr/>
          </p:nvSpPr>
          <p:spPr bwMode="auto">
            <a:xfrm>
              <a:off x="4520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" name="Rectangle 784"/>
            <p:cNvSpPr>
              <a:spLocks noChangeArrowheads="1"/>
            </p:cNvSpPr>
            <p:nvPr/>
          </p:nvSpPr>
          <p:spPr bwMode="auto">
            <a:xfrm>
              <a:off x="4536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1" name="Rectangle 785"/>
            <p:cNvSpPr>
              <a:spLocks noChangeArrowheads="1"/>
            </p:cNvSpPr>
            <p:nvPr/>
          </p:nvSpPr>
          <p:spPr bwMode="auto">
            <a:xfrm>
              <a:off x="4552" y="1776"/>
              <a:ext cx="24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2" name="Rectangle 786"/>
            <p:cNvSpPr>
              <a:spLocks noChangeArrowheads="1"/>
            </p:cNvSpPr>
            <p:nvPr/>
          </p:nvSpPr>
          <p:spPr bwMode="auto">
            <a:xfrm>
              <a:off x="4576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3" name="Rectangle 787"/>
            <p:cNvSpPr>
              <a:spLocks noChangeArrowheads="1"/>
            </p:cNvSpPr>
            <p:nvPr/>
          </p:nvSpPr>
          <p:spPr bwMode="auto">
            <a:xfrm>
              <a:off x="4592" y="1776"/>
              <a:ext cx="32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4" name="Rectangle 788"/>
            <p:cNvSpPr>
              <a:spLocks noChangeArrowheads="1"/>
            </p:cNvSpPr>
            <p:nvPr/>
          </p:nvSpPr>
          <p:spPr bwMode="auto">
            <a:xfrm>
              <a:off x="4624" y="1776"/>
              <a:ext cx="40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5" name="Rectangle 789"/>
            <p:cNvSpPr>
              <a:spLocks noChangeArrowheads="1"/>
            </p:cNvSpPr>
            <p:nvPr/>
          </p:nvSpPr>
          <p:spPr bwMode="auto">
            <a:xfrm>
              <a:off x="4664" y="1776"/>
              <a:ext cx="40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6" name="Rectangle 790"/>
            <p:cNvSpPr>
              <a:spLocks noChangeArrowheads="1"/>
            </p:cNvSpPr>
            <p:nvPr/>
          </p:nvSpPr>
          <p:spPr bwMode="auto">
            <a:xfrm>
              <a:off x="4704" y="1776"/>
              <a:ext cx="32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7" name="Rectangle 791"/>
            <p:cNvSpPr>
              <a:spLocks noChangeArrowheads="1"/>
            </p:cNvSpPr>
            <p:nvPr/>
          </p:nvSpPr>
          <p:spPr bwMode="auto">
            <a:xfrm>
              <a:off x="4736" y="1776"/>
              <a:ext cx="24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8" name="Rectangle 792"/>
            <p:cNvSpPr>
              <a:spLocks noChangeArrowheads="1"/>
            </p:cNvSpPr>
            <p:nvPr/>
          </p:nvSpPr>
          <p:spPr bwMode="auto">
            <a:xfrm>
              <a:off x="4760" y="1776"/>
              <a:ext cx="24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9" name="Rectangle 793"/>
            <p:cNvSpPr>
              <a:spLocks noChangeArrowheads="1"/>
            </p:cNvSpPr>
            <p:nvPr/>
          </p:nvSpPr>
          <p:spPr bwMode="auto">
            <a:xfrm>
              <a:off x="478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0" name="Rectangle 794"/>
            <p:cNvSpPr>
              <a:spLocks noChangeArrowheads="1"/>
            </p:cNvSpPr>
            <p:nvPr/>
          </p:nvSpPr>
          <p:spPr bwMode="auto">
            <a:xfrm>
              <a:off x="4792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1" name="Rectangle 795"/>
            <p:cNvSpPr>
              <a:spLocks noChangeArrowheads="1"/>
            </p:cNvSpPr>
            <p:nvPr/>
          </p:nvSpPr>
          <p:spPr bwMode="auto">
            <a:xfrm>
              <a:off x="4808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2" name="Rectangle 796"/>
            <p:cNvSpPr>
              <a:spLocks noChangeArrowheads="1"/>
            </p:cNvSpPr>
            <p:nvPr/>
          </p:nvSpPr>
          <p:spPr bwMode="auto">
            <a:xfrm>
              <a:off x="4824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3" name="Rectangle 797"/>
            <p:cNvSpPr>
              <a:spLocks noChangeArrowheads="1"/>
            </p:cNvSpPr>
            <p:nvPr/>
          </p:nvSpPr>
          <p:spPr bwMode="auto">
            <a:xfrm>
              <a:off x="484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" name="Rectangle 798"/>
            <p:cNvSpPr>
              <a:spLocks noChangeArrowheads="1"/>
            </p:cNvSpPr>
            <p:nvPr/>
          </p:nvSpPr>
          <p:spPr bwMode="auto">
            <a:xfrm>
              <a:off x="484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" name="Rectangle 799"/>
            <p:cNvSpPr>
              <a:spLocks noChangeArrowheads="1"/>
            </p:cNvSpPr>
            <p:nvPr/>
          </p:nvSpPr>
          <p:spPr bwMode="auto">
            <a:xfrm>
              <a:off x="485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" name="Rectangle 800"/>
            <p:cNvSpPr>
              <a:spLocks noChangeArrowheads="1"/>
            </p:cNvSpPr>
            <p:nvPr/>
          </p:nvSpPr>
          <p:spPr bwMode="auto">
            <a:xfrm>
              <a:off x="486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" name="Rectangle 801"/>
            <p:cNvSpPr>
              <a:spLocks noChangeArrowheads="1"/>
            </p:cNvSpPr>
            <p:nvPr/>
          </p:nvSpPr>
          <p:spPr bwMode="auto">
            <a:xfrm>
              <a:off x="487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" name="Rectangle 802"/>
            <p:cNvSpPr>
              <a:spLocks noChangeArrowheads="1"/>
            </p:cNvSpPr>
            <p:nvPr/>
          </p:nvSpPr>
          <p:spPr bwMode="auto">
            <a:xfrm>
              <a:off x="4880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" name="Rectangle 803"/>
            <p:cNvSpPr>
              <a:spLocks noChangeArrowheads="1"/>
            </p:cNvSpPr>
            <p:nvPr/>
          </p:nvSpPr>
          <p:spPr bwMode="auto">
            <a:xfrm>
              <a:off x="489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0" name="Rectangle 804"/>
            <p:cNvSpPr>
              <a:spLocks noChangeArrowheads="1"/>
            </p:cNvSpPr>
            <p:nvPr/>
          </p:nvSpPr>
          <p:spPr bwMode="auto">
            <a:xfrm>
              <a:off x="490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1" name="Rectangle 805"/>
            <p:cNvSpPr>
              <a:spLocks noChangeArrowheads="1"/>
            </p:cNvSpPr>
            <p:nvPr/>
          </p:nvSpPr>
          <p:spPr bwMode="auto">
            <a:xfrm>
              <a:off x="491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2" name="Rectangle 806"/>
            <p:cNvSpPr>
              <a:spLocks noChangeArrowheads="1"/>
            </p:cNvSpPr>
            <p:nvPr/>
          </p:nvSpPr>
          <p:spPr bwMode="auto">
            <a:xfrm>
              <a:off x="492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3" name="Rectangle 807"/>
            <p:cNvSpPr>
              <a:spLocks noChangeArrowheads="1"/>
            </p:cNvSpPr>
            <p:nvPr/>
          </p:nvSpPr>
          <p:spPr bwMode="auto">
            <a:xfrm>
              <a:off x="492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4" name="Rectangle 808"/>
            <p:cNvSpPr>
              <a:spLocks noChangeArrowheads="1"/>
            </p:cNvSpPr>
            <p:nvPr/>
          </p:nvSpPr>
          <p:spPr bwMode="auto">
            <a:xfrm>
              <a:off x="493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5" name="Rectangle 809"/>
            <p:cNvSpPr>
              <a:spLocks noChangeArrowheads="1"/>
            </p:cNvSpPr>
            <p:nvPr/>
          </p:nvSpPr>
          <p:spPr bwMode="auto">
            <a:xfrm>
              <a:off x="494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" name="Rectangle 810"/>
            <p:cNvSpPr>
              <a:spLocks noChangeArrowheads="1"/>
            </p:cNvSpPr>
            <p:nvPr/>
          </p:nvSpPr>
          <p:spPr bwMode="auto">
            <a:xfrm>
              <a:off x="495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7" name="Rectangle 811"/>
            <p:cNvSpPr>
              <a:spLocks noChangeArrowheads="1"/>
            </p:cNvSpPr>
            <p:nvPr/>
          </p:nvSpPr>
          <p:spPr bwMode="auto">
            <a:xfrm>
              <a:off x="496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8" name="Rectangle 812"/>
            <p:cNvSpPr>
              <a:spLocks noChangeArrowheads="1"/>
            </p:cNvSpPr>
            <p:nvPr/>
          </p:nvSpPr>
          <p:spPr bwMode="auto">
            <a:xfrm>
              <a:off x="496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9" name="Rectangle 813"/>
            <p:cNvSpPr>
              <a:spLocks noChangeArrowheads="1"/>
            </p:cNvSpPr>
            <p:nvPr/>
          </p:nvSpPr>
          <p:spPr bwMode="auto">
            <a:xfrm>
              <a:off x="497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0" name="Rectangle 814"/>
            <p:cNvSpPr>
              <a:spLocks noChangeArrowheads="1"/>
            </p:cNvSpPr>
            <p:nvPr/>
          </p:nvSpPr>
          <p:spPr bwMode="auto">
            <a:xfrm>
              <a:off x="498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1" name="Rectangle 815"/>
            <p:cNvSpPr>
              <a:spLocks noChangeArrowheads="1"/>
            </p:cNvSpPr>
            <p:nvPr/>
          </p:nvSpPr>
          <p:spPr bwMode="auto">
            <a:xfrm>
              <a:off x="499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2" name="Rectangle 816"/>
            <p:cNvSpPr>
              <a:spLocks noChangeArrowheads="1"/>
            </p:cNvSpPr>
            <p:nvPr/>
          </p:nvSpPr>
          <p:spPr bwMode="auto">
            <a:xfrm>
              <a:off x="500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3" name="Rectangle 817"/>
            <p:cNvSpPr>
              <a:spLocks noChangeArrowheads="1"/>
            </p:cNvSpPr>
            <p:nvPr/>
          </p:nvSpPr>
          <p:spPr bwMode="auto">
            <a:xfrm>
              <a:off x="500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4" name="Rectangle 818"/>
            <p:cNvSpPr>
              <a:spLocks noChangeArrowheads="1"/>
            </p:cNvSpPr>
            <p:nvPr/>
          </p:nvSpPr>
          <p:spPr bwMode="auto">
            <a:xfrm>
              <a:off x="501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5" name="Rectangle 819"/>
            <p:cNvSpPr>
              <a:spLocks noChangeArrowheads="1"/>
            </p:cNvSpPr>
            <p:nvPr/>
          </p:nvSpPr>
          <p:spPr bwMode="auto">
            <a:xfrm>
              <a:off x="502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" name="Rectangle 820"/>
            <p:cNvSpPr>
              <a:spLocks noChangeArrowheads="1"/>
            </p:cNvSpPr>
            <p:nvPr/>
          </p:nvSpPr>
          <p:spPr bwMode="auto">
            <a:xfrm>
              <a:off x="503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" name="Rectangle 821"/>
            <p:cNvSpPr>
              <a:spLocks noChangeArrowheads="1"/>
            </p:cNvSpPr>
            <p:nvPr/>
          </p:nvSpPr>
          <p:spPr bwMode="auto">
            <a:xfrm>
              <a:off x="504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" name="Rectangle 822"/>
            <p:cNvSpPr>
              <a:spLocks noChangeArrowheads="1"/>
            </p:cNvSpPr>
            <p:nvPr/>
          </p:nvSpPr>
          <p:spPr bwMode="auto">
            <a:xfrm>
              <a:off x="504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9" name="Rectangle 823"/>
            <p:cNvSpPr>
              <a:spLocks noChangeArrowheads="1"/>
            </p:cNvSpPr>
            <p:nvPr/>
          </p:nvSpPr>
          <p:spPr bwMode="auto">
            <a:xfrm>
              <a:off x="505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0" name="Rectangle 824"/>
            <p:cNvSpPr>
              <a:spLocks noChangeArrowheads="1"/>
            </p:cNvSpPr>
            <p:nvPr/>
          </p:nvSpPr>
          <p:spPr bwMode="auto">
            <a:xfrm>
              <a:off x="506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1" name="Rectangle 825"/>
            <p:cNvSpPr>
              <a:spLocks noChangeArrowheads="1"/>
            </p:cNvSpPr>
            <p:nvPr/>
          </p:nvSpPr>
          <p:spPr bwMode="auto">
            <a:xfrm>
              <a:off x="507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2" name="Rectangle 826"/>
            <p:cNvSpPr>
              <a:spLocks noChangeArrowheads="1"/>
            </p:cNvSpPr>
            <p:nvPr/>
          </p:nvSpPr>
          <p:spPr bwMode="auto">
            <a:xfrm>
              <a:off x="508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3" name="Rectangle 827"/>
            <p:cNvSpPr>
              <a:spLocks noChangeArrowheads="1"/>
            </p:cNvSpPr>
            <p:nvPr/>
          </p:nvSpPr>
          <p:spPr bwMode="auto">
            <a:xfrm>
              <a:off x="508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4" name="Rectangle 828"/>
            <p:cNvSpPr>
              <a:spLocks noChangeArrowheads="1"/>
            </p:cNvSpPr>
            <p:nvPr/>
          </p:nvSpPr>
          <p:spPr bwMode="auto">
            <a:xfrm>
              <a:off x="509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5" name="Rectangle 829"/>
            <p:cNvSpPr>
              <a:spLocks noChangeArrowheads="1"/>
            </p:cNvSpPr>
            <p:nvPr/>
          </p:nvSpPr>
          <p:spPr bwMode="auto">
            <a:xfrm>
              <a:off x="510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" name="Rectangle 830"/>
            <p:cNvSpPr>
              <a:spLocks noChangeArrowheads="1"/>
            </p:cNvSpPr>
            <p:nvPr/>
          </p:nvSpPr>
          <p:spPr bwMode="auto">
            <a:xfrm>
              <a:off x="511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7" name="Rectangle 831"/>
            <p:cNvSpPr>
              <a:spLocks noChangeArrowheads="1"/>
            </p:cNvSpPr>
            <p:nvPr/>
          </p:nvSpPr>
          <p:spPr bwMode="auto">
            <a:xfrm>
              <a:off x="512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8" name="Rectangle 832"/>
            <p:cNvSpPr>
              <a:spLocks noChangeArrowheads="1"/>
            </p:cNvSpPr>
            <p:nvPr/>
          </p:nvSpPr>
          <p:spPr bwMode="auto">
            <a:xfrm>
              <a:off x="512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9" name="Rectangle 833"/>
            <p:cNvSpPr>
              <a:spLocks noChangeArrowheads="1"/>
            </p:cNvSpPr>
            <p:nvPr/>
          </p:nvSpPr>
          <p:spPr bwMode="auto">
            <a:xfrm>
              <a:off x="513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0" name="Rectangle 834"/>
            <p:cNvSpPr>
              <a:spLocks noChangeArrowheads="1"/>
            </p:cNvSpPr>
            <p:nvPr/>
          </p:nvSpPr>
          <p:spPr bwMode="auto">
            <a:xfrm>
              <a:off x="5144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1" name="Rectangle 835"/>
            <p:cNvSpPr>
              <a:spLocks noChangeArrowheads="1"/>
            </p:cNvSpPr>
            <p:nvPr/>
          </p:nvSpPr>
          <p:spPr bwMode="auto">
            <a:xfrm>
              <a:off x="5152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2" name="Rectangle 836"/>
            <p:cNvSpPr>
              <a:spLocks noChangeArrowheads="1"/>
            </p:cNvSpPr>
            <p:nvPr/>
          </p:nvSpPr>
          <p:spPr bwMode="auto">
            <a:xfrm>
              <a:off x="5160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3" name="Rectangle 837"/>
            <p:cNvSpPr>
              <a:spLocks noChangeArrowheads="1"/>
            </p:cNvSpPr>
            <p:nvPr/>
          </p:nvSpPr>
          <p:spPr bwMode="auto">
            <a:xfrm>
              <a:off x="5168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4" name="Rectangle 838"/>
            <p:cNvSpPr>
              <a:spLocks noChangeArrowheads="1"/>
            </p:cNvSpPr>
            <p:nvPr/>
          </p:nvSpPr>
          <p:spPr bwMode="auto">
            <a:xfrm>
              <a:off x="5176" y="1776"/>
              <a:ext cx="8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5" name="Rectangle 839"/>
            <p:cNvSpPr>
              <a:spLocks noChangeArrowheads="1"/>
            </p:cNvSpPr>
            <p:nvPr/>
          </p:nvSpPr>
          <p:spPr bwMode="auto">
            <a:xfrm>
              <a:off x="5184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" name="Rectangle 840"/>
            <p:cNvSpPr>
              <a:spLocks noChangeArrowheads="1"/>
            </p:cNvSpPr>
            <p:nvPr/>
          </p:nvSpPr>
          <p:spPr bwMode="auto">
            <a:xfrm>
              <a:off x="5200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" name="Rectangle 841"/>
            <p:cNvSpPr>
              <a:spLocks noChangeArrowheads="1"/>
            </p:cNvSpPr>
            <p:nvPr/>
          </p:nvSpPr>
          <p:spPr bwMode="auto">
            <a:xfrm>
              <a:off x="5216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8" name="Rectangle 842"/>
            <p:cNvSpPr>
              <a:spLocks noChangeArrowheads="1"/>
            </p:cNvSpPr>
            <p:nvPr/>
          </p:nvSpPr>
          <p:spPr bwMode="auto">
            <a:xfrm>
              <a:off x="5232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9" name="Rectangle 843"/>
            <p:cNvSpPr>
              <a:spLocks noChangeArrowheads="1"/>
            </p:cNvSpPr>
            <p:nvPr/>
          </p:nvSpPr>
          <p:spPr bwMode="auto">
            <a:xfrm>
              <a:off x="5248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0" name="Rectangle 844"/>
            <p:cNvSpPr>
              <a:spLocks noChangeArrowheads="1"/>
            </p:cNvSpPr>
            <p:nvPr/>
          </p:nvSpPr>
          <p:spPr bwMode="auto">
            <a:xfrm>
              <a:off x="5264" y="1776"/>
              <a:ext cx="16" cy="150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1" name="Rectangle 845"/>
            <p:cNvSpPr>
              <a:spLocks noChangeArrowheads="1"/>
            </p:cNvSpPr>
            <p:nvPr/>
          </p:nvSpPr>
          <p:spPr bwMode="auto">
            <a:xfrm>
              <a:off x="4064" y="1766"/>
              <a:ext cx="1216" cy="1504"/>
            </a:xfrm>
            <a:prstGeom prst="rect">
              <a:avLst/>
            </a:prstGeom>
            <a:grpFill/>
            <a:ln w="127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92" name="Text Box 730"/>
          <p:cNvSpPr txBox="1">
            <a:spLocks noChangeArrowheads="1"/>
          </p:cNvSpPr>
          <p:nvPr/>
        </p:nvSpPr>
        <p:spPr bwMode="auto">
          <a:xfrm>
            <a:off x="2847434" y="4351382"/>
            <a:ext cx="5572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/>
          <a:lstStyle>
            <a:lvl1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  <a:buClr>
                <a:srgbClr val="0040C0"/>
              </a:buClr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83.28</a:t>
            </a:r>
            <a:endParaRPr lang="en-US" sz="28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0" name="Rectangle 845"/>
          <p:cNvSpPr>
            <a:spLocks noChangeArrowheads="1"/>
          </p:cNvSpPr>
          <p:nvPr/>
        </p:nvSpPr>
        <p:spPr bwMode="auto">
          <a:xfrm>
            <a:off x="5309684" y="3878307"/>
            <a:ext cx="1905000" cy="1830343"/>
          </a:xfrm>
          <a:prstGeom prst="rect">
            <a:avLst/>
          </a:prstGeom>
          <a:solidFill>
            <a:srgbClr val="99CCFF"/>
          </a:solidFill>
          <a:ln w="12700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3" name="Text Box 1072"/>
          <p:cNvSpPr txBox="1">
            <a:spLocks noChangeArrowheads="1"/>
          </p:cNvSpPr>
          <p:nvPr/>
        </p:nvSpPr>
        <p:spPr bwMode="auto">
          <a:xfrm>
            <a:off x="5794896" y="4339063"/>
            <a:ext cx="55721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/>
          <a:lstStyle>
            <a:lvl1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  <a:buClr>
                <a:srgbClr val="0040C0"/>
              </a:buClr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78.96</a:t>
            </a:r>
            <a:endParaRPr lang="en-US" sz="280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1" name="TextBox 300"/>
          <p:cNvSpPr txBox="1"/>
          <p:nvPr/>
        </p:nvSpPr>
        <p:spPr>
          <a:xfrm rot="16200000">
            <a:off x="-72081" y="3862244"/>
            <a:ext cx="138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% On-Time</a:t>
            </a:r>
            <a:endParaRPr lang="en-US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6629400" y="1283161"/>
            <a:ext cx="1924050" cy="381000"/>
            <a:chOff x="6629400" y="1283161"/>
            <a:chExt cx="1924050" cy="381000"/>
          </a:xfrm>
        </p:grpSpPr>
        <p:sp>
          <p:nvSpPr>
            <p:cNvPr id="141" name="Rectangle 1074"/>
            <p:cNvSpPr>
              <a:spLocks noChangeArrowheads="1"/>
            </p:cNvSpPr>
            <p:nvPr/>
          </p:nvSpPr>
          <p:spPr bwMode="auto">
            <a:xfrm>
              <a:off x="6629400" y="1283161"/>
              <a:ext cx="1905000" cy="38100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" name="Text Box 1075"/>
            <p:cNvSpPr txBox="1">
              <a:spLocks noChangeArrowheads="1"/>
            </p:cNvSpPr>
            <p:nvPr/>
          </p:nvSpPr>
          <p:spPr bwMode="auto">
            <a:xfrm>
              <a:off x="7108952" y="1297449"/>
              <a:ext cx="1444498" cy="35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286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/>
              <a:r>
                <a:rPr lang="en-US" dirty="0">
                  <a:solidFill>
                    <a:srgbClr val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Target </a:t>
              </a:r>
              <a:r>
                <a:rPr lang="en-US" dirty="0" smtClean="0">
                  <a:solidFill>
                    <a:srgbClr val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90.00</a:t>
              </a:r>
              <a:endParaRPr lang="en-US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43" name="Line 1080"/>
            <p:cNvSpPr>
              <a:spLocks noChangeShapeType="1"/>
            </p:cNvSpPr>
            <p:nvPr/>
          </p:nvSpPr>
          <p:spPr bwMode="auto">
            <a:xfrm>
              <a:off x="6686550" y="1472074"/>
              <a:ext cx="457200" cy="0"/>
            </a:xfrm>
            <a:prstGeom prst="line">
              <a:avLst/>
            </a:prstGeom>
            <a:noFill/>
            <a:ln w="22225">
              <a:solidFill>
                <a:srgbClr val="006600"/>
              </a:solidFill>
              <a:prstDash val="dash"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4796205" y="209553"/>
            <a:ext cx="432874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Northeast Area Quarter 2, FY 2016</a:t>
            </a:r>
          </a:p>
        </p:txBody>
      </p:sp>
      <p:sp>
        <p:nvSpPr>
          <p:cNvPr id="139" name="Text Box 3"/>
          <p:cNvSpPr txBox="1">
            <a:spLocks noChangeArrowheads="1"/>
          </p:cNvSpPr>
          <p:nvPr/>
        </p:nvSpPr>
        <p:spPr bwMode="auto">
          <a:xfrm>
            <a:off x="21" y="6534194"/>
            <a:ext cx="32395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0" dirty="0" smtClean="0">
                <a:solidFill>
                  <a:srgbClr val="333333"/>
                </a:solidFill>
              </a:rPr>
              <a:t>July 1, 2016 – September 30, 2016</a:t>
            </a:r>
            <a:endParaRPr lang="en-US" sz="1000" b="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5334000"/>
            <a:ext cx="8382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% of FS Nested Bundles Score 82.46% in Q4,FY 2016 that is 31.99% of increase from previous year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% of Load Score 48.94% in Q4, FY 16 that is 23.38% of increase from previous year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663496"/>
              </p:ext>
            </p:extLst>
          </p:nvPr>
        </p:nvGraphicFramePr>
        <p:xfrm>
          <a:off x="371475" y="990600"/>
          <a:ext cx="8467725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22164" y="22654"/>
            <a:ext cx="309918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Bundle Visibility Scores</a:t>
            </a:r>
          </a:p>
          <a:p>
            <a:pPr algn="r" eaLnBrk="1" hangingPunct="1">
              <a:defRPr/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FY 2015 vs. FY 2016</a:t>
            </a:r>
            <a:endParaRPr lang="en-US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1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UnitofMeasure"/>
  <p:tag name="DATE" val="6/4/2012 6:22:16 P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6/4/2012 6:22:16 PM"/>
</p:tagLst>
</file>

<file path=ppt/theme/theme1.xml><?xml version="1.0" encoding="utf-8"?>
<a:theme xmlns:a="http://schemas.openxmlformats.org/drawingml/2006/main" name="USPS Theme 1">
  <a:themeElements>
    <a:clrScheme name="USPS_template1-5_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SPS_template1-5_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USPS_template1-5_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PS_template1-5_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PS_template1-5_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PS_template1-5_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PS_template1-5_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PS_template1-5_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PS_template1-5_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PS_template1-5_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PS_template1-5_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PS_template1-5_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PS_template1-5_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PS_template1-5_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USPS_template1-5_a2">
  <a:themeElements>
    <a:clrScheme name="USPS_template1-5_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SPS_template1-5_a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SPS_template1-5_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PS_template1-5_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PS_template1-5_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PS_template1-5_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PS_template1-5_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PS_template1-5_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PS_template1-5_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PS_template1-5_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PS_template1-5_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PS_template1-5_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PS_template1-5_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PS_template1-5_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USP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nada Post - USPS Package Handling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nada Post - USPS Package Handl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ada Post - USPS Package Handl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ada Post - USPS Package Handl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ada Post - USPS Package Handl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ada Post - USPS Package Handl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ada Post - USPS Package Handl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nada Post - USPS Package Handl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nada Post - USPS Package Handl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nada Post - USPS Package Handl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nada Post - USPS Package Handl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nada Post - USPS Package Handl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nada Post - USPS Package Handl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USPS Theme 1</Template>
  <TotalTime>1143</TotalTime>
  <Words>1545</Words>
  <Application>Microsoft Office PowerPoint</Application>
  <PresentationFormat>On-screen Show (4:3)</PresentationFormat>
  <Paragraphs>443</Paragraphs>
  <Slides>26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USPS Theme 1</vt:lpstr>
      <vt:lpstr>Custom Design</vt:lpstr>
      <vt:lpstr>2_USPS_template1-5_a2</vt:lpstr>
      <vt:lpstr>USPS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Priority Improvement</vt:lpstr>
      <vt:lpstr>New SPSS in Stamford</vt:lpstr>
      <vt:lpstr>National Surface Visibility Expansion</vt:lpstr>
      <vt:lpstr>LAU (Phase 1) - Program Highlights</vt:lpstr>
      <vt:lpstr>PowerPoint Presentation</vt:lpstr>
      <vt:lpstr>LAU (Phase 1) – Deployment</vt:lpstr>
      <vt:lpstr>LAU (Phase 1) - Program Process</vt:lpstr>
      <vt:lpstr> LAU (Phase 1) - Next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 Postal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Wasko, Nancy E - Windsor Locks, CT</dc:creator>
  <cp:lastModifiedBy>Bulger, William F - Windsor, CT</cp:lastModifiedBy>
  <cp:revision>116</cp:revision>
  <cp:lastPrinted>2016-11-07T19:45:56Z</cp:lastPrinted>
  <dcterms:created xsi:type="dcterms:W3CDTF">2015-02-17T17:57:45Z</dcterms:created>
  <dcterms:modified xsi:type="dcterms:W3CDTF">2016-11-07T20:05:08Z</dcterms:modified>
</cp:coreProperties>
</file>