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1"/>
  </p:sldMasterIdLst>
  <p:notesMasterIdLst>
    <p:notesMasterId r:id="rId118"/>
  </p:notesMasterIdLst>
  <p:handoutMasterIdLst>
    <p:handoutMasterId r:id="rId119"/>
  </p:handoutMasterIdLst>
  <p:sldIdLst>
    <p:sldId id="258" r:id="rId22"/>
    <p:sldId id="500" r:id="rId23"/>
    <p:sldId id="261" r:id="rId24"/>
    <p:sldId id="527" r:id="rId25"/>
    <p:sldId id="318" r:id="rId26"/>
    <p:sldId id="528" r:id="rId27"/>
    <p:sldId id="320" r:id="rId28"/>
    <p:sldId id="322" r:id="rId29"/>
    <p:sldId id="321" r:id="rId30"/>
    <p:sldId id="323" r:id="rId31"/>
    <p:sldId id="324" r:id="rId32"/>
    <p:sldId id="314" r:id="rId33"/>
    <p:sldId id="315" r:id="rId34"/>
    <p:sldId id="300" r:id="rId35"/>
    <p:sldId id="299" r:id="rId36"/>
    <p:sldId id="361" r:id="rId37"/>
    <p:sldId id="526" r:id="rId38"/>
    <p:sldId id="398" r:id="rId39"/>
    <p:sldId id="377" r:id="rId40"/>
    <p:sldId id="376" r:id="rId41"/>
    <p:sldId id="581" r:id="rId42"/>
    <p:sldId id="585" r:id="rId43"/>
    <p:sldId id="487" r:id="rId44"/>
    <p:sldId id="555" r:id="rId45"/>
    <p:sldId id="327" r:id="rId46"/>
    <p:sldId id="582" r:id="rId47"/>
    <p:sldId id="557" r:id="rId48"/>
    <p:sldId id="396" r:id="rId49"/>
    <p:sldId id="400" r:id="rId50"/>
    <p:sldId id="404" r:id="rId51"/>
    <p:sldId id="401" r:id="rId52"/>
    <p:sldId id="399" r:id="rId53"/>
    <p:sldId id="552" r:id="rId54"/>
    <p:sldId id="553" r:id="rId55"/>
    <p:sldId id="378" r:id="rId56"/>
    <p:sldId id="556" r:id="rId57"/>
    <p:sldId id="328" r:id="rId58"/>
    <p:sldId id="329" r:id="rId59"/>
    <p:sldId id="330" r:id="rId60"/>
    <p:sldId id="571" r:id="rId61"/>
    <p:sldId id="567" r:id="rId62"/>
    <p:sldId id="569" r:id="rId63"/>
    <p:sldId id="563" r:id="rId64"/>
    <p:sldId id="575" r:id="rId65"/>
    <p:sldId id="574" r:id="rId66"/>
    <p:sldId id="566" r:id="rId67"/>
    <p:sldId id="406" r:id="rId68"/>
    <p:sldId id="397" r:id="rId69"/>
    <p:sldId id="336" r:id="rId70"/>
    <p:sldId id="366" r:id="rId71"/>
    <p:sldId id="367" r:id="rId72"/>
    <p:sldId id="341" r:id="rId73"/>
    <p:sldId id="340" r:id="rId74"/>
    <p:sldId id="342" r:id="rId75"/>
    <p:sldId id="375" r:id="rId76"/>
    <p:sldId id="339" r:id="rId77"/>
    <p:sldId id="551" r:id="rId78"/>
    <p:sldId id="392" r:id="rId79"/>
    <p:sldId id="393" r:id="rId80"/>
    <p:sldId id="387" r:id="rId81"/>
    <p:sldId id="388" r:id="rId82"/>
    <p:sldId id="390" r:id="rId83"/>
    <p:sldId id="391" r:id="rId84"/>
    <p:sldId id="345" r:id="rId85"/>
    <p:sldId id="346" r:id="rId86"/>
    <p:sldId id="347" r:id="rId87"/>
    <p:sldId id="498" r:id="rId88"/>
    <p:sldId id="349" r:id="rId89"/>
    <p:sldId id="350" r:id="rId90"/>
    <p:sldId id="351" r:id="rId91"/>
    <p:sldId id="352" r:id="rId92"/>
    <p:sldId id="353" r:id="rId93"/>
    <p:sldId id="355" r:id="rId94"/>
    <p:sldId id="354" r:id="rId95"/>
    <p:sldId id="356" r:id="rId96"/>
    <p:sldId id="357" r:id="rId97"/>
    <p:sldId id="358" r:id="rId98"/>
    <p:sldId id="507" r:id="rId99"/>
    <p:sldId id="579" r:id="rId100"/>
    <p:sldId id="509" r:id="rId101"/>
    <p:sldId id="510" r:id="rId102"/>
    <p:sldId id="529" r:id="rId103"/>
    <p:sldId id="530" r:id="rId104"/>
    <p:sldId id="513" r:id="rId105"/>
    <p:sldId id="514" r:id="rId106"/>
    <p:sldId id="515" r:id="rId107"/>
    <p:sldId id="548" r:id="rId108"/>
    <p:sldId id="550" r:id="rId109"/>
    <p:sldId id="493" r:id="rId110"/>
    <p:sldId id="559" r:id="rId111"/>
    <p:sldId id="560" r:id="rId112"/>
    <p:sldId id="558" r:id="rId113"/>
    <p:sldId id="383" r:id="rId114"/>
    <p:sldId id="384" r:id="rId115"/>
    <p:sldId id="583" r:id="rId116"/>
    <p:sldId id="386" r:id="rId1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65F8A"/>
    <a:srgbClr val="333399"/>
    <a:srgbClr val="F1EDCA"/>
    <a:srgbClr val="EFEBC8"/>
    <a:srgbClr val="FFFFCC"/>
    <a:srgbClr val="2C6EA0"/>
    <a:srgbClr val="FFEDA0"/>
    <a:srgbClr val="FFFF66"/>
    <a:srgbClr val="60A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3548" autoAdjust="0"/>
  </p:normalViewPr>
  <p:slideViewPr>
    <p:cSldViewPr>
      <p:cViewPr varScale="1">
        <p:scale>
          <a:sx n="67" d="100"/>
          <a:sy n="67" d="100"/>
        </p:scale>
        <p:origin x="712" y="44"/>
      </p:cViewPr>
      <p:guideLst>
        <p:guide orient="horz" pos="2160"/>
        <p:guide pos="3840"/>
      </p:guideLst>
    </p:cSldViewPr>
  </p:slideViewPr>
  <p:outlineViewPr>
    <p:cViewPr>
      <p:scale>
        <a:sx n="33" d="100"/>
        <a:sy n="33" d="100"/>
      </p:scale>
      <p:origin x="0" y="-11748"/>
    </p:cViewPr>
  </p:outlineViewPr>
  <p:notesTextViewPr>
    <p:cViewPr>
      <p:scale>
        <a:sx n="100" d="100"/>
        <a:sy n="100" d="100"/>
      </p:scale>
      <p:origin x="0" y="0"/>
    </p:cViewPr>
  </p:notesTextViewPr>
  <p:notesViewPr>
    <p:cSldViewPr>
      <p:cViewPr varScale="1">
        <p:scale>
          <a:sx n="96" d="100"/>
          <a:sy n="96" d="100"/>
        </p:scale>
        <p:origin x="351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customXml" Target="../customXml/item16.xml"/><Relationship Id="rId107" Type="http://schemas.openxmlformats.org/officeDocument/2006/relationships/slide" Target="slides/slide86.xml"/><Relationship Id="rId11" Type="http://schemas.openxmlformats.org/officeDocument/2006/relationships/customXml" Target="../customXml/item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20" Type="http://schemas.openxmlformats.org/officeDocument/2006/relationships/customXml" Target="../customXml/item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customXml" Target="../customXml/item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E15BF85-52D6-403C-82DD-8B120CB8CBF8}" type="datetimeFigureOut">
              <a:rPr lang="en-US" smtClean="0"/>
              <a:t>10/15/2021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E4F8E03-539C-4B8D-B247-348A37980528}" type="slidenum">
              <a:rPr lang="en-US" smtClean="0"/>
              <a:t>‹#›</a:t>
            </a:fld>
            <a:endParaRPr lang="en-US"/>
          </a:p>
        </p:txBody>
      </p:sp>
    </p:spTree>
    <p:extLst>
      <p:ext uri="{BB962C8B-B14F-4D97-AF65-F5344CB8AC3E}">
        <p14:creationId xmlns:p14="http://schemas.microsoft.com/office/powerpoint/2010/main" val="656710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1"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3" tIns="46586" rIns="93173" bIns="46586" numCol="1" anchor="t" anchorCtr="0" compatLnSpc="1">
            <a:prstTxWarp prst="textNoShape">
              <a:avLst/>
            </a:prstTxWarp>
          </a:bodyPr>
          <a:lstStyle>
            <a:lvl1pPr>
              <a:defRPr sz="1300"/>
            </a:lvl1pPr>
          </a:lstStyle>
          <a:p>
            <a:endParaRPr lang="en-US"/>
          </a:p>
        </p:txBody>
      </p:sp>
      <p:sp>
        <p:nvSpPr>
          <p:cNvPr id="126979"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3" tIns="46586" rIns="93173" bIns="46586" numCol="1" anchor="t" anchorCtr="0" compatLnSpc="1">
            <a:prstTxWarp prst="textNoShape">
              <a:avLst/>
            </a:prstTxWarp>
          </a:bodyPr>
          <a:lstStyle>
            <a:lvl1pPr algn="r">
              <a:defRPr sz="1300"/>
            </a:lvl1pPr>
          </a:lstStyle>
          <a:p>
            <a:endParaRPr lang="en-US"/>
          </a:p>
        </p:txBody>
      </p:sp>
      <p:sp>
        <p:nvSpPr>
          <p:cNvPr id="126980" name="Rectangle 4"/>
          <p:cNvSpPr>
            <a:spLocks noGrp="1" noRot="1" noChangeAspect="1" noChangeArrowheads="1" noTextEdit="1"/>
          </p:cNvSpPr>
          <p:nvPr>
            <p:ph type="sldImg" idx="2"/>
          </p:nvPr>
        </p:nvSpPr>
        <p:spPr bwMode="auto">
          <a:xfrm>
            <a:off x="407988" y="696913"/>
            <a:ext cx="6196012"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81" name="Rectangle 5"/>
          <p:cNvSpPr>
            <a:spLocks noGrp="1" noChangeArrowheads="1"/>
          </p:cNvSpPr>
          <p:nvPr>
            <p:ph type="body" sz="quarter" idx="3"/>
          </p:nvPr>
        </p:nvSpPr>
        <p:spPr bwMode="auto">
          <a:xfrm>
            <a:off x="701041"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3" tIns="46586" rIns="93173"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2" name="Rectangle 6"/>
          <p:cNvSpPr>
            <a:spLocks noGrp="1" noChangeArrowheads="1"/>
          </p:cNvSpPr>
          <p:nvPr>
            <p:ph type="ftr" sz="quarter" idx="4"/>
          </p:nvPr>
        </p:nvSpPr>
        <p:spPr bwMode="auto">
          <a:xfrm>
            <a:off x="1"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3" tIns="46586" rIns="93173" bIns="46586" numCol="1" anchor="b" anchorCtr="0" compatLnSpc="1">
            <a:prstTxWarp prst="textNoShape">
              <a:avLst/>
            </a:prstTxWarp>
          </a:bodyPr>
          <a:lstStyle>
            <a:lvl1pPr>
              <a:defRPr sz="1300"/>
            </a:lvl1pPr>
          </a:lstStyle>
          <a:p>
            <a:endParaRPr lang="en-US"/>
          </a:p>
        </p:txBody>
      </p:sp>
      <p:sp>
        <p:nvSpPr>
          <p:cNvPr id="126983"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3" tIns="46586" rIns="93173" bIns="46586" numCol="1" anchor="b" anchorCtr="0" compatLnSpc="1">
            <a:prstTxWarp prst="textNoShape">
              <a:avLst/>
            </a:prstTxWarp>
          </a:bodyPr>
          <a:lstStyle>
            <a:lvl1pPr algn="r">
              <a:defRPr sz="1300"/>
            </a:lvl1pPr>
          </a:lstStyle>
          <a:p>
            <a:fld id="{0832BD8E-66C1-46F3-80EE-560B11631F7E}" type="slidenum">
              <a:rPr lang="en-US"/>
              <a:pPr/>
              <a:t>‹#›</a:t>
            </a:fld>
            <a:endParaRPr lang="en-US"/>
          </a:p>
        </p:txBody>
      </p:sp>
    </p:spTree>
    <p:extLst>
      <p:ext uri="{BB962C8B-B14F-4D97-AF65-F5344CB8AC3E}">
        <p14:creationId xmlns:p14="http://schemas.microsoft.com/office/powerpoint/2010/main" val="353144878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A2B35-039D-4B27-A028-7EF14030C6A0}" type="slidenum">
              <a:rPr lang="en-US"/>
              <a:pPr/>
              <a:t>1</a:t>
            </a:fld>
            <a:endParaRPr lang="en-US"/>
          </a:p>
        </p:txBody>
      </p:sp>
      <p:sp>
        <p:nvSpPr>
          <p:cNvPr id="128002" name="Rectangle 7"/>
          <p:cNvSpPr txBox="1">
            <a:spLocks noGrp="1" noChangeArrowheads="1"/>
          </p:cNvSpPr>
          <p:nvPr/>
        </p:nvSpPr>
        <p:spPr bwMode="auto">
          <a:xfrm>
            <a:off x="3970939"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7" tIns="46864" rIns="93727" bIns="46864" anchor="b"/>
          <a:lstStyle>
            <a:lvl1pPr defTabSz="919163">
              <a:defRPr>
                <a:solidFill>
                  <a:schemeClr val="tx1"/>
                </a:solidFill>
                <a:latin typeface="Arial" charset="0"/>
                <a:cs typeface="Arial" charset="0"/>
              </a:defRPr>
            </a:lvl1pPr>
            <a:lvl2pPr marL="37931725" indent="-37474525" defTabSz="919163">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r"/>
            <a:fld id="{4A28C610-5BA3-493D-92A3-2AF58F6FD563}" type="slidenum">
              <a:rPr lang="en-US" sz="1300">
                <a:ea typeface="MS PGothic" pitchFamily="34" charset="-128"/>
              </a:rPr>
              <a:pPr algn="r"/>
              <a:t>1</a:t>
            </a:fld>
            <a:endParaRPr lang="en-US" sz="1300">
              <a:ea typeface="MS PGothic" pitchFamily="34" charset="-128"/>
            </a:endParaRPr>
          </a:p>
        </p:txBody>
      </p:sp>
      <p:sp>
        <p:nvSpPr>
          <p:cNvPr id="128003" name="Rectangle 2"/>
          <p:cNvSpPr>
            <a:spLocks noGrp="1" noRot="1" noChangeAspect="1" noChangeArrowheads="1" noTextEdit="1"/>
          </p:cNvSpPr>
          <p:nvPr>
            <p:ph type="sldImg"/>
          </p:nvPr>
        </p:nvSpPr>
        <p:spPr>
          <a:xfrm>
            <a:off x="292100" y="381000"/>
            <a:ext cx="6196013" cy="3486150"/>
          </a:xfrm>
          <a:ln/>
        </p:spPr>
      </p:sp>
      <p:sp>
        <p:nvSpPr>
          <p:cNvPr id="2" name="Notes Placeholder 1"/>
          <p:cNvSpPr>
            <a:spLocks noGrp="1"/>
          </p:cNvSpPr>
          <p:nvPr>
            <p:ph type="body" idx="1"/>
          </p:nvPr>
        </p:nvSpPr>
        <p:spPr>
          <a:xfrm>
            <a:off x="762000" y="4114800"/>
            <a:ext cx="5608320" cy="4183380"/>
          </a:xfrm>
        </p:spPr>
        <p:txBody>
          <a:bodyPr/>
          <a:lstStyle/>
          <a:p>
            <a:endParaRPr lang="en-US" sz="1100" b="0" dirty="0"/>
          </a:p>
        </p:txBody>
      </p:sp>
    </p:spTree>
    <p:extLst>
      <p:ext uri="{BB962C8B-B14F-4D97-AF65-F5344CB8AC3E}">
        <p14:creationId xmlns:p14="http://schemas.microsoft.com/office/powerpoint/2010/main" val="123051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b="0" i="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10</a:t>
            </a:fld>
            <a:endParaRPr lang="en-US"/>
          </a:p>
        </p:txBody>
      </p:sp>
    </p:spTree>
    <p:extLst>
      <p:ext uri="{BB962C8B-B14F-4D97-AF65-F5344CB8AC3E}">
        <p14:creationId xmlns:p14="http://schemas.microsoft.com/office/powerpoint/2010/main" val="163604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11</a:t>
            </a:fld>
            <a:endParaRPr lang="en-US"/>
          </a:p>
        </p:txBody>
      </p:sp>
    </p:spTree>
    <p:extLst>
      <p:ext uri="{BB962C8B-B14F-4D97-AF65-F5344CB8AC3E}">
        <p14:creationId xmlns:p14="http://schemas.microsoft.com/office/powerpoint/2010/main" val="284031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b="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12</a:t>
            </a:fld>
            <a:endParaRPr lang="en-US"/>
          </a:p>
        </p:txBody>
      </p:sp>
    </p:spTree>
    <p:extLst>
      <p:ext uri="{BB962C8B-B14F-4D97-AF65-F5344CB8AC3E}">
        <p14:creationId xmlns:p14="http://schemas.microsoft.com/office/powerpoint/2010/main" val="333475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13</a:t>
            </a:fld>
            <a:endParaRPr lang="en-US"/>
          </a:p>
        </p:txBody>
      </p:sp>
    </p:spTree>
    <p:extLst>
      <p:ext uri="{BB962C8B-B14F-4D97-AF65-F5344CB8AC3E}">
        <p14:creationId xmlns:p14="http://schemas.microsoft.com/office/powerpoint/2010/main" val="297735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14</a:t>
            </a:fld>
            <a:endParaRPr lang="en-US"/>
          </a:p>
        </p:txBody>
      </p:sp>
    </p:spTree>
    <p:extLst>
      <p:ext uri="{BB962C8B-B14F-4D97-AF65-F5344CB8AC3E}">
        <p14:creationId xmlns:p14="http://schemas.microsoft.com/office/powerpoint/2010/main" val="164502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15</a:t>
            </a:fld>
            <a:endParaRPr lang="en-US"/>
          </a:p>
        </p:txBody>
      </p:sp>
    </p:spTree>
    <p:extLst>
      <p:ext uri="{BB962C8B-B14F-4D97-AF65-F5344CB8AC3E}">
        <p14:creationId xmlns:p14="http://schemas.microsoft.com/office/powerpoint/2010/main" val="399207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16</a:t>
            </a:fld>
            <a:endParaRPr lang="en-US"/>
          </a:p>
        </p:txBody>
      </p:sp>
    </p:spTree>
    <p:extLst>
      <p:ext uri="{BB962C8B-B14F-4D97-AF65-F5344CB8AC3E}">
        <p14:creationId xmlns:p14="http://schemas.microsoft.com/office/powerpoint/2010/main" val="19711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17</a:t>
            </a:fld>
            <a:endParaRPr lang="en-US"/>
          </a:p>
        </p:txBody>
      </p:sp>
    </p:spTree>
    <p:extLst>
      <p:ext uri="{BB962C8B-B14F-4D97-AF65-F5344CB8AC3E}">
        <p14:creationId xmlns:p14="http://schemas.microsoft.com/office/powerpoint/2010/main" val="252891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18</a:t>
            </a:fld>
            <a:endParaRPr lang="en-US"/>
          </a:p>
        </p:txBody>
      </p:sp>
    </p:spTree>
    <p:extLst>
      <p:ext uri="{BB962C8B-B14F-4D97-AF65-F5344CB8AC3E}">
        <p14:creationId xmlns:p14="http://schemas.microsoft.com/office/powerpoint/2010/main" val="2412088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62000" y="4038600"/>
            <a:ext cx="5608320" cy="4183380"/>
          </a:xfrm>
        </p:spPr>
        <p:txBody>
          <a:bodyPr/>
          <a:lstStyle/>
          <a:p>
            <a:pPr lvl="0"/>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19</a:t>
            </a:fld>
            <a:endParaRPr lang="en-US"/>
          </a:p>
        </p:txBody>
      </p:sp>
    </p:spTree>
    <p:extLst>
      <p:ext uri="{BB962C8B-B14F-4D97-AF65-F5344CB8AC3E}">
        <p14:creationId xmlns:p14="http://schemas.microsoft.com/office/powerpoint/2010/main" val="216273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a:t>
            </a:fld>
            <a:endParaRPr lang="en-US"/>
          </a:p>
        </p:txBody>
      </p:sp>
    </p:spTree>
    <p:extLst>
      <p:ext uri="{BB962C8B-B14F-4D97-AF65-F5344CB8AC3E}">
        <p14:creationId xmlns:p14="http://schemas.microsoft.com/office/powerpoint/2010/main" val="63214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pPr>
              <a:spcBef>
                <a:spcPts val="600"/>
              </a:spcBef>
              <a:spcAft>
                <a:spcPts val="600"/>
              </a:spcAft>
            </a:pPr>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20</a:t>
            </a:fld>
            <a:endParaRPr lang="en-US"/>
          </a:p>
        </p:txBody>
      </p:sp>
    </p:spTree>
    <p:extLst>
      <p:ext uri="{BB962C8B-B14F-4D97-AF65-F5344CB8AC3E}">
        <p14:creationId xmlns:p14="http://schemas.microsoft.com/office/powerpoint/2010/main" val="2426192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114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21</a:t>
            </a:fld>
            <a:endParaRPr lang="en-US"/>
          </a:p>
        </p:txBody>
      </p:sp>
    </p:spTree>
    <p:extLst>
      <p:ext uri="{BB962C8B-B14F-4D97-AF65-F5344CB8AC3E}">
        <p14:creationId xmlns:p14="http://schemas.microsoft.com/office/powerpoint/2010/main" val="1030731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114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22</a:t>
            </a:fld>
            <a:endParaRPr lang="en-US"/>
          </a:p>
        </p:txBody>
      </p:sp>
    </p:spTree>
    <p:extLst>
      <p:ext uri="{BB962C8B-B14F-4D97-AF65-F5344CB8AC3E}">
        <p14:creationId xmlns:p14="http://schemas.microsoft.com/office/powerpoint/2010/main" val="3540560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pPr lvl="0"/>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23</a:t>
            </a:fld>
            <a:endParaRPr lang="en-US"/>
          </a:p>
        </p:txBody>
      </p:sp>
    </p:spTree>
    <p:extLst>
      <p:ext uri="{BB962C8B-B14F-4D97-AF65-F5344CB8AC3E}">
        <p14:creationId xmlns:p14="http://schemas.microsoft.com/office/powerpoint/2010/main" val="1351313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114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24</a:t>
            </a:fld>
            <a:endParaRPr lang="en-US"/>
          </a:p>
        </p:txBody>
      </p:sp>
    </p:spTree>
    <p:extLst>
      <p:ext uri="{BB962C8B-B14F-4D97-AF65-F5344CB8AC3E}">
        <p14:creationId xmlns:p14="http://schemas.microsoft.com/office/powerpoint/2010/main" val="4280263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5181600"/>
          </a:xfrm>
        </p:spPr>
        <p:txBody>
          <a:bodyPr/>
          <a:lstStyle/>
          <a:p>
            <a:pPr lvl="0"/>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25</a:t>
            </a:fld>
            <a:endParaRPr lang="en-US"/>
          </a:p>
        </p:txBody>
      </p:sp>
    </p:spTree>
    <p:extLst>
      <p:ext uri="{BB962C8B-B14F-4D97-AF65-F5344CB8AC3E}">
        <p14:creationId xmlns:p14="http://schemas.microsoft.com/office/powerpoint/2010/main" val="312042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0"/>
            <a:ext cx="6197600" cy="3486150"/>
          </a:xfrm>
        </p:spPr>
      </p:sp>
      <p:sp>
        <p:nvSpPr>
          <p:cNvPr id="3" name="Notes Placeholder 2"/>
          <p:cNvSpPr>
            <a:spLocks noGrp="1"/>
          </p:cNvSpPr>
          <p:nvPr>
            <p:ph type="body" idx="1"/>
          </p:nvPr>
        </p:nvSpPr>
        <p:spPr>
          <a:xfrm>
            <a:off x="457200" y="3579787"/>
            <a:ext cx="6096000" cy="5488013"/>
          </a:xfrm>
          <a:solidFill>
            <a:schemeClr val="bg1"/>
          </a:solidFill>
        </p:spPr>
        <p:txBody>
          <a:bodyPr/>
          <a:lstStyle/>
          <a:p>
            <a:pPr>
              <a:spcBef>
                <a:spcPts val="0"/>
              </a:spcBef>
            </a:pPr>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26</a:t>
            </a:fld>
            <a:endParaRPr lang="en-US" dirty="0"/>
          </a:p>
        </p:txBody>
      </p:sp>
    </p:spTree>
    <p:extLst>
      <p:ext uri="{BB962C8B-B14F-4D97-AF65-F5344CB8AC3E}">
        <p14:creationId xmlns:p14="http://schemas.microsoft.com/office/powerpoint/2010/main" val="397060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b="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27</a:t>
            </a:fld>
            <a:endParaRPr lang="en-US"/>
          </a:p>
        </p:txBody>
      </p:sp>
    </p:spTree>
    <p:extLst>
      <p:ext uri="{BB962C8B-B14F-4D97-AF65-F5344CB8AC3E}">
        <p14:creationId xmlns:p14="http://schemas.microsoft.com/office/powerpoint/2010/main" val="681191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834" y="4038600"/>
            <a:ext cx="5608320" cy="4183380"/>
          </a:xfrm>
        </p:spPr>
        <p:txBody>
          <a:bodyPr/>
          <a:lstStyle/>
          <a:p>
            <a:endParaRPr lang="en-US"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28</a:t>
            </a:fld>
            <a:endParaRPr lang="en-US"/>
          </a:p>
        </p:txBody>
      </p:sp>
    </p:spTree>
    <p:extLst>
      <p:ext uri="{BB962C8B-B14F-4D97-AF65-F5344CB8AC3E}">
        <p14:creationId xmlns:p14="http://schemas.microsoft.com/office/powerpoint/2010/main" val="2313072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29</a:t>
            </a:fld>
            <a:endParaRPr lang="en-US"/>
          </a:p>
        </p:txBody>
      </p:sp>
    </p:spTree>
    <p:extLst>
      <p:ext uri="{BB962C8B-B14F-4D97-AF65-F5344CB8AC3E}">
        <p14:creationId xmlns:p14="http://schemas.microsoft.com/office/powerpoint/2010/main" val="315558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3</a:t>
            </a:fld>
            <a:endParaRPr lang="en-US"/>
          </a:p>
        </p:txBody>
      </p:sp>
    </p:spTree>
    <p:extLst>
      <p:ext uri="{BB962C8B-B14F-4D97-AF65-F5344CB8AC3E}">
        <p14:creationId xmlns:p14="http://schemas.microsoft.com/office/powerpoint/2010/main" val="33471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30</a:t>
            </a:fld>
            <a:endParaRPr lang="en-US"/>
          </a:p>
        </p:txBody>
      </p:sp>
    </p:spTree>
    <p:extLst>
      <p:ext uri="{BB962C8B-B14F-4D97-AF65-F5344CB8AC3E}">
        <p14:creationId xmlns:p14="http://schemas.microsoft.com/office/powerpoint/2010/main" val="2934617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31</a:t>
            </a:fld>
            <a:endParaRPr lang="en-US"/>
          </a:p>
        </p:txBody>
      </p:sp>
    </p:spTree>
    <p:extLst>
      <p:ext uri="{BB962C8B-B14F-4D97-AF65-F5344CB8AC3E}">
        <p14:creationId xmlns:p14="http://schemas.microsoft.com/office/powerpoint/2010/main" val="3229600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1148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32</a:t>
            </a:fld>
            <a:endParaRPr lang="en-US"/>
          </a:p>
        </p:txBody>
      </p:sp>
    </p:spTree>
    <p:extLst>
      <p:ext uri="{BB962C8B-B14F-4D97-AF65-F5344CB8AC3E}">
        <p14:creationId xmlns:p14="http://schemas.microsoft.com/office/powerpoint/2010/main" val="240589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7350"/>
            <a:ext cx="6197600" cy="3486150"/>
          </a:xfrm>
        </p:spPr>
      </p:sp>
      <p:sp>
        <p:nvSpPr>
          <p:cNvPr id="3" name="Notes Placeholder 2"/>
          <p:cNvSpPr>
            <a:spLocks noGrp="1"/>
          </p:cNvSpPr>
          <p:nvPr>
            <p:ph type="body" idx="1"/>
          </p:nvPr>
        </p:nvSpPr>
        <p:spPr>
          <a:xfrm>
            <a:off x="685799" y="3886200"/>
            <a:ext cx="5638801" cy="4648200"/>
          </a:xfrm>
        </p:spPr>
        <p:txBody>
          <a:bodyPr/>
          <a:lstStyle/>
          <a:p>
            <a:pPr lvl="0"/>
            <a:r>
              <a:rPr lang="en-US" sz="1200" kern="1200" dirty="0">
                <a:solidFill>
                  <a:schemeClr val="tx1"/>
                </a:solidFill>
                <a:effectLst/>
                <a:latin typeface="Arial" charset="0"/>
                <a:ea typeface="+mn-ea"/>
                <a:cs typeface="Arial" charset="0"/>
              </a:rPr>
              <a:t>Situation: Dual addresses where one address is considered a valid destination point but is not considered a mailing address (R777/9, NoStat with reason of undeliverable ). </a:t>
            </a:r>
            <a:r>
              <a:rPr lang="en-US" sz="1200" kern="1200" dirty="0">
                <a:solidFill>
                  <a:srgbClr val="FF0000"/>
                </a:solidFill>
                <a:effectLst/>
                <a:latin typeface="Arial" charset="0"/>
                <a:ea typeface="+mn-ea"/>
                <a:cs typeface="Arial" charset="0"/>
              </a:rPr>
              <a:t>Did we make it clear the can switch address lines?</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Recommendation: When this situation is detected, return the address to which mail is considered deliverable – regardless of which address is in the Primary or Secondary address line.</a:t>
            </a:r>
          </a:p>
          <a:p>
            <a:r>
              <a:rPr lang="en-US" sz="1200" kern="1200" dirty="0">
                <a:solidFill>
                  <a:schemeClr val="tx1"/>
                </a:solidFill>
                <a:effectLst/>
                <a:latin typeface="Arial" charset="0"/>
                <a:ea typeface="+mn-ea"/>
                <a:cs typeface="Arial" charset="0"/>
              </a:rPr>
              <a:t>Example:</a:t>
            </a:r>
          </a:p>
          <a:p>
            <a:r>
              <a:rPr lang="en-US" sz="1200" kern="1200" dirty="0">
                <a:solidFill>
                  <a:schemeClr val="tx1"/>
                </a:solidFill>
                <a:effectLst/>
                <a:latin typeface="Arial" charset="0"/>
                <a:ea typeface="+mn-ea"/>
                <a:cs typeface="Arial" charset="0"/>
              </a:rPr>
              <a:t>Secondary Address Line: PO BOX 23   &lt;- codes to a valid PO BOX address</a:t>
            </a:r>
          </a:p>
          <a:p>
            <a:r>
              <a:rPr lang="en-US" sz="1200" kern="1200" dirty="0">
                <a:solidFill>
                  <a:schemeClr val="tx1"/>
                </a:solidFill>
                <a:effectLst/>
                <a:latin typeface="Arial" charset="0"/>
                <a:ea typeface="+mn-ea"/>
                <a:cs typeface="Arial" charset="0"/>
              </a:rPr>
              <a:t>Primary Address Line:      12 MAIN ST  &lt;- codes to a valid R777/9 address</a:t>
            </a:r>
          </a:p>
          <a:p>
            <a:r>
              <a:rPr lang="en-US" sz="1200" kern="1200" dirty="0">
                <a:solidFill>
                  <a:schemeClr val="tx1"/>
                </a:solidFill>
                <a:effectLst/>
                <a:latin typeface="Arial" charset="0"/>
                <a:ea typeface="+mn-ea"/>
                <a:cs typeface="Arial" charset="0"/>
              </a:rPr>
              <a:t>Return results (POSTNET, etc..) for PO BOX 23</a:t>
            </a:r>
          </a:p>
          <a:p>
            <a:r>
              <a:rPr lang="en-US" sz="1200" kern="1200" dirty="0">
                <a:solidFill>
                  <a:schemeClr val="tx1"/>
                </a:solidFill>
                <a:effectLst/>
                <a:latin typeface="Arial" charset="0"/>
                <a:ea typeface="+mn-ea"/>
                <a:cs typeface="Arial" charset="0"/>
              </a:rPr>
              <a:t> </a:t>
            </a:r>
          </a:p>
          <a:p>
            <a:r>
              <a:rPr lang="en-US" sz="1200" i="1" u="sng" kern="1200" dirty="0">
                <a:solidFill>
                  <a:schemeClr val="tx1"/>
                </a:solidFill>
                <a:effectLst/>
                <a:latin typeface="Arial" charset="0"/>
                <a:ea typeface="+mn-ea"/>
                <a:cs typeface="Arial" charset="0"/>
              </a:rPr>
              <a:t>USPS Response:</a:t>
            </a:r>
            <a:r>
              <a:rPr lang="en-US" sz="1200" i="1" kern="1200" dirty="0">
                <a:solidFill>
                  <a:schemeClr val="tx1"/>
                </a:solidFill>
                <a:effectLst/>
                <a:latin typeface="Arial" charset="0"/>
                <a:ea typeface="+mn-ea"/>
                <a:cs typeface="Arial" charset="0"/>
              </a:rPr>
              <a:t>  USPS will not enforce this recommendation since mailers currently have the option to process multiple addresses based on their mailing needs.  </a:t>
            </a:r>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 </a:t>
            </a:r>
            <a:r>
              <a:rPr lang="en-US" sz="1200" i="1" kern="1200" dirty="0">
                <a:solidFill>
                  <a:schemeClr val="tx1"/>
                </a:solidFill>
                <a:effectLst/>
                <a:latin typeface="Arial" charset="0"/>
                <a:ea typeface="+mn-ea"/>
                <a:cs typeface="Arial" charset="0"/>
              </a:rPr>
              <a:t>There is no Undeliverable No Stat reason code. But any address that is matched should be returned on Address Line 1.</a:t>
            </a:r>
          </a:p>
          <a:p>
            <a:pPr>
              <a:spcBef>
                <a:spcPts val="1200"/>
              </a:spcBef>
            </a:pPr>
            <a:endParaRPr lang="en-US" sz="1100" b="1"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33</a:t>
            </a:fld>
            <a:endParaRPr lang="en-US"/>
          </a:p>
        </p:txBody>
      </p:sp>
    </p:spTree>
    <p:extLst>
      <p:ext uri="{BB962C8B-B14F-4D97-AF65-F5344CB8AC3E}">
        <p14:creationId xmlns:p14="http://schemas.microsoft.com/office/powerpoint/2010/main" val="3380066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60653"/>
            <a:ext cx="5608320" cy="457581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34</a:t>
            </a:fld>
            <a:endParaRPr lang="en-US"/>
          </a:p>
        </p:txBody>
      </p:sp>
    </p:spTree>
    <p:extLst>
      <p:ext uri="{BB962C8B-B14F-4D97-AF65-F5344CB8AC3E}">
        <p14:creationId xmlns:p14="http://schemas.microsoft.com/office/powerpoint/2010/main" val="1191712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62000"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35</a:t>
            </a:fld>
            <a:endParaRPr lang="en-US"/>
          </a:p>
        </p:txBody>
      </p:sp>
    </p:spTree>
    <p:extLst>
      <p:ext uri="{BB962C8B-B14F-4D97-AF65-F5344CB8AC3E}">
        <p14:creationId xmlns:p14="http://schemas.microsoft.com/office/powerpoint/2010/main" val="3208463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114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36</a:t>
            </a:fld>
            <a:endParaRPr lang="en-US"/>
          </a:p>
        </p:txBody>
      </p:sp>
    </p:spTree>
    <p:extLst>
      <p:ext uri="{BB962C8B-B14F-4D97-AF65-F5344CB8AC3E}">
        <p14:creationId xmlns:p14="http://schemas.microsoft.com/office/powerpoint/2010/main" val="427143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953000"/>
          </a:xfrm>
        </p:spPr>
        <p:txBody>
          <a:bodyPr/>
          <a:lstStyle/>
          <a:p>
            <a:endParaRPr lang="en-US" sz="1050" b="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37</a:t>
            </a:fld>
            <a:endParaRPr lang="en-US"/>
          </a:p>
        </p:txBody>
      </p:sp>
    </p:spTree>
    <p:extLst>
      <p:ext uri="{BB962C8B-B14F-4D97-AF65-F5344CB8AC3E}">
        <p14:creationId xmlns:p14="http://schemas.microsoft.com/office/powerpoint/2010/main" val="2347884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0"/>
            <a:ext cx="6197600" cy="3486150"/>
          </a:xfrm>
        </p:spPr>
      </p:sp>
      <p:sp>
        <p:nvSpPr>
          <p:cNvPr id="3" name="Notes Placeholder 2"/>
          <p:cNvSpPr>
            <a:spLocks noGrp="1"/>
          </p:cNvSpPr>
          <p:nvPr>
            <p:ph type="body" idx="1"/>
          </p:nvPr>
        </p:nvSpPr>
        <p:spPr>
          <a:xfrm>
            <a:off x="838200" y="39624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38</a:t>
            </a:fld>
            <a:endParaRPr lang="en-US"/>
          </a:p>
        </p:txBody>
      </p:sp>
    </p:spTree>
    <p:extLst>
      <p:ext uri="{BB962C8B-B14F-4D97-AF65-F5344CB8AC3E}">
        <p14:creationId xmlns:p14="http://schemas.microsoft.com/office/powerpoint/2010/main" val="149927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3962400"/>
            <a:ext cx="5608320" cy="518160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39</a:t>
            </a:fld>
            <a:endParaRPr lang="en-US"/>
          </a:p>
        </p:txBody>
      </p:sp>
    </p:spTree>
    <p:extLst>
      <p:ext uri="{BB962C8B-B14F-4D97-AF65-F5344CB8AC3E}">
        <p14:creationId xmlns:p14="http://schemas.microsoft.com/office/powerpoint/2010/main" val="14992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a:t>
            </a:fld>
            <a:endParaRPr lang="en-US"/>
          </a:p>
        </p:txBody>
      </p:sp>
    </p:spTree>
    <p:extLst>
      <p:ext uri="{BB962C8B-B14F-4D97-AF65-F5344CB8AC3E}">
        <p14:creationId xmlns:p14="http://schemas.microsoft.com/office/powerpoint/2010/main" val="2084526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charset="0"/>
                <a:ea typeface="+mn-ea"/>
                <a:cs typeface="Arial" charset="0"/>
              </a:rPr>
              <a:t>NOTE: DMM 508.1.9.2g  As an exception to the formats presented in e. and f.,</a:t>
            </a:r>
            <a:r>
              <a:rPr lang="en-US" sz="1200" b="0" i="1" kern="1200" dirty="0">
                <a:solidFill>
                  <a:schemeClr val="tx1"/>
                </a:solidFill>
                <a:effectLst/>
                <a:latin typeface="Arial" charset="0"/>
                <a:ea typeface="+mn-ea"/>
                <a:cs typeface="Arial" charset="0"/>
              </a:rPr>
              <a:t> when the CMRA’s physical address contains a secondary address element (e.g., rural route box number, “suite,” “#,” or other term), the CMRA customer must use “PMB” in the three-line format. It is not permissible to combine the secondary address element of the physical location of the CMRA address and the CMRA customer private mailbox number, e.g., 10 MAIN ST STE 11-234. </a:t>
            </a:r>
            <a:r>
              <a:rPr lang="en-US" sz="1200" b="0" kern="1200" dirty="0">
                <a:solidFill>
                  <a:schemeClr val="tx1"/>
                </a:solidFill>
                <a:effectLst/>
                <a:latin typeface="Arial" charset="0"/>
                <a:ea typeface="+mn-ea"/>
                <a:cs typeface="Arial" charset="0"/>
              </a:rPr>
              <a:t>The CMRA must write the complete CMRA delivery address used to deliver mail to each individual addressee or firm on the Form 1583 (block 3). The USPS may return mail without a proper address to the sender endorsed “Undeliverable as Addressed, Missing PMB or # Sign.”</a:t>
            </a:r>
            <a:r>
              <a:rPr lang="en-US" sz="1200" b="0" i="1" kern="1200" dirty="0">
                <a:solidFill>
                  <a:schemeClr val="tx1"/>
                </a:solidFill>
                <a:effectLst/>
                <a:latin typeface="Arial" charset="0"/>
                <a:ea typeface="+mn-ea"/>
                <a:cs typeface="Arial" charset="0"/>
              </a:rPr>
              <a:t> The three-line format must be as follows:</a:t>
            </a:r>
            <a:endParaRPr lang="en-US" sz="1200" b="0" kern="1200" dirty="0">
              <a:solidFill>
                <a:schemeClr val="tx1"/>
              </a:solidFill>
              <a:effectLst/>
              <a:latin typeface="Arial" charset="0"/>
              <a:ea typeface="+mn-ea"/>
              <a:cs typeface="Arial" charset="0"/>
            </a:endParaRPr>
          </a:p>
          <a:p>
            <a:r>
              <a:rPr lang="en-US" sz="1200" b="0" i="1" kern="1200" dirty="0">
                <a:solidFill>
                  <a:schemeClr val="tx1"/>
                </a:solidFill>
                <a:effectLst/>
                <a:latin typeface="Arial" charset="0"/>
                <a:ea typeface="+mn-ea"/>
                <a:cs typeface="Arial" charset="0"/>
              </a:rPr>
              <a:t>JOE DOE</a:t>
            </a:r>
            <a:br>
              <a:rPr lang="en-US" sz="1200" b="0" i="1" kern="1200" dirty="0">
                <a:solidFill>
                  <a:schemeClr val="tx1"/>
                </a:solidFill>
                <a:effectLst/>
                <a:latin typeface="Arial" charset="0"/>
                <a:ea typeface="+mn-ea"/>
                <a:cs typeface="Arial" charset="0"/>
              </a:rPr>
            </a:br>
            <a:r>
              <a:rPr lang="en-US" sz="1200" b="0" i="1" kern="1200" dirty="0">
                <a:solidFill>
                  <a:schemeClr val="tx1"/>
                </a:solidFill>
                <a:effectLst/>
                <a:latin typeface="Arial" charset="0"/>
                <a:ea typeface="+mn-ea"/>
                <a:cs typeface="Arial" charset="0"/>
              </a:rPr>
              <a:t>10 MAIN ST STE 11 PMB 234</a:t>
            </a:r>
            <a:br>
              <a:rPr lang="en-US" sz="1200" b="0" i="1" kern="1200" dirty="0">
                <a:solidFill>
                  <a:schemeClr val="tx1"/>
                </a:solidFill>
                <a:effectLst/>
                <a:latin typeface="Arial" charset="0"/>
                <a:ea typeface="+mn-ea"/>
                <a:cs typeface="Arial" charset="0"/>
              </a:rPr>
            </a:br>
            <a:r>
              <a:rPr lang="en-US" sz="1200" b="0" i="1" kern="1200" dirty="0">
                <a:solidFill>
                  <a:schemeClr val="tx1"/>
                </a:solidFill>
                <a:effectLst/>
                <a:latin typeface="Arial" charset="0"/>
                <a:ea typeface="+mn-ea"/>
                <a:cs typeface="Arial" charset="0"/>
              </a:rPr>
              <a:t>HERNDON VA 22071-2716</a:t>
            </a:r>
            <a:endParaRPr lang="en-US" sz="1200" b="0" kern="1200" dirty="0">
              <a:solidFill>
                <a:schemeClr val="tx1"/>
              </a:solidFill>
              <a:effectLst/>
              <a:latin typeface="Arial" charset="0"/>
              <a:ea typeface="+mn-ea"/>
              <a:cs typeface="Arial" charset="0"/>
            </a:endParaRPr>
          </a:p>
          <a:p>
            <a:r>
              <a:rPr lang="en-US" sz="1200" b="0" i="1" kern="1200" dirty="0">
                <a:solidFill>
                  <a:schemeClr val="tx1"/>
                </a:solidFill>
                <a:effectLst/>
                <a:latin typeface="Arial" charset="0"/>
                <a:ea typeface="+mn-ea"/>
                <a:cs typeface="Arial" charset="0"/>
              </a:rPr>
              <a:t> </a:t>
            </a:r>
            <a:endParaRPr lang="en-US" sz="1200" b="0" kern="1200" dirty="0">
              <a:solidFill>
                <a:schemeClr val="tx1"/>
              </a:solidFill>
              <a:effectLst/>
              <a:latin typeface="Arial" charset="0"/>
              <a:ea typeface="+mn-ea"/>
              <a:cs typeface="Arial" charset="0"/>
            </a:endParaRPr>
          </a:p>
          <a:p>
            <a:r>
              <a:rPr lang="en-US" sz="1200" b="0" i="1" kern="1200" dirty="0">
                <a:solidFill>
                  <a:schemeClr val="tx1"/>
                </a:solidFill>
                <a:effectLst/>
                <a:latin typeface="Arial" charset="0"/>
                <a:ea typeface="+mn-ea"/>
                <a:cs typeface="Arial" charset="0"/>
              </a:rPr>
              <a:t>JOE DOE</a:t>
            </a:r>
            <a:br>
              <a:rPr lang="en-US" sz="1200" b="0" i="1" kern="1200" dirty="0">
                <a:solidFill>
                  <a:schemeClr val="tx1"/>
                </a:solidFill>
                <a:effectLst/>
                <a:latin typeface="Arial" charset="0"/>
                <a:ea typeface="+mn-ea"/>
                <a:cs typeface="Arial" charset="0"/>
              </a:rPr>
            </a:br>
            <a:r>
              <a:rPr lang="en-US" sz="1200" b="0" i="1" kern="1200" dirty="0">
                <a:solidFill>
                  <a:schemeClr val="tx1"/>
                </a:solidFill>
                <a:effectLst/>
                <a:latin typeface="Arial" charset="0"/>
                <a:ea typeface="+mn-ea"/>
                <a:cs typeface="Arial" charset="0"/>
              </a:rPr>
              <a:t>RR 12 BOX 512 PMB 234</a:t>
            </a:r>
            <a:br>
              <a:rPr lang="en-US" sz="1200" b="0" i="1" kern="1200" dirty="0">
                <a:solidFill>
                  <a:schemeClr val="tx1"/>
                </a:solidFill>
                <a:effectLst/>
                <a:latin typeface="Arial" charset="0"/>
                <a:ea typeface="+mn-ea"/>
                <a:cs typeface="Arial" charset="0"/>
              </a:rPr>
            </a:br>
            <a:r>
              <a:rPr lang="en-US" sz="1200" b="0" i="1" kern="1200" dirty="0">
                <a:solidFill>
                  <a:schemeClr val="tx1"/>
                </a:solidFill>
                <a:effectLst/>
                <a:latin typeface="Arial" charset="0"/>
                <a:ea typeface="+mn-ea"/>
                <a:cs typeface="Arial" charset="0"/>
              </a:rPr>
              <a:t>HERNDON VA 22071-2716</a:t>
            </a:r>
            <a:endParaRPr lang="en-US" sz="1200" b="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40</a:t>
            </a:fld>
            <a:endParaRPr lang="en-US"/>
          </a:p>
        </p:txBody>
      </p:sp>
    </p:spTree>
    <p:extLst>
      <p:ext uri="{BB962C8B-B14F-4D97-AF65-F5344CB8AC3E}">
        <p14:creationId xmlns:p14="http://schemas.microsoft.com/office/powerpoint/2010/main" val="1542479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114800"/>
            <a:ext cx="5608320" cy="4183380"/>
          </a:xfrm>
        </p:spPr>
        <p:txBody>
          <a:bodyPr/>
          <a:lstStyle/>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41</a:t>
            </a:fld>
            <a:endParaRPr lang="en-US"/>
          </a:p>
        </p:txBody>
      </p:sp>
    </p:spTree>
    <p:extLst>
      <p:ext uri="{BB962C8B-B14F-4D97-AF65-F5344CB8AC3E}">
        <p14:creationId xmlns:p14="http://schemas.microsoft.com/office/powerpoint/2010/main" val="3997753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42</a:t>
            </a:fld>
            <a:endParaRPr lang="en-US"/>
          </a:p>
        </p:txBody>
      </p:sp>
    </p:spTree>
    <p:extLst>
      <p:ext uri="{BB962C8B-B14F-4D97-AF65-F5344CB8AC3E}">
        <p14:creationId xmlns:p14="http://schemas.microsoft.com/office/powerpoint/2010/main" val="424508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0" y="4038600"/>
            <a:ext cx="5775959"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43</a:t>
            </a:fld>
            <a:endParaRPr lang="en-US"/>
          </a:p>
        </p:txBody>
      </p:sp>
    </p:spTree>
    <p:extLst>
      <p:ext uri="{BB962C8B-B14F-4D97-AF65-F5344CB8AC3E}">
        <p14:creationId xmlns:p14="http://schemas.microsoft.com/office/powerpoint/2010/main" val="2548170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0" y="4038600"/>
            <a:ext cx="5775959"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44</a:t>
            </a:fld>
            <a:endParaRPr lang="en-US"/>
          </a:p>
        </p:txBody>
      </p:sp>
    </p:spTree>
    <p:extLst>
      <p:ext uri="{BB962C8B-B14F-4D97-AF65-F5344CB8AC3E}">
        <p14:creationId xmlns:p14="http://schemas.microsoft.com/office/powerpoint/2010/main" val="2273269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0" y="4038600"/>
            <a:ext cx="5775959"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45</a:t>
            </a:fld>
            <a:endParaRPr lang="en-US"/>
          </a:p>
        </p:txBody>
      </p:sp>
    </p:spTree>
    <p:extLst>
      <p:ext uri="{BB962C8B-B14F-4D97-AF65-F5344CB8AC3E}">
        <p14:creationId xmlns:p14="http://schemas.microsoft.com/office/powerpoint/2010/main" val="556193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0"/>
            <a:ext cx="6197600" cy="3486150"/>
          </a:xfrm>
        </p:spPr>
      </p:sp>
      <p:sp>
        <p:nvSpPr>
          <p:cNvPr id="3" name="Notes Placeholder 2"/>
          <p:cNvSpPr>
            <a:spLocks noGrp="1"/>
          </p:cNvSpPr>
          <p:nvPr>
            <p:ph type="body" idx="1"/>
          </p:nvPr>
        </p:nvSpPr>
        <p:spPr>
          <a:xfrm>
            <a:off x="701041" y="3962400"/>
            <a:ext cx="5608320" cy="463677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46</a:t>
            </a:fld>
            <a:endParaRPr lang="en-US"/>
          </a:p>
        </p:txBody>
      </p:sp>
    </p:spTree>
    <p:extLst>
      <p:ext uri="{BB962C8B-B14F-4D97-AF65-F5344CB8AC3E}">
        <p14:creationId xmlns:p14="http://schemas.microsoft.com/office/powerpoint/2010/main" val="3855133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47</a:t>
            </a:fld>
            <a:endParaRPr lang="en-US"/>
          </a:p>
        </p:txBody>
      </p:sp>
    </p:spTree>
    <p:extLst>
      <p:ext uri="{BB962C8B-B14F-4D97-AF65-F5344CB8AC3E}">
        <p14:creationId xmlns:p14="http://schemas.microsoft.com/office/powerpoint/2010/main" val="2470021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48</a:t>
            </a:fld>
            <a:endParaRPr lang="en-US"/>
          </a:p>
        </p:txBody>
      </p:sp>
    </p:spTree>
    <p:extLst>
      <p:ext uri="{BB962C8B-B14F-4D97-AF65-F5344CB8AC3E}">
        <p14:creationId xmlns:p14="http://schemas.microsoft.com/office/powerpoint/2010/main" val="805817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49</a:t>
            </a:fld>
            <a:endParaRPr lang="en-US"/>
          </a:p>
        </p:txBody>
      </p:sp>
    </p:spTree>
    <p:extLst>
      <p:ext uri="{BB962C8B-B14F-4D97-AF65-F5344CB8AC3E}">
        <p14:creationId xmlns:p14="http://schemas.microsoft.com/office/powerpoint/2010/main" val="161901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5</a:t>
            </a:fld>
            <a:endParaRPr lang="en-US"/>
          </a:p>
        </p:txBody>
      </p:sp>
    </p:spTree>
    <p:extLst>
      <p:ext uri="{BB962C8B-B14F-4D97-AF65-F5344CB8AC3E}">
        <p14:creationId xmlns:p14="http://schemas.microsoft.com/office/powerpoint/2010/main" val="4074245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50</a:t>
            </a:fld>
            <a:endParaRPr lang="en-US"/>
          </a:p>
        </p:txBody>
      </p:sp>
    </p:spTree>
    <p:extLst>
      <p:ext uri="{BB962C8B-B14F-4D97-AF65-F5344CB8AC3E}">
        <p14:creationId xmlns:p14="http://schemas.microsoft.com/office/powerpoint/2010/main" val="3449491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51</a:t>
            </a:fld>
            <a:endParaRPr lang="en-US"/>
          </a:p>
        </p:txBody>
      </p:sp>
    </p:spTree>
    <p:extLst>
      <p:ext uri="{BB962C8B-B14F-4D97-AF65-F5344CB8AC3E}">
        <p14:creationId xmlns:p14="http://schemas.microsoft.com/office/powerpoint/2010/main" val="1871862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52</a:t>
            </a:fld>
            <a:endParaRPr lang="en-US"/>
          </a:p>
        </p:txBody>
      </p:sp>
    </p:spTree>
    <p:extLst>
      <p:ext uri="{BB962C8B-B14F-4D97-AF65-F5344CB8AC3E}">
        <p14:creationId xmlns:p14="http://schemas.microsoft.com/office/powerpoint/2010/main" val="4139451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0"/>
            <a:ext cx="6197600" cy="3486150"/>
          </a:xfrm>
        </p:spPr>
      </p:sp>
      <p:sp>
        <p:nvSpPr>
          <p:cNvPr id="3" name="Notes Placeholder 2"/>
          <p:cNvSpPr>
            <a:spLocks noGrp="1"/>
          </p:cNvSpPr>
          <p:nvPr>
            <p:ph type="body" idx="1"/>
          </p:nvPr>
        </p:nvSpPr>
        <p:spPr>
          <a:xfrm>
            <a:off x="701041" y="4038600"/>
            <a:ext cx="5608320" cy="4183380"/>
          </a:xfrm>
        </p:spPr>
        <p:txBody>
          <a:bodyPr/>
          <a:lstStyle/>
          <a:p>
            <a:endParaRPr lang="en-US" sz="1100" b="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53</a:t>
            </a:fld>
            <a:endParaRPr lang="en-US"/>
          </a:p>
        </p:txBody>
      </p:sp>
    </p:spTree>
    <p:extLst>
      <p:ext uri="{BB962C8B-B14F-4D97-AF65-F5344CB8AC3E}">
        <p14:creationId xmlns:p14="http://schemas.microsoft.com/office/powerpoint/2010/main" val="3605030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54</a:t>
            </a:fld>
            <a:endParaRPr lang="en-US"/>
          </a:p>
        </p:txBody>
      </p:sp>
    </p:spTree>
    <p:extLst>
      <p:ext uri="{BB962C8B-B14F-4D97-AF65-F5344CB8AC3E}">
        <p14:creationId xmlns:p14="http://schemas.microsoft.com/office/powerpoint/2010/main" val="3460906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0"/>
            <a:ext cx="6197600"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55</a:t>
            </a:fld>
            <a:endParaRPr lang="en-US"/>
          </a:p>
        </p:txBody>
      </p:sp>
    </p:spTree>
    <p:extLst>
      <p:ext uri="{BB962C8B-B14F-4D97-AF65-F5344CB8AC3E}">
        <p14:creationId xmlns:p14="http://schemas.microsoft.com/office/powerpoint/2010/main" val="201104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56</a:t>
            </a:fld>
            <a:endParaRPr lang="en-US"/>
          </a:p>
        </p:txBody>
      </p:sp>
    </p:spTree>
    <p:extLst>
      <p:ext uri="{BB962C8B-B14F-4D97-AF65-F5344CB8AC3E}">
        <p14:creationId xmlns:p14="http://schemas.microsoft.com/office/powerpoint/2010/main" val="3919878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57</a:t>
            </a:fld>
            <a:endParaRPr lang="en-US"/>
          </a:p>
        </p:txBody>
      </p:sp>
    </p:spTree>
    <p:extLst>
      <p:ext uri="{BB962C8B-B14F-4D97-AF65-F5344CB8AC3E}">
        <p14:creationId xmlns:p14="http://schemas.microsoft.com/office/powerpoint/2010/main" val="3189151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58</a:t>
            </a:fld>
            <a:endParaRPr lang="en-US"/>
          </a:p>
        </p:txBody>
      </p:sp>
    </p:spTree>
    <p:extLst>
      <p:ext uri="{BB962C8B-B14F-4D97-AF65-F5344CB8AC3E}">
        <p14:creationId xmlns:p14="http://schemas.microsoft.com/office/powerpoint/2010/main" val="1211826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59</a:t>
            </a:fld>
            <a:endParaRPr lang="en-US"/>
          </a:p>
        </p:txBody>
      </p:sp>
    </p:spTree>
    <p:extLst>
      <p:ext uri="{BB962C8B-B14F-4D97-AF65-F5344CB8AC3E}">
        <p14:creationId xmlns:p14="http://schemas.microsoft.com/office/powerpoint/2010/main" val="373342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6</a:t>
            </a:fld>
            <a:endParaRPr lang="en-US"/>
          </a:p>
        </p:txBody>
      </p:sp>
    </p:spTree>
    <p:extLst>
      <p:ext uri="{BB962C8B-B14F-4D97-AF65-F5344CB8AC3E}">
        <p14:creationId xmlns:p14="http://schemas.microsoft.com/office/powerpoint/2010/main" val="4105449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pPr lvl="0"/>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60</a:t>
            </a:fld>
            <a:endParaRPr lang="en-US"/>
          </a:p>
        </p:txBody>
      </p:sp>
    </p:spTree>
    <p:extLst>
      <p:ext uri="{BB962C8B-B14F-4D97-AF65-F5344CB8AC3E}">
        <p14:creationId xmlns:p14="http://schemas.microsoft.com/office/powerpoint/2010/main" val="3203569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61</a:t>
            </a:fld>
            <a:endParaRPr lang="en-US"/>
          </a:p>
        </p:txBody>
      </p:sp>
    </p:spTree>
    <p:extLst>
      <p:ext uri="{BB962C8B-B14F-4D97-AF65-F5344CB8AC3E}">
        <p14:creationId xmlns:p14="http://schemas.microsoft.com/office/powerpoint/2010/main" val="4256227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62</a:t>
            </a:fld>
            <a:endParaRPr lang="en-US"/>
          </a:p>
        </p:txBody>
      </p:sp>
    </p:spTree>
    <p:extLst>
      <p:ext uri="{BB962C8B-B14F-4D97-AF65-F5344CB8AC3E}">
        <p14:creationId xmlns:p14="http://schemas.microsoft.com/office/powerpoint/2010/main" val="13265720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63</a:t>
            </a:fld>
            <a:endParaRPr lang="en-US"/>
          </a:p>
        </p:txBody>
      </p:sp>
    </p:spTree>
    <p:extLst>
      <p:ext uri="{BB962C8B-B14F-4D97-AF65-F5344CB8AC3E}">
        <p14:creationId xmlns:p14="http://schemas.microsoft.com/office/powerpoint/2010/main" val="1628559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64</a:t>
            </a:fld>
            <a:endParaRPr lang="en-US"/>
          </a:p>
        </p:txBody>
      </p:sp>
    </p:spTree>
    <p:extLst>
      <p:ext uri="{BB962C8B-B14F-4D97-AF65-F5344CB8AC3E}">
        <p14:creationId xmlns:p14="http://schemas.microsoft.com/office/powerpoint/2010/main" val="41520159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65</a:t>
            </a:fld>
            <a:endParaRPr lang="en-US"/>
          </a:p>
        </p:txBody>
      </p:sp>
    </p:spTree>
    <p:extLst>
      <p:ext uri="{BB962C8B-B14F-4D97-AF65-F5344CB8AC3E}">
        <p14:creationId xmlns:p14="http://schemas.microsoft.com/office/powerpoint/2010/main" val="9199904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66</a:t>
            </a:fld>
            <a:endParaRPr lang="en-US"/>
          </a:p>
        </p:txBody>
      </p:sp>
    </p:spTree>
    <p:extLst>
      <p:ext uri="{BB962C8B-B14F-4D97-AF65-F5344CB8AC3E}">
        <p14:creationId xmlns:p14="http://schemas.microsoft.com/office/powerpoint/2010/main" val="2257163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67</a:t>
            </a:fld>
            <a:endParaRPr lang="en-US"/>
          </a:p>
        </p:txBody>
      </p:sp>
    </p:spTree>
    <p:extLst>
      <p:ext uri="{BB962C8B-B14F-4D97-AF65-F5344CB8AC3E}">
        <p14:creationId xmlns:p14="http://schemas.microsoft.com/office/powerpoint/2010/main" val="14259736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68</a:t>
            </a:fld>
            <a:endParaRPr lang="en-US"/>
          </a:p>
        </p:txBody>
      </p:sp>
    </p:spTree>
    <p:extLst>
      <p:ext uri="{BB962C8B-B14F-4D97-AF65-F5344CB8AC3E}">
        <p14:creationId xmlns:p14="http://schemas.microsoft.com/office/powerpoint/2010/main" val="608575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69</a:t>
            </a:fld>
            <a:endParaRPr lang="en-US"/>
          </a:p>
        </p:txBody>
      </p:sp>
    </p:spTree>
    <p:extLst>
      <p:ext uri="{BB962C8B-B14F-4D97-AF65-F5344CB8AC3E}">
        <p14:creationId xmlns:p14="http://schemas.microsoft.com/office/powerpoint/2010/main" val="391430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b="0" i="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7</a:t>
            </a:fld>
            <a:endParaRPr lang="en-US"/>
          </a:p>
        </p:txBody>
      </p:sp>
    </p:spTree>
    <p:extLst>
      <p:ext uri="{BB962C8B-B14F-4D97-AF65-F5344CB8AC3E}">
        <p14:creationId xmlns:p14="http://schemas.microsoft.com/office/powerpoint/2010/main" val="253145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70</a:t>
            </a:fld>
            <a:endParaRPr lang="en-US"/>
          </a:p>
        </p:txBody>
      </p:sp>
    </p:spTree>
    <p:extLst>
      <p:ext uri="{BB962C8B-B14F-4D97-AF65-F5344CB8AC3E}">
        <p14:creationId xmlns:p14="http://schemas.microsoft.com/office/powerpoint/2010/main" val="3964905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71</a:t>
            </a:fld>
            <a:endParaRPr lang="en-US"/>
          </a:p>
        </p:txBody>
      </p:sp>
    </p:spTree>
    <p:extLst>
      <p:ext uri="{BB962C8B-B14F-4D97-AF65-F5344CB8AC3E}">
        <p14:creationId xmlns:p14="http://schemas.microsoft.com/office/powerpoint/2010/main" val="32578428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72</a:t>
            </a:fld>
            <a:endParaRPr lang="en-US"/>
          </a:p>
        </p:txBody>
      </p:sp>
    </p:spTree>
    <p:extLst>
      <p:ext uri="{BB962C8B-B14F-4D97-AF65-F5344CB8AC3E}">
        <p14:creationId xmlns:p14="http://schemas.microsoft.com/office/powerpoint/2010/main" val="12022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73</a:t>
            </a:fld>
            <a:endParaRPr lang="en-US"/>
          </a:p>
        </p:txBody>
      </p:sp>
    </p:spTree>
    <p:extLst>
      <p:ext uri="{BB962C8B-B14F-4D97-AF65-F5344CB8AC3E}">
        <p14:creationId xmlns:p14="http://schemas.microsoft.com/office/powerpoint/2010/main" val="1212240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74</a:t>
            </a:fld>
            <a:endParaRPr lang="en-US"/>
          </a:p>
        </p:txBody>
      </p:sp>
    </p:spTree>
    <p:extLst>
      <p:ext uri="{BB962C8B-B14F-4D97-AF65-F5344CB8AC3E}">
        <p14:creationId xmlns:p14="http://schemas.microsoft.com/office/powerpoint/2010/main" val="24596520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75</a:t>
            </a:fld>
            <a:endParaRPr lang="en-US"/>
          </a:p>
        </p:txBody>
      </p:sp>
    </p:spTree>
    <p:extLst>
      <p:ext uri="{BB962C8B-B14F-4D97-AF65-F5344CB8AC3E}">
        <p14:creationId xmlns:p14="http://schemas.microsoft.com/office/powerpoint/2010/main" val="30805421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76</a:t>
            </a:fld>
            <a:endParaRPr lang="en-US"/>
          </a:p>
        </p:txBody>
      </p:sp>
    </p:spTree>
    <p:extLst>
      <p:ext uri="{BB962C8B-B14F-4D97-AF65-F5344CB8AC3E}">
        <p14:creationId xmlns:p14="http://schemas.microsoft.com/office/powerpoint/2010/main" val="37321791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77</a:t>
            </a:fld>
            <a:endParaRPr lang="en-US"/>
          </a:p>
        </p:txBody>
      </p:sp>
    </p:spTree>
    <p:extLst>
      <p:ext uri="{BB962C8B-B14F-4D97-AF65-F5344CB8AC3E}">
        <p14:creationId xmlns:p14="http://schemas.microsoft.com/office/powerpoint/2010/main" val="31904574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381000"/>
            <a:ext cx="6096000" cy="3429000"/>
          </a:xfrm>
        </p:spPr>
      </p:sp>
      <p:sp>
        <p:nvSpPr>
          <p:cNvPr id="3" name="Notes Placeholder 2"/>
          <p:cNvSpPr>
            <a:spLocks noGrp="1"/>
          </p:cNvSpPr>
          <p:nvPr>
            <p:ph type="body" idx="1"/>
          </p:nvPr>
        </p:nvSpPr>
        <p:spPr>
          <a:xfrm>
            <a:off x="701041" y="4038600"/>
            <a:ext cx="5608320" cy="418338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t>In response to Sen </a:t>
            </a:r>
            <a:r>
              <a:rPr lang="en-US" sz="1100" b="0" dirty="0" err="1"/>
              <a:t>McCaskill’s</a:t>
            </a:r>
            <a:r>
              <a:rPr lang="en-US" sz="1100" b="0" dirty="0"/>
              <a:t> One State One Address Act</a:t>
            </a:r>
          </a:p>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32383881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79</a:t>
            </a:fld>
            <a:endParaRPr lang="en-US"/>
          </a:p>
        </p:txBody>
      </p:sp>
    </p:spTree>
    <p:extLst>
      <p:ext uri="{BB962C8B-B14F-4D97-AF65-F5344CB8AC3E}">
        <p14:creationId xmlns:p14="http://schemas.microsoft.com/office/powerpoint/2010/main" val="4054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8</a:t>
            </a:fld>
            <a:endParaRPr lang="en-US"/>
          </a:p>
        </p:txBody>
      </p:sp>
    </p:spTree>
    <p:extLst>
      <p:ext uri="{BB962C8B-B14F-4D97-AF65-F5344CB8AC3E}">
        <p14:creationId xmlns:p14="http://schemas.microsoft.com/office/powerpoint/2010/main" val="9939362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80</a:t>
            </a:fld>
            <a:endParaRPr lang="en-US"/>
          </a:p>
        </p:txBody>
      </p:sp>
    </p:spTree>
    <p:extLst>
      <p:ext uri="{BB962C8B-B14F-4D97-AF65-F5344CB8AC3E}">
        <p14:creationId xmlns:p14="http://schemas.microsoft.com/office/powerpoint/2010/main" val="8171162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81</a:t>
            </a:fld>
            <a:endParaRPr lang="en-US"/>
          </a:p>
        </p:txBody>
      </p:sp>
    </p:spTree>
    <p:extLst>
      <p:ext uri="{BB962C8B-B14F-4D97-AF65-F5344CB8AC3E}">
        <p14:creationId xmlns:p14="http://schemas.microsoft.com/office/powerpoint/2010/main" val="4179919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82</a:t>
            </a:fld>
            <a:endParaRPr lang="en-US"/>
          </a:p>
        </p:txBody>
      </p:sp>
    </p:spTree>
    <p:extLst>
      <p:ext uri="{BB962C8B-B14F-4D97-AF65-F5344CB8AC3E}">
        <p14:creationId xmlns:p14="http://schemas.microsoft.com/office/powerpoint/2010/main" val="22490469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83</a:t>
            </a:fld>
            <a:endParaRPr lang="en-US"/>
          </a:p>
        </p:txBody>
      </p:sp>
    </p:spTree>
    <p:extLst>
      <p:ext uri="{BB962C8B-B14F-4D97-AF65-F5344CB8AC3E}">
        <p14:creationId xmlns:p14="http://schemas.microsoft.com/office/powerpoint/2010/main" val="3101161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6388"/>
            <a:ext cx="6096000" cy="3429000"/>
          </a:xfrm>
        </p:spPr>
      </p:sp>
      <p:sp>
        <p:nvSpPr>
          <p:cNvPr id="3" name="Notes Placeholder 2"/>
          <p:cNvSpPr>
            <a:spLocks noGrp="1"/>
          </p:cNvSpPr>
          <p:nvPr>
            <p:ph type="body" idx="1"/>
          </p:nvPr>
        </p:nvSpPr>
        <p:spPr>
          <a:xfrm>
            <a:off x="701041" y="3962400"/>
            <a:ext cx="5608320" cy="4183380"/>
          </a:xfrm>
        </p:spPr>
        <p:txBody>
          <a:bodyPr/>
          <a:lstStyle/>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solidFill>
                  <a:srgbClr val="000000"/>
                </a:solidFill>
              </a:rPr>
              <a:pPr/>
              <a:t>84</a:t>
            </a:fld>
            <a:endParaRPr lang="en-US">
              <a:solidFill>
                <a:srgbClr val="000000"/>
              </a:solidFill>
            </a:endParaRPr>
          </a:p>
        </p:txBody>
      </p:sp>
    </p:spTree>
    <p:extLst>
      <p:ext uri="{BB962C8B-B14F-4D97-AF65-F5344CB8AC3E}">
        <p14:creationId xmlns:p14="http://schemas.microsoft.com/office/powerpoint/2010/main" val="7352467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85</a:t>
            </a:fld>
            <a:endParaRPr lang="en-US"/>
          </a:p>
        </p:txBody>
      </p:sp>
    </p:spTree>
    <p:extLst>
      <p:ext uri="{BB962C8B-B14F-4D97-AF65-F5344CB8AC3E}">
        <p14:creationId xmlns:p14="http://schemas.microsoft.com/office/powerpoint/2010/main" val="2153722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86</a:t>
            </a:fld>
            <a:endParaRPr lang="en-US"/>
          </a:p>
        </p:txBody>
      </p:sp>
    </p:spTree>
    <p:extLst>
      <p:ext uri="{BB962C8B-B14F-4D97-AF65-F5344CB8AC3E}">
        <p14:creationId xmlns:p14="http://schemas.microsoft.com/office/powerpoint/2010/main" val="26554420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57200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87</a:t>
            </a:fld>
            <a:endParaRPr lang="en-US"/>
          </a:p>
        </p:txBody>
      </p:sp>
    </p:spTree>
    <p:extLst>
      <p:ext uri="{BB962C8B-B14F-4D97-AF65-F5344CB8AC3E}">
        <p14:creationId xmlns:p14="http://schemas.microsoft.com/office/powerpoint/2010/main" val="16789826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pPr lvl="0"/>
            <a:endParaRPr lang="en-US" sz="1100" b="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88</a:t>
            </a:fld>
            <a:endParaRPr lang="en-US"/>
          </a:p>
        </p:txBody>
      </p:sp>
    </p:spTree>
    <p:extLst>
      <p:ext uri="{BB962C8B-B14F-4D97-AF65-F5344CB8AC3E}">
        <p14:creationId xmlns:p14="http://schemas.microsoft.com/office/powerpoint/2010/main" val="14737638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89</a:t>
            </a:fld>
            <a:endParaRPr lang="en-US"/>
          </a:p>
        </p:txBody>
      </p:sp>
    </p:spTree>
    <p:extLst>
      <p:ext uri="{BB962C8B-B14F-4D97-AF65-F5344CB8AC3E}">
        <p14:creationId xmlns:p14="http://schemas.microsoft.com/office/powerpoint/2010/main" val="257004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9</a:t>
            </a:fld>
            <a:endParaRPr lang="en-US"/>
          </a:p>
        </p:txBody>
      </p:sp>
    </p:spTree>
    <p:extLst>
      <p:ext uri="{BB962C8B-B14F-4D97-AF65-F5344CB8AC3E}">
        <p14:creationId xmlns:p14="http://schemas.microsoft.com/office/powerpoint/2010/main" val="35000608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90</a:t>
            </a:fld>
            <a:endParaRPr lang="en-US"/>
          </a:p>
        </p:txBody>
      </p:sp>
    </p:spTree>
    <p:extLst>
      <p:ext uri="{BB962C8B-B14F-4D97-AF65-F5344CB8AC3E}">
        <p14:creationId xmlns:p14="http://schemas.microsoft.com/office/powerpoint/2010/main" val="41182965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91</a:t>
            </a:fld>
            <a:endParaRPr lang="en-US"/>
          </a:p>
        </p:txBody>
      </p:sp>
    </p:spTree>
    <p:extLst>
      <p:ext uri="{BB962C8B-B14F-4D97-AF65-F5344CB8AC3E}">
        <p14:creationId xmlns:p14="http://schemas.microsoft.com/office/powerpoint/2010/main" val="9623751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0832BD8E-66C1-46F3-80EE-560B11631F7E}" type="slidenum">
              <a:rPr lang="en-US" smtClean="0"/>
              <a:pPr/>
              <a:t>92</a:t>
            </a:fld>
            <a:endParaRPr lang="en-US"/>
          </a:p>
        </p:txBody>
      </p:sp>
    </p:spTree>
    <p:extLst>
      <p:ext uri="{BB962C8B-B14F-4D97-AF65-F5344CB8AC3E}">
        <p14:creationId xmlns:p14="http://schemas.microsoft.com/office/powerpoint/2010/main" val="15882037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93</a:t>
            </a:fld>
            <a:endParaRPr lang="en-US"/>
          </a:p>
        </p:txBody>
      </p:sp>
    </p:spTree>
    <p:extLst>
      <p:ext uri="{BB962C8B-B14F-4D97-AF65-F5344CB8AC3E}">
        <p14:creationId xmlns:p14="http://schemas.microsoft.com/office/powerpoint/2010/main" val="16747676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701041" y="4038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94</a:t>
            </a:fld>
            <a:endParaRPr lang="en-US"/>
          </a:p>
        </p:txBody>
      </p:sp>
    </p:spTree>
    <p:extLst>
      <p:ext uri="{BB962C8B-B14F-4D97-AF65-F5344CB8AC3E}">
        <p14:creationId xmlns:p14="http://schemas.microsoft.com/office/powerpoint/2010/main" val="40768026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609600" y="3867150"/>
            <a:ext cx="5791200" cy="5256187"/>
          </a:xfrm>
        </p:spPr>
        <p:txBody>
          <a:bodyPr/>
          <a:lstStyle/>
          <a:p>
            <a:pPr lvl="0"/>
            <a:endParaRPr lang="en-US"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0832BD8E-66C1-46F3-80EE-560B11631F7E}" type="slidenum">
              <a:rPr lang="en-US" smtClean="0"/>
              <a:pPr/>
              <a:t>95</a:t>
            </a:fld>
            <a:endParaRPr lang="en-US"/>
          </a:p>
        </p:txBody>
      </p:sp>
    </p:spTree>
    <p:extLst>
      <p:ext uri="{BB962C8B-B14F-4D97-AF65-F5344CB8AC3E}">
        <p14:creationId xmlns:p14="http://schemas.microsoft.com/office/powerpoint/2010/main" val="36361411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81000"/>
            <a:ext cx="6196012" cy="3486150"/>
          </a:xfrm>
        </p:spPr>
      </p:sp>
      <p:sp>
        <p:nvSpPr>
          <p:cNvPr id="3" name="Notes Placeholder 2"/>
          <p:cNvSpPr>
            <a:spLocks noGrp="1"/>
          </p:cNvSpPr>
          <p:nvPr>
            <p:ph type="body" idx="1"/>
          </p:nvPr>
        </p:nvSpPr>
        <p:spPr>
          <a:xfrm>
            <a:off x="609600" y="3880402"/>
            <a:ext cx="5791200" cy="5257800"/>
          </a:xfrm>
        </p:spPr>
        <p:txBody>
          <a:bodyPr/>
          <a:lstStyle/>
          <a:p>
            <a:pPr lvl="0"/>
            <a:endParaRPr lang="en-US" sz="1100" dirty="0"/>
          </a:p>
        </p:txBody>
      </p:sp>
      <p:sp>
        <p:nvSpPr>
          <p:cNvPr id="4" name="Slide Number Placeholder 3"/>
          <p:cNvSpPr>
            <a:spLocks noGrp="1"/>
          </p:cNvSpPr>
          <p:nvPr>
            <p:ph type="sldNum" sz="quarter" idx="10"/>
          </p:nvPr>
        </p:nvSpPr>
        <p:spPr/>
        <p:txBody>
          <a:bodyPr/>
          <a:lstStyle/>
          <a:p>
            <a:fld id="{0832BD8E-66C1-46F3-80EE-560B11631F7E}" type="slidenum">
              <a:rPr lang="en-US" smtClean="0"/>
              <a:pPr/>
              <a:t>96</a:t>
            </a:fld>
            <a:endParaRPr lang="en-US"/>
          </a:p>
        </p:txBody>
      </p:sp>
    </p:spTree>
    <p:extLst>
      <p:ext uri="{BB962C8B-B14F-4D97-AF65-F5344CB8AC3E}">
        <p14:creationId xmlns:p14="http://schemas.microsoft.com/office/powerpoint/2010/main" val="123819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604" y="2130429"/>
            <a:ext cx="10363200" cy="1470025"/>
          </a:xfrm>
          <a:prstGeom prst="rect">
            <a:avLst/>
          </a:prstGeom>
        </p:spPr>
        <p:txBody>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47205" y="4114800"/>
            <a:ext cx="8534400" cy="8382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fld id="{D68E12FF-F00B-464B-86EF-7964F83F7C6F}" type="slidenum">
              <a:rPr lang="en-US"/>
              <a:pPr/>
              <a:t>‹#›</a:t>
            </a:fld>
            <a:endParaRPr lang="en-US"/>
          </a:p>
        </p:txBody>
      </p:sp>
      <p:sp>
        <p:nvSpPr>
          <p:cNvPr id="10" name="Text Placeholder 9"/>
          <p:cNvSpPr>
            <a:spLocks noGrp="1"/>
          </p:cNvSpPr>
          <p:nvPr>
            <p:ph type="body" sz="quarter" idx="11" hasCustomPrompt="1"/>
          </p:nvPr>
        </p:nvSpPr>
        <p:spPr>
          <a:xfrm>
            <a:off x="304800" y="6092024"/>
            <a:ext cx="9753600" cy="762000"/>
          </a:xfrm>
          <a:prstGeom prst="rect">
            <a:avLst/>
          </a:prstGeom>
        </p:spPr>
        <p:txBody>
          <a:bodyPr/>
          <a:lstStyle>
            <a:lvl1pPr marL="0" indent="0">
              <a:buFontTx/>
              <a:buNone/>
              <a:defRPr sz="2000">
                <a:solidFill>
                  <a:srgbClr val="333399"/>
                </a:solidFill>
              </a:defRPr>
            </a:lvl1pPr>
            <a:lvl2pPr marL="457200" indent="0">
              <a:buFontTx/>
              <a:buNone/>
              <a:defRPr>
                <a:solidFill>
                  <a:srgbClr val="333399"/>
                </a:solidFill>
              </a:defRPr>
            </a:lvl2pPr>
            <a:lvl3pPr marL="857250" indent="0">
              <a:buFontTx/>
              <a:buNone/>
              <a:defRPr>
                <a:solidFill>
                  <a:srgbClr val="333399"/>
                </a:solidFill>
              </a:defRPr>
            </a:lvl3pPr>
            <a:lvl4pPr marL="1257300" indent="0">
              <a:buFontTx/>
              <a:buNone/>
              <a:defRPr>
                <a:solidFill>
                  <a:srgbClr val="333399"/>
                </a:solidFill>
              </a:defRPr>
            </a:lvl4pPr>
            <a:lvl5pPr marL="1657350" indent="0">
              <a:buFontTx/>
              <a:buNone/>
              <a:defRPr>
                <a:solidFill>
                  <a:srgbClr val="333399"/>
                </a:solidFill>
              </a:defRPr>
            </a:lvl5pPr>
          </a:lstStyle>
          <a:p>
            <a:pPr lvl="0"/>
            <a:r>
              <a:rPr lang="en-US" dirty="0"/>
              <a:t>Click to edit Master Presenter(s) Name and Title styles</a:t>
            </a:r>
          </a:p>
        </p:txBody>
      </p:sp>
    </p:spTree>
    <p:extLst>
      <p:ext uri="{BB962C8B-B14F-4D97-AF65-F5344CB8AC3E}">
        <p14:creationId xmlns:p14="http://schemas.microsoft.com/office/powerpoint/2010/main" val="267499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gular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DB48209F-1662-40B9-BF25-8E6F7AC270B7}" type="slidenum">
              <a:rPr lang="en-US"/>
              <a:pPr/>
              <a:t>‹#›</a:t>
            </a:fld>
            <a:endParaRPr lang="en-US"/>
          </a:p>
        </p:txBody>
      </p:sp>
      <p:sp>
        <p:nvSpPr>
          <p:cNvPr id="9" name="Text Placeholder 8"/>
          <p:cNvSpPr>
            <a:spLocks noGrp="1"/>
          </p:cNvSpPr>
          <p:nvPr>
            <p:ph type="body" sz="quarter" idx="11" hasCustomPrompt="1"/>
          </p:nvPr>
        </p:nvSpPr>
        <p:spPr>
          <a:xfrm>
            <a:off x="395799" y="854102"/>
            <a:ext cx="11582400" cy="533400"/>
          </a:xfrm>
          <a:prstGeom prst="rect">
            <a:avLst/>
          </a:prstGeom>
        </p:spPr>
        <p:txBody>
          <a:bodyPr/>
          <a:lstStyle>
            <a:lvl1pPr marL="0" indent="0">
              <a:buFontTx/>
              <a:buNone/>
              <a:defRPr sz="2800" i="1">
                <a:solidFill>
                  <a:srgbClr val="333399"/>
                </a:solidFill>
                <a:latin typeface="+mj-lt"/>
              </a:defRPr>
            </a:lvl1pPr>
          </a:lstStyle>
          <a:p>
            <a:pPr lvl="0"/>
            <a:r>
              <a:rPr lang="en-US" dirty="0"/>
              <a:t>Click to edit Master title style</a:t>
            </a:r>
          </a:p>
        </p:txBody>
      </p:sp>
      <p:sp>
        <p:nvSpPr>
          <p:cNvPr id="12" name="Text Placeholder 11"/>
          <p:cNvSpPr>
            <a:spLocks noGrp="1"/>
          </p:cNvSpPr>
          <p:nvPr>
            <p:ph type="body" sz="quarter" idx="12"/>
          </p:nvPr>
        </p:nvSpPr>
        <p:spPr>
          <a:xfrm>
            <a:off x="406400" y="1600200"/>
            <a:ext cx="11582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54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5" y="852490"/>
            <a:ext cx="10850033" cy="51911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60917" y="1449391"/>
            <a:ext cx="5077883" cy="4570412"/>
          </a:xfrm>
          <a:prstGeom prst="rect">
            <a:avLst/>
          </a:prstGeom>
        </p:spPr>
        <p:txBody>
          <a:bodyPr/>
          <a:lstStyle>
            <a:lvl1pPr>
              <a:defRPr sz="24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2007" y="1449391"/>
            <a:ext cx="5077884" cy="4570412"/>
          </a:xfrm>
          <a:prstGeom prst="rect">
            <a:avLst/>
          </a:prstGeom>
        </p:spPr>
        <p:txBody>
          <a:bodyPr/>
          <a:lstStyle>
            <a:lvl1pPr>
              <a:defRPr sz="24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DB48209F-1662-40B9-BF25-8E6F7AC270B7}" type="slidenum">
              <a:rPr lang="en-US"/>
              <a:pPr/>
              <a:t>‹#›</a:t>
            </a:fld>
            <a:endParaRPr lang="en-US"/>
          </a:p>
        </p:txBody>
      </p:sp>
    </p:spTree>
    <p:extLst>
      <p:ext uri="{BB962C8B-B14F-4D97-AF65-F5344CB8AC3E}">
        <p14:creationId xmlns:p14="http://schemas.microsoft.com/office/powerpoint/2010/main" val="358722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5" y="852490"/>
            <a:ext cx="10850033" cy="51911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D3273C5-C1FA-48D4-906D-F42E24E83269}" type="slidenum">
              <a:rPr lang="en-US"/>
              <a:pPr/>
              <a:t>‹#›</a:t>
            </a:fld>
            <a:endParaRPr lang="en-US"/>
          </a:p>
        </p:txBody>
      </p:sp>
    </p:spTree>
    <p:extLst>
      <p:ext uri="{BB962C8B-B14F-4D97-AF65-F5344CB8AC3E}">
        <p14:creationId xmlns:p14="http://schemas.microsoft.com/office/powerpoint/2010/main" val="362068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0DF1D56-079D-400F-8097-016EBDA8D58B}" type="slidenum">
              <a:rPr lang="en-US"/>
              <a:pPr/>
              <a:t>‹#›</a:t>
            </a:fld>
            <a:endParaRPr lang="en-US"/>
          </a:p>
        </p:txBody>
      </p:sp>
    </p:spTree>
    <p:extLst>
      <p:ext uri="{BB962C8B-B14F-4D97-AF65-F5344CB8AC3E}">
        <p14:creationId xmlns:p14="http://schemas.microsoft.com/office/powerpoint/2010/main" val="64633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R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 y="777240"/>
            <a:ext cx="10515600" cy="86868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35280" y="1600200"/>
            <a:ext cx="105156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986"/>
            <a:ext cx="2743200" cy="363854"/>
          </a:xfrm>
          <a:prstGeom prst="rect">
            <a:avLst/>
          </a:prstGeom>
        </p:spPr>
        <p:txBody>
          <a:bodyPr/>
          <a:lstStyle/>
          <a:p>
            <a:endParaRPr lang="en-US"/>
          </a:p>
        </p:txBody>
      </p:sp>
      <p:sp>
        <p:nvSpPr>
          <p:cNvPr id="5" name="Footer Placeholder 4"/>
          <p:cNvSpPr>
            <a:spLocks noGrp="1"/>
          </p:cNvSpPr>
          <p:nvPr>
            <p:ph type="ftr" sz="quarter" idx="11"/>
          </p:nvPr>
        </p:nvSpPr>
        <p:spPr>
          <a:xfrm>
            <a:off x="4038600" y="6356986"/>
            <a:ext cx="4114800" cy="363854"/>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494146"/>
            <a:ext cx="2743200" cy="363854"/>
          </a:xfrm>
        </p:spPr>
        <p:txBody>
          <a:bodyPr/>
          <a:lstStyle>
            <a:lvl1pPr>
              <a:defRPr sz="900"/>
            </a:lvl1pPr>
          </a:lstStyle>
          <a:p>
            <a:fld id="{D00AEED8-7BF0-4AC9-A72F-ABE87588D37A}" type="slidenum">
              <a:rPr lang="en-US" smtClean="0"/>
              <a:pPr/>
              <a:t>‹#›</a:t>
            </a:fld>
            <a:endParaRPr lang="en-US"/>
          </a:p>
        </p:txBody>
      </p:sp>
      <p:sp>
        <p:nvSpPr>
          <p:cNvPr id="9" name="Text Placeholder 8"/>
          <p:cNvSpPr>
            <a:spLocks noGrp="1"/>
          </p:cNvSpPr>
          <p:nvPr>
            <p:ph type="body" sz="quarter" idx="13"/>
          </p:nvPr>
        </p:nvSpPr>
        <p:spPr>
          <a:xfrm>
            <a:off x="3352800" y="137160"/>
            <a:ext cx="8839200" cy="640080"/>
          </a:xfrm>
          <a:prstGeom prst="rect">
            <a:avLst/>
          </a:prstGeom>
        </p:spPr>
        <p:txBody>
          <a:bodyPr>
            <a:normAutofit/>
          </a:bodyPr>
          <a:lstStyle>
            <a:lvl1pPr marL="0" indent="0" algn="r">
              <a:buFontTx/>
              <a:buNone/>
              <a:defRPr sz="216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89564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grpSp>
        <p:nvGrpSpPr>
          <p:cNvPr id="124932" name="Group 4"/>
          <p:cNvGrpSpPr>
            <a:grpSpLocks/>
          </p:cNvGrpSpPr>
          <p:nvPr/>
        </p:nvGrpSpPr>
        <p:grpSpPr bwMode="auto">
          <a:xfrm>
            <a:off x="-6350" y="2"/>
            <a:ext cx="12200468" cy="746125"/>
            <a:chOff x="-3" y="0"/>
            <a:chExt cx="5764" cy="633"/>
          </a:xfrm>
        </p:grpSpPr>
        <p:sp>
          <p:nvSpPr>
            <p:cNvPr id="1065" name="Rectangle 5"/>
            <p:cNvSpPr>
              <a:spLocks noChangeArrowheads="1"/>
            </p:cNvSpPr>
            <p:nvPr userDrawn="1"/>
          </p:nvSpPr>
          <p:spPr bwMode="auto">
            <a:xfrm>
              <a:off x="0" y="0"/>
              <a:ext cx="5760" cy="633"/>
            </a:xfrm>
            <a:prstGeom prst="rect">
              <a:avLst/>
            </a:prstGeom>
            <a:solidFill>
              <a:srgbClr val="60A1D3"/>
            </a:solidFill>
            <a:ln w="9525">
              <a:noFill/>
              <a:miter lim="800000"/>
              <a:headEnd/>
              <a:tailEnd/>
            </a:ln>
          </p:spPr>
          <p:txBody>
            <a:bodyPr wrap="none" anchor="ctr"/>
            <a:lstStyle/>
            <a:p>
              <a:pPr algn="ctr" eaLnBrk="0" hangingPunct="0">
                <a:defRPr/>
              </a:pPr>
              <a:endParaRPr lang="en-US" sz="2400">
                <a:ea typeface="MS PGothic" pitchFamily="34" charset="-128"/>
                <a:cs typeface="MS PGothic" pitchFamily="34" charset="-128"/>
              </a:endParaRPr>
            </a:p>
          </p:txBody>
        </p:sp>
        <p:sp>
          <p:nvSpPr>
            <p:cNvPr id="1066" name="Line 6"/>
            <p:cNvSpPr>
              <a:spLocks noChangeShapeType="1"/>
            </p:cNvSpPr>
            <p:nvPr userDrawn="1"/>
          </p:nvSpPr>
          <p:spPr bwMode="auto">
            <a:xfrm>
              <a:off x="-3" y="633"/>
              <a:ext cx="5764" cy="0"/>
            </a:xfrm>
            <a:prstGeom prst="line">
              <a:avLst/>
            </a:prstGeom>
            <a:noFill/>
            <a:ln w="76200">
              <a:solidFill>
                <a:srgbClr val="FF0000"/>
              </a:solidFill>
              <a:round/>
              <a:headEnd/>
              <a:tailEnd/>
            </a:ln>
          </p:spPr>
          <p:txBody>
            <a:bodyPr/>
            <a:lstStyle/>
            <a:p>
              <a:pPr>
                <a:defRPr/>
              </a:pPr>
              <a:endParaRPr lang="en-US" sz="2800">
                <a:ea typeface="MS PGothic" pitchFamily="34" charset="-128"/>
                <a:cs typeface="MS PGothic" pitchFamily="34" charset="-128"/>
              </a:endParaRPr>
            </a:p>
          </p:txBody>
        </p:sp>
      </p:grpSp>
      <p:grpSp>
        <p:nvGrpSpPr>
          <p:cNvPr id="124935" name="Group 7"/>
          <p:cNvGrpSpPr>
            <a:grpSpLocks/>
          </p:cNvGrpSpPr>
          <p:nvPr/>
        </p:nvGrpSpPr>
        <p:grpSpPr bwMode="auto">
          <a:xfrm>
            <a:off x="495303" y="152402"/>
            <a:ext cx="2942099" cy="438151"/>
            <a:chOff x="390" y="948"/>
            <a:chExt cx="1389" cy="276"/>
          </a:xfrm>
        </p:grpSpPr>
        <p:grpSp>
          <p:nvGrpSpPr>
            <p:cNvPr id="124936" name="Group 8"/>
            <p:cNvGrpSpPr>
              <a:grpSpLocks/>
            </p:cNvGrpSpPr>
            <p:nvPr/>
          </p:nvGrpSpPr>
          <p:grpSpPr bwMode="auto">
            <a:xfrm>
              <a:off x="390" y="948"/>
              <a:ext cx="1296" cy="230"/>
              <a:chOff x="397" y="387"/>
              <a:chExt cx="1752" cy="303"/>
            </a:xfrm>
          </p:grpSpPr>
          <p:sp>
            <p:nvSpPr>
              <p:cNvPr id="1034" name="Freeform 9"/>
              <p:cNvSpPr>
                <a:spLocks/>
              </p:cNvSpPr>
              <p:nvPr/>
            </p:nvSpPr>
            <p:spPr bwMode="auto">
              <a:xfrm>
                <a:off x="397" y="387"/>
                <a:ext cx="498" cy="303"/>
              </a:xfrm>
              <a:custGeom>
                <a:avLst/>
                <a:gdLst>
                  <a:gd name="T0" fmla="*/ 431 w 498"/>
                  <a:gd name="T1" fmla="*/ 302 h 303"/>
                  <a:gd name="T2" fmla="*/ 497 w 498"/>
                  <a:gd name="T3" fmla="*/ 0 h 303"/>
                  <a:gd name="T4" fmla="*/ 66 w 498"/>
                  <a:gd name="T5" fmla="*/ 0 h 303"/>
                  <a:gd name="T6" fmla="*/ 0 w 498"/>
                  <a:gd name="T7" fmla="*/ 302 h 303"/>
                  <a:gd name="T8" fmla="*/ 431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35" name="Freeform 10"/>
              <p:cNvSpPr>
                <a:spLocks/>
              </p:cNvSpPr>
              <p:nvPr/>
            </p:nvSpPr>
            <p:spPr bwMode="auto">
              <a:xfrm>
                <a:off x="446" y="398"/>
                <a:ext cx="436"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113 w 436"/>
                  <a:gd name="T13" fmla="*/ 19 h 283"/>
                  <a:gd name="T14" fmla="*/ 136 w 436"/>
                  <a:gd name="T15" fmla="*/ 23 h 283"/>
                  <a:gd name="T16" fmla="*/ 159 w 436"/>
                  <a:gd name="T17" fmla="*/ 28 h 283"/>
                  <a:gd name="T18" fmla="*/ 181 w 436"/>
                  <a:gd name="T19" fmla="*/ 32 h 283"/>
                  <a:gd name="T20" fmla="*/ 202 w 436"/>
                  <a:gd name="T21" fmla="*/ 36 h 283"/>
                  <a:gd name="T22" fmla="*/ 222 w 436"/>
                  <a:gd name="T23" fmla="*/ 41 h 283"/>
                  <a:gd name="T24" fmla="*/ 239 w 436"/>
                  <a:gd name="T25" fmla="*/ 44 h 283"/>
                  <a:gd name="T26" fmla="*/ 254 w 436"/>
                  <a:gd name="T27" fmla="*/ 47 h 283"/>
                  <a:gd name="T28" fmla="*/ 264 w 436"/>
                  <a:gd name="T29" fmla="*/ 49 h 283"/>
                  <a:gd name="T30" fmla="*/ 270 w 436"/>
                  <a:gd name="T31" fmla="*/ 50 h 283"/>
                  <a:gd name="T32" fmla="*/ 281 w 436"/>
                  <a:gd name="T33" fmla="*/ 52 h 283"/>
                  <a:gd name="T34" fmla="*/ 296 w 436"/>
                  <a:gd name="T35" fmla="*/ 56 h 283"/>
                  <a:gd name="T36" fmla="*/ 308 w 436"/>
                  <a:gd name="T37" fmla="*/ 60 h 283"/>
                  <a:gd name="T38" fmla="*/ 316 w 436"/>
                  <a:gd name="T39" fmla="*/ 63 h 283"/>
                  <a:gd name="T40" fmla="*/ 321 w 436"/>
                  <a:gd name="T41" fmla="*/ 65 h 283"/>
                  <a:gd name="T42" fmla="*/ 323 w 436"/>
                  <a:gd name="T43" fmla="*/ 68 h 283"/>
                  <a:gd name="T44" fmla="*/ 324 w 436"/>
                  <a:gd name="T45" fmla="*/ 69 h 283"/>
                  <a:gd name="T46" fmla="*/ 325 w 436"/>
                  <a:gd name="T47" fmla="*/ 70 h 283"/>
                  <a:gd name="T48" fmla="*/ 338 w 436"/>
                  <a:gd name="T49" fmla="*/ 70 h 283"/>
                  <a:gd name="T50" fmla="*/ 348 w 436"/>
                  <a:gd name="T51" fmla="*/ 71 h 283"/>
                  <a:gd name="T52" fmla="*/ 356 w 436"/>
                  <a:gd name="T53" fmla="*/ 71 h 283"/>
                  <a:gd name="T54" fmla="*/ 362 w 436"/>
                  <a:gd name="T55" fmla="*/ 71 h 283"/>
                  <a:gd name="T56" fmla="*/ 366 w 436"/>
                  <a:gd name="T57" fmla="*/ 73 h 283"/>
                  <a:gd name="T58" fmla="*/ 370 w 436"/>
                  <a:gd name="T59" fmla="*/ 74 h 283"/>
                  <a:gd name="T60" fmla="*/ 373 w 436"/>
                  <a:gd name="T61" fmla="*/ 75 h 283"/>
                  <a:gd name="T62" fmla="*/ 375 w 436"/>
                  <a:gd name="T63" fmla="*/ 77 h 283"/>
                  <a:gd name="T64" fmla="*/ 380 w 436"/>
                  <a:gd name="T65" fmla="*/ 85 h 283"/>
                  <a:gd name="T66" fmla="*/ 382 w 436"/>
                  <a:gd name="T67" fmla="*/ 95 h 283"/>
                  <a:gd name="T68" fmla="*/ 380 w 436"/>
                  <a:gd name="T69" fmla="*/ 105 h 283"/>
                  <a:gd name="T70" fmla="*/ 377 w 436"/>
                  <a:gd name="T71" fmla="*/ 116 h 283"/>
                  <a:gd name="T72" fmla="*/ 372 w 436"/>
                  <a:gd name="T73" fmla="*/ 127 h 283"/>
                  <a:gd name="T74" fmla="*/ 367 w 436"/>
                  <a:gd name="T75" fmla="*/ 135 h 283"/>
                  <a:gd name="T76" fmla="*/ 364 w 436"/>
                  <a:gd name="T77" fmla="*/ 141 h 283"/>
                  <a:gd name="T78" fmla="*/ 362 w 436"/>
                  <a:gd name="T79" fmla="*/ 143 h 283"/>
                  <a:gd name="T80" fmla="*/ 358 w 436"/>
                  <a:gd name="T81" fmla="*/ 145 h 283"/>
                  <a:gd name="T82" fmla="*/ 345 w 436"/>
                  <a:gd name="T83" fmla="*/ 150 h 283"/>
                  <a:gd name="T84" fmla="*/ 327 w 436"/>
                  <a:gd name="T85" fmla="*/ 157 h 283"/>
                  <a:gd name="T86" fmla="*/ 304 w 436"/>
                  <a:gd name="T87" fmla="*/ 166 h 283"/>
                  <a:gd name="T88" fmla="*/ 276 w 436"/>
                  <a:gd name="T89" fmla="*/ 177 h 283"/>
                  <a:gd name="T90" fmla="*/ 246 w 436"/>
                  <a:gd name="T91" fmla="*/ 188 h 283"/>
                  <a:gd name="T92" fmla="*/ 213 w 436"/>
                  <a:gd name="T93" fmla="*/ 201 h 283"/>
                  <a:gd name="T94" fmla="*/ 180 w 436"/>
                  <a:gd name="T95" fmla="*/ 213 h 283"/>
                  <a:gd name="T96" fmla="*/ 146 w 436"/>
                  <a:gd name="T97" fmla="*/ 226 h 283"/>
                  <a:gd name="T98" fmla="*/ 113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435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3399"/>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36" name="Freeform 11"/>
              <p:cNvSpPr>
                <a:spLocks/>
              </p:cNvSpPr>
              <p:nvPr/>
            </p:nvSpPr>
            <p:spPr bwMode="auto">
              <a:xfrm>
                <a:off x="719" y="484"/>
                <a:ext cx="92"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3399"/>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37" name="Freeform 12"/>
              <p:cNvSpPr>
                <a:spLocks/>
              </p:cNvSpPr>
              <p:nvPr/>
            </p:nvSpPr>
            <p:spPr bwMode="auto">
              <a:xfrm>
                <a:off x="412" y="463"/>
                <a:ext cx="373" cy="216"/>
              </a:xfrm>
              <a:custGeom>
                <a:avLst/>
                <a:gdLst>
                  <a:gd name="T0" fmla="*/ 0 w 373"/>
                  <a:gd name="T1" fmla="*/ 216 h 217"/>
                  <a:gd name="T2" fmla="*/ 6 w 373"/>
                  <a:gd name="T3" fmla="*/ 213 h 217"/>
                  <a:gd name="T4" fmla="*/ 23 w 373"/>
                  <a:gd name="T5" fmla="*/ 205 h 217"/>
                  <a:gd name="T6" fmla="*/ 46 w 373"/>
                  <a:gd name="T7" fmla="*/ 194 h 217"/>
                  <a:gd name="T8" fmla="*/ 74 w 373"/>
                  <a:gd name="T9" fmla="*/ 180 h 217"/>
                  <a:gd name="T10" fmla="*/ 102 w 373"/>
                  <a:gd name="T11" fmla="*/ 167 h 217"/>
                  <a:gd name="T12" fmla="*/ 128 w 373"/>
                  <a:gd name="T13" fmla="*/ 154 h 217"/>
                  <a:gd name="T14" fmla="*/ 149 w 373"/>
                  <a:gd name="T15" fmla="*/ 144 h 217"/>
                  <a:gd name="T16" fmla="*/ 161 w 373"/>
                  <a:gd name="T17" fmla="*/ 138 h 217"/>
                  <a:gd name="T18" fmla="*/ 175 w 373"/>
                  <a:gd name="T19" fmla="*/ 131 h 217"/>
                  <a:gd name="T20" fmla="*/ 190 w 373"/>
                  <a:gd name="T21" fmla="*/ 124 h 217"/>
                  <a:gd name="T22" fmla="*/ 206 w 373"/>
                  <a:gd name="T23" fmla="*/ 116 h 217"/>
                  <a:gd name="T24" fmla="*/ 223 w 373"/>
                  <a:gd name="T25" fmla="*/ 109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3399"/>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38" name="Freeform 13"/>
              <p:cNvSpPr>
                <a:spLocks/>
              </p:cNvSpPr>
              <p:nvPr/>
            </p:nvSpPr>
            <p:spPr bwMode="auto">
              <a:xfrm>
                <a:off x="944" y="398"/>
                <a:ext cx="113" cy="108"/>
              </a:xfrm>
              <a:custGeom>
                <a:avLst/>
                <a:gdLst>
                  <a:gd name="T0" fmla="*/ 31 w 113"/>
                  <a:gd name="T1" fmla="*/ 106 h 107"/>
                  <a:gd name="T2" fmla="*/ 15 w 113"/>
                  <a:gd name="T3" fmla="*/ 102 h 107"/>
                  <a:gd name="T4" fmla="*/ 4 w 113"/>
                  <a:gd name="T5" fmla="*/ 93 h 107"/>
                  <a:gd name="T6" fmla="*/ 0 w 113"/>
                  <a:gd name="T7" fmla="*/ 79 h 107"/>
                  <a:gd name="T8" fmla="*/ 3 w 113"/>
                  <a:gd name="T9" fmla="*/ 63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54 h 107"/>
                  <a:gd name="T38" fmla="*/ 27 w 113"/>
                  <a:gd name="T39" fmla="*/ 62 h 107"/>
                  <a:gd name="T40" fmla="*/ 26 w 113"/>
                  <a:gd name="T41" fmla="*/ 64 h 107"/>
                  <a:gd name="T42" fmla="*/ 25 w 113"/>
                  <a:gd name="T43" fmla="*/ 74 h 107"/>
                  <a:gd name="T44" fmla="*/ 27 w 113"/>
                  <a:gd name="T45" fmla="*/ 83 h 107"/>
                  <a:gd name="T46" fmla="*/ 34 w 113"/>
                  <a:gd name="T47" fmla="*/ 88 h 107"/>
                  <a:gd name="T48" fmla="*/ 44 w 113"/>
                  <a:gd name="T49" fmla="*/ 89 h 107"/>
                  <a:gd name="T50" fmla="*/ 56 w 113"/>
                  <a:gd name="T51" fmla="*/ 88 h 107"/>
                  <a:gd name="T52" fmla="*/ 65 w 113"/>
                  <a:gd name="T53" fmla="*/ 83 h 107"/>
                  <a:gd name="T54" fmla="*/ 71 w 113"/>
                  <a:gd name="T55" fmla="*/ 74 h 107"/>
                  <a:gd name="T56" fmla="*/ 74 w 113"/>
                  <a:gd name="T57" fmla="*/ 64 h 107"/>
                  <a:gd name="T58" fmla="*/ 76 w 113"/>
                  <a:gd name="T59" fmla="*/ 58 h 107"/>
                  <a:gd name="T60" fmla="*/ 78 w 113"/>
                  <a:gd name="T61" fmla="*/ 50 h 107"/>
                  <a:gd name="T62" fmla="*/ 80 w 113"/>
                  <a:gd name="T63" fmla="*/ 39 h 107"/>
                  <a:gd name="T64" fmla="*/ 82 w 113"/>
                  <a:gd name="T65" fmla="*/ 28 h 107"/>
                  <a:gd name="T66" fmla="*/ 84 w 113"/>
                  <a:gd name="T67" fmla="*/ 18 h 107"/>
                  <a:gd name="T68" fmla="*/ 87 w 113"/>
                  <a:gd name="T69" fmla="*/ 9 h 107"/>
                  <a:gd name="T70" fmla="*/ 88 w 113"/>
                  <a:gd name="T71" fmla="*/ 2 h 107"/>
                  <a:gd name="T72" fmla="*/ 89 w 113"/>
                  <a:gd name="T73" fmla="*/ 0 h 107"/>
                  <a:gd name="T74" fmla="*/ 109 w 113"/>
                  <a:gd name="T75" fmla="*/ 12 h 107"/>
                  <a:gd name="T76" fmla="*/ 106 w 113"/>
                  <a:gd name="T77" fmla="*/ 27 h 107"/>
                  <a:gd name="T78" fmla="*/ 105 w 113"/>
                  <a:gd name="T79" fmla="*/ 33 h 107"/>
                  <a:gd name="T80" fmla="*/ 104 w 113"/>
                  <a:gd name="T81" fmla="*/ 35 h 107"/>
                  <a:gd name="T82" fmla="*/ 104 w 113"/>
                  <a:gd name="T83" fmla="*/ 37 h 107"/>
                  <a:gd name="T84" fmla="*/ 102 w 113"/>
                  <a:gd name="T85" fmla="*/ 44 h 107"/>
                  <a:gd name="T86" fmla="*/ 99 w 113"/>
                  <a:gd name="T87" fmla="*/ 59 h 107"/>
                  <a:gd name="T88" fmla="*/ 95 w 113"/>
                  <a:gd name="T89" fmla="*/ 75 h 107"/>
                  <a:gd name="T90" fmla="*/ 92 w 113"/>
                  <a:gd name="T91" fmla="*/ 83 h 107"/>
                  <a:gd name="T92" fmla="*/ 87 w 113"/>
                  <a:gd name="T93" fmla="*/ 90 h 107"/>
                  <a:gd name="T94" fmla="*/ 81 w 113"/>
                  <a:gd name="T95" fmla="*/ 95 h 107"/>
                  <a:gd name="T96" fmla="*/ 74 w 113"/>
                  <a:gd name="T97" fmla="*/ 99 h 107"/>
                  <a:gd name="T98" fmla="*/ 65 w 113"/>
                  <a:gd name="T99" fmla="*/ 103 h 107"/>
                  <a:gd name="T100" fmla="*/ 56 w 113"/>
                  <a:gd name="T101" fmla="*/ 105 h 107"/>
                  <a:gd name="T102" fmla="*/ 46 w 113"/>
                  <a:gd name="T103" fmla="*/ 106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39" name="Freeform 14"/>
              <p:cNvSpPr>
                <a:spLocks/>
              </p:cNvSpPr>
              <p:nvPr/>
            </p:nvSpPr>
            <p:spPr bwMode="auto">
              <a:xfrm>
                <a:off x="1058" y="398"/>
                <a:ext cx="119" cy="108"/>
              </a:xfrm>
              <a:custGeom>
                <a:avLst/>
                <a:gdLst>
                  <a:gd name="T0" fmla="*/ 94 w 118"/>
                  <a:gd name="T1" fmla="*/ 105 h 106"/>
                  <a:gd name="T2" fmla="*/ 65 w 118"/>
                  <a:gd name="T3" fmla="*/ 105 h 106"/>
                  <a:gd name="T4" fmla="*/ 38 w 118"/>
                  <a:gd name="T5" fmla="*/ 27 h 106"/>
                  <a:gd name="T6" fmla="*/ 38 w 118"/>
                  <a:gd name="T7" fmla="*/ 27 h 106"/>
                  <a:gd name="T8" fmla="*/ 21 w 118"/>
                  <a:gd name="T9" fmla="*/ 105 h 106"/>
                  <a:gd name="T10" fmla="*/ 0 w 118"/>
                  <a:gd name="T11" fmla="*/ 105 h 106"/>
                  <a:gd name="T12" fmla="*/ 23 w 118"/>
                  <a:gd name="T13" fmla="*/ 0 h 106"/>
                  <a:gd name="T14" fmla="*/ 53 w 118"/>
                  <a:gd name="T15" fmla="*/ 0 h 106"/>
                  <a:gd name="T16" fmla="*/ 79 w 118"/>
                  <a:gd name="T17" fmla="*/ 79 h 106"/>
                  <a:gd name="T18" fmla="*/ 79 w 118"/>
                  <a:gd name="T19" fmla="*/ 79 h 106"/>
                  <a:gd name="T20" fmla="*/ 96 w 118"/>
                  <a:gd name="T21" fmla="*/ 0 h 106"/>
                  <a:gd name="T22" fmla="*/ 117 w 118"/>
                  <a:gd name="T23" fmla="*/ 0 h 106"/>
                  <a:gd name="T24" fmla="*/ 94 w 118"/>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0" name="Freeform 15"/>
              <p:cNvSpPr>
                <a:spLocks/>
              </p:cNvSpPr>
              <p:nvPr/>
            </p:nvSpPr>
            <p:spPr bwMode="auto">
              <a:xfrm>
                <a:off x="1175" y="398"/>
                <a:ext cx="46" cy="108"/>
              </a:xfrm>
              <a:custGeom>
                <a:avLst/>
                <a:gdLst>
                  <a:gd name="T0" fmla="*/ 23 w 46"/>
                  <a:gd name="T1" fmla="*/ 105 h 106"/>
                  <a:gd name="T2" fmla="*/ 0 w 46"/>
                  <a:gd name="T3" fmla="*/ 105 h 106"/>
                  <a:gd name="T4" fmla="*/ 22 w 46"/>
                  <a:gd name="T5" fmla="*/ 0 h 106"/>
                  <a:gd name="T6" fmla="*/ 45 w 46"/>
                  <a:gd name="T7" fmla="*/ 0 h 106"/>
                  <a:gd name="T8" fmla="*/ 23 w 46"/>
                  <a:gd name="T9" fmla="*/ 105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1" name="Freeform 16"/>
              <p:cNvSpPr>
                <a:spLocks/>
              </p:cNvSpPr>
              <p:nvPr/>
            </p:nvSpPr>
            <p:spPr bwMode="auto">
              <a:xfrm>
                <a:off x="1235" y="398"/>
                <a:ext cx="92" cy="108"/>
              </a:xfrm>
              <a:custGeom>
                <a:avLst/>
                <a:gdLst>
                  <a:gd name="T0" fmla="*/ 87 w 91"/>
                  <a:gd name="T1" fmla="*/ 17 h 106"/>
                  <a:gd name="T2" fmla="*/ 54 w 91"/>
                  <a:gd name="T3" fmla="*/ 17 h 106"/>
                  <a:gd name="T4" fmla="*/ 36 w 91"/>
                  <a:gd name="T5" fmla="*/ 105 h 106"/>
                  <a:gd name="T6" fmla="*/ 13 w 91"/>
                  <a:gd name="T7" fmla="*/ 105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2" name="Freeform 17"/>
              <p:cNvSpPr>
                <a:spLocks/>
              </p:cNvSpPr>
              <p:nvPr/>
            </p:nvSpPr>
            <p:spPr bwMode="auto">
              <a:xfrm>
                <a:off x="1321" y="398"/>
                <a:ext cx="103" cy="108"/>
              </a:xfrm>
              <a:custGeom>
                <a:avLst/>
                <a:gdLst>
                  <a:gd name="T0" fmla="*/ 97 w 102"/>
                  <a:gd name="T1" fmla="*/ 17 h 106"/>
                  <a:gd name="T2" fmla="*/ 43 w 102"/>
                  <a:gd name="T3" fmla="*/ 17 h 106"/>
                  <a:gd name="T4" fmla="*/ 37 w 102"/>
                  <a:gd name="T5" fmla="*/ 44 h 106"/>
                  <a:gd name="T6" fmla="*/ 84 w 102"/>
                  <a:gd name="T7" fmla="*/ 44 h 106"/>
                  <a:gd name="T8" fmla="*/ 81 w 102"/>
                  <a:gd name="T9" fmla="*/ 59 h 106"/>
                  <a:gd name="T10" fmla="*/ 34 w 102"/>
                  <a:gd name="T11" fmla="*/ 59 h 106"/>
                  <a:gd name="T12" fmla="*/ 27 w 102"/>
                  <a:gd name="T13" fmla="*/ 88 h 106"/>
                  <a:gd name="T14" fmla="*/ 81 w 102"/>
                  <a:gd name="T15" fmla="*/ 88 h 106"/>
                  <a:gd name="T16" fmla="*/ 78 w 102"/>
                  <a:gd name="T17" fmla="*/ 105 h 106"/>
                  <a:gd name="T18" fmla="*/ 0 w 102"/>
                  <a:gd name="T19" fmla="*/ 105 h 106"/>
                  <a:gd name="T20" fmla="*/ 23 w 102"/>
                  <a:gd name="T21" fmla="*/ 0 h 106"/>
                  <a:gd name="T22" fmla="*/ 101 w 102"/>
                  <a:gd name="T23" fmla="*/ 0 h 106"/>
                  <a:gd name="T24" fmla="*/ 97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3" name="Freeform 18"/>
              <p:cNvSpPr>
                <a:spLocks/>
              </p:cNvSpPr>
              <p:nvPr/>
            </p:nvSpPr>
            <p:spPr bwMode="auto">
              <a:xfrm>
                <a:off x="1428" y="398"/>
                <a:ext cx="103" cy="54"/>
              </a:xfrm>
              <a:custGeom>
                <a:avLst/>
                <a:gdLst>
                  <a:gd name="T0" fmla="*/ 0 w 103"/>
                  <a:gd name="T1" fmla="*/ 51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13 h 52"/>
                  <a:gd name="T22" fmla="*/ 98 w 103"/>
                  <a:gd name="T23" fmla="*/ 17 h 52"/>
                  <a:gd name="T24" fmla="*/ 100 w 103"/>
                  <a:gd name="T25" fmla="*/ 20 h 52"/>
                  <a:gd name="T26" fmla="*/ 101 w 103"/>
                  <a:gd name="T27" fmla="*/ 24 h 52"/>
                  <a:gd name="T28" fmla="*/ 102 w 103"/>
                  <a:gd name="T29" fmla="*/ 28 h 52"/>
                  <a:gd name="T30" fmla="*/ 102 w 103"/>
                  <a:gd name="T31" fmla="*/ 33 h 52"/>
                  <a:gd name="T32" fmla="*/ 102 w 103"/>
                  <a:gd name="T33" fmla="*/ 37 h 52"/>
                  <a:gd name="T34" fmla="*/ 102 w 103"/>
                  <a:gd name="T35" fmla="*/ 42 h 52"/>
                  <a:gd name="T36" fmla="*/ 101 w 103"/>
                  <a:gd name="T37" fmla="*/ 46 h 52"/>
                  <a:gd name="T38" fmla="*/ 100 w 103"/>
                  <a:gd name="T39" fmla="*/ 51 h 52"/>
                  <a:gd name="T40" fmla="*/ 77 w 103"/>
                  <a:gd name="T41" fmla="*/ 51 h 52"/>
                  <a:gd name="T42" fmla="*/ 78 w 103"/>
                  <a:gd name="T43" fmla="*/ 50 h 52"/>
                  <a:gd name="T44" fmla="*/ 78 w 103"/>
                  <a:gd name="T45" fmla="*/ 46 h 52"/>
                  <a:gd name="T46" fmla="*/ 79 w 103"/>
                  <a:gd name="T47" fmla="*/ 40 h 52"/>
                  <a:gd name="T48" fmla="*/ 79 w 103"/>
                  <a:gd name="T49" fmla="*/ 35 h 52"/>
                  <a:gd name="T50" fmla="*/ 77 w 103"/>
                  <a:gd name="T51" fmla="*/ 29 h 52"/>
                  <a:gd name="T52" fmla="*/ 75 w 103"/>
                  <a:gd name="T53" fmla="*/ 25 h 52"/>
                  <a:gd name="T54" fmla="*/ 72 w 103"/>
                  <a:gd name="T55" fmla="*/ 21 h 52"/>
                  <a:gd name="T56" fmla="*/ 67 w 103"/>
                  <a:gd name="T57" fmla="*/ 18 h 52"/>
                  <a:gd name="T58" fmla="*/ 62 w 103"/>
                  <a:gd name="T59" fmla="*/ 16 h 52"/>
                  <a:gd name="T60" fmla="*/ 55 w 103"/>
                  <a:gd name="T61" fmla="*/ 16 h 52"/>
                  <a:gd name="T62" fmla="*/ 31 w 103"/>
                  <a:gd name="T63" fmla="*/ 16 h 52"/>
                  <a:gd name="T64" fmla="*/ 24 w 103"/>
                  <a:gd name="T65" fmla="*/ 51 h 52"/>
                  <a:gd name="T66" fmla="*/ 0 w 103"/>
                  <a:gd name="T67" fmla="*/ 51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4" name="Freeform 19"/>
              <p:cNvSpPr>
                <a:spLocks/>
              </p:cNvSpPr>
              <p:nvPr/>
            </p:nvSpPr>
            <p:spPr bwMode="auto">
              <a:xfrm>
                <a:off x="1418" y="452"/>
                <a:ext cx="111" cy="54"/>
              </a:xfrm>
              <a:custGeom>
                <a:avLst/>
                <a:gdLst>
                  <a:gd name="T0" fmla="*/ 11 w 111"/>
                  <a:gd name="T1" fmla="*/ 0 h 53"/>
                  <a:gd name="T2" fmla="*/ 0 w 111"/>
                  <a:gd name="T3" fmla="*/ 52 h 53"/>
                  <a:gd name="T4" fmla="*/ 47 w 111"/>
                  <a:gd name="T5" fmla="*/ 52 h 53"/>
                  <a:gd name="T6" fmla="*/ 53 w 111"/>
                  <a:gd name="T7" fmla="*/ 51 h 53"/>
                  <a:gd name="T8" fmla="*/ 58 w 111"/>
                  <a:gd name="T9" fmla="*/ 51 h 53"/>
                  <a:gd name="T10" fmla="*/ 63 w 111"/>
                  <a:gd name="T11" fmla="*/ 50 h 53"/>
                  <a:gd name="T12" fmla="*/ 69 w 111"/>
                  <a:gd name="T13" fmla="*/ 48 h 53"/>
                  <a:gd name="T14" fmla="*/ 74 w 111"/>
                  <a:gd name="T15" fmla="*/ 46 h 53"/>
                  <a:gd name="T16" fmla="*/ 79 w 111"/>
                  <a:gd name="T17" fmla="*/ 44 h 53"/>
                  <a:gd name="T18" fmla="*/ 83 w 111"/>
                  <a:gd name="T19" fmla="*/ 41 h 53"/>
                  <a:gd name="T20" fmla="*/ 88 w 111"/>
                  <a:gd name="T21" fmla="*/ 38 h 53"/>
                  <a:gd name="T22" fmla="*/ 92 w 111"/>
                  <a:gd name="T23" fmla="*/ 34 h 53"/>
                  <a:gd name="T24" fmla="*/ 95 w 111"/>
                  <a:gd name="T25" fmla="*/ 30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28 h 53"/>
                  <a:gd name="T58" fmla="*/ 65 w 111"/>
                  <a:gd name="T59" fmla="*/ 31 h 53"/>
                  <a:gd name="T60" fmla="*/ 61 w 111"/>
                  <a:gd name="T61" fmla="*/ 32 h 53"/>
                  <a:gd name="T62" fmla="*/ 57 w 111"/>
                  <a:gd name="T63" fmla="*/ 33 h 53"/>
                  <a:gd name="T64" fmla="*/ 52 w 111"/>
                  <a:gd name="T65" fmla="*/ 35 h 53"/>
                  <a:gd name="T66" fmla="*/ 48 w 111"/>
                  <a:gd name="T67" fmla="*/ 35 h 53"/>
                  <a:gd name="T68" fmla="*/ 43 w 111"/>
                  <a:gd name="T69" fmla="*/ 35 h 53"/>
                  <a:gd name="T70" fmla="*/ 27 w 111"/>
                  <a:gd name="T71" fmla="*/ 35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5" name="Freeform 20"/>
              <p:cNvSpPr>
                <a:spLocks/>
              </p:cNvSpPr>
              <p:nvPr/>
            </p:nvSpPr>
            <p:spPr bwMode="auto">
              <a:xfrm>
                <a:off x="1559" y="398"/>
                <a:ext cx="92" cy="108"/>
              </a:xfrm>
              <a:custGeom>
                <a:avLst/>
                <a:gdLst>
                  <a:gd name="T0" fmla="*/ 85 w 91"/>
                  <a:gd name="T1" fmla="*/ 17 h 106"/>
                  <a:gd name="T2" fmla="*/ 81 w 91"/>
                  <a:gd name="T3" fmla="*/ 17 h 106"/>
                  <a:gd name="T4" fmla="*/ 73 w 91"/>
                  <a:gd name="T5" fmla="*/ 17 h 106"/>
                  <a:gd name="T6" fmla="*/ 65 w 91"/>
                  <a:gd name="T7" fmla="*/ 17 h 106"/>
                  <a:gd name="T8" fmla="*/ 57 w 91"/>
                  <a:gd name="T9" fmla="*/ 17 h 106"/>
                  <a:gd name="T10" fmla="*/ 50 w 91"/>
                  <a:gd name="T11" fmla="*/ 18 h 106"/>
                  <a:gd name="T12" fmla="*/ 45 w 91"/>
                  <a:gd name="T13" fmla="*/ 19 h 106"/>
                  <a:gd name="T14" fmla="*/ 43 w 91"/>
                  <a:gd name="T15" fmla="*/ 23 h 106"/>
                  <a:gd name="T16" fmla="*/ 42 w 91"/>
                  <a:gd name="T17" fmla="*/ 27 h 106"/>
                  <a:gd name="T18" fmla="*/ 45 w 91"/>
                  <a:gd name="T19" fmla="*/ 34 h 106"/>
                  <a:gd name="T20" fmla="*/ 50 w 91"/>
                  <a:gd name="T21" fmla="*/ 39 h 106"/>
                  <a:gd name="T22" fmla="*/ 57 w 91"/>
                  <a:gd name="T23" fmla="*/ 45 h 106"/>
                  <a:gd name="T24" fmla="*/ 65 w 91"/>
                  <a:gd name="T25" fmla="*/ 52 h 106"/>
                  <a:gd name="T26" fmla="*/ 72 w 91"/>
                  <a:gd name="T27" fmla="*/ 59 h 106"/>
                  <a:gd name="T28" fmla="*/ 78 w 91"/>
                  <a:gd name="T29" fmla="*/ 67 h 106"/>
                  <a:gd name="T30" fmla="*/ 80 w 91"/>
                  <a:gd name="T31" fmla="*/ 75 h 106"/>
                  <a:gd name="T32" fmla="*/ 78 w 91"/>
                  <a:gd name="T33" fmla="*/ 85 h 106"/>
                  <a:gd name="T34" fmla="*/ 72 w 91"/>
                  <a:gd name="T35" fmla="*/ 94 h 106"/>
                  <a:gd name="T36" fmla="*/ 62 w 91"/>
                  <a:gd name="T37" fmla="*/ 101 h 106"/>
                  <a:gd name="T38" fmla="*/ 46 w 91"/>
                  <a:gd name="T39" fmla="*/ 104 h 106"/>
                  <a:gd name="T40" fmla="*/ 0 w 91"/>
                  <a:gd name="T41" fmla="*/ 105 h 106"/>
                  <a:gd name="T42" fmla="*/ 32 w 91"/>
                  <a:gd name="T43" fmla="*/ 88 h 106"/>
                  <a:gd name="T44" fmla="*/ 39 w 91"/>
                  <a:gd name="T45" fmla="*/ 88 h 106"/>
                  <a:gd name="T46" fmla="*/ 46 w 91"/>
                  <a:gd name="T47" fmla="*/ 87 h 106"/>
                  <a:gd name="T48" fmla="*/ 51 w 91"/>
                  <a:gd name="T49" fmla="*/ 85 h 106"/>
                  <a:gd name="T50" fmla="*/ 54 w 91"/>
                  <a:gd name="T51" fmla="*/ 80 h 106"/>
                  <a:gd name="T52" fmla="*/ 53 w 91"/>
                  <a:gd name="T53" fmla="*/ 74 h 106"/>
                  <a:gd name="T54" fmla="*/ 49 w 91"/>
                  <a:gd name="T55" fmla="*/ 69 h 106"/>
                  <a:gd name="T56" fmla="*/ 42 w 91"/>
                  <a:gd name="T57" fmla="*/ 62 h 106"/>
                  <a:gd name="T58" fmla="*/ 35 w 91"/>
                  <a:gd name="T59" fmla="*/ 56 h 106"/>
                  <a:gd name="T60" fmla="*/ 27 w 91"/>
                  <a:gd name="T61" fmla="*/ 49 h 106"/>
                  <a:gd name="T62" fmla="*/ 21 w 91"/>
                  <a:gd name="T63" fmla="*/ 42 h 106"/>
                  <a:gd name="T64" fmla="*/ 17 w 91"/>
                  <a:gd name="T65" fmla="*/ 34 h 106"/>
                  <a:gd name="T66" fmla="*/ 16 w 91"/>
                  <a:gd name="T67" fmla="*/ 25 h 106"/>
                  <a:gd name="T68" fmla="*/ 20 w 91"/>
                  <a:gd name="T69" fmla="*/ 14 h 106"/>
                  <a:gd name="T70" fmla="*/ 28 w 91"/>
                  <a:gd name="T71" fmla="*/ 7 h 106"/>
                  <a:gd name="T72" fmla="*/ 41 w 91"/>
                  <a:gd name="T73" fmla="*/ 2 h 106"/>
                  <a:gd name="T74" fmla="*/ 59 w 91"/>
                  <a:gd name="T75" fmla="*/ 0 h 106"/>
                  <a:gd name="T76" fmla="*/ 64 w 91"/>
                  <a:gd name="T77" fmla="*/ 0 h 106"/>
                  <a:gd name="T78" fmla="*/ 74 w 91"/>
                  <a:gd name="T79" fmla="*/ 0 h 106"/>
                  <a:gd name="T80" fmla="*/ 85 w 91"/>
                  <a:gd name="T81" fmla="*/ 0 h 106"/>
                  <a:gd name="T82" fmla="*/ 90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6"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105 h 106"/>
                  <a:gd name="T6" fmla="*/ 14 w 93"/>
                  <a:gd name="T7" fmla="*/ 105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7" name="Freeform 22"/>
              <p:cNvSpPr>
                <a:spLocks/>
              </p:cNvSpPr>
              <p:nvPr/>
            </p:nvSpPr>
            <p:spPr bwMode="auto">
              <a:xfrm>
                <a:off x="1717" y="398"/>
                <a:ext cx="108" cy="108"/>
              </a:xfrm>
              <a:custGeom>
                <a:avLst/>
                <a:gdLst>
                  <a:gd name="T0" fmla="*/ 37 w 108"/>
                  <a:gd name="T1" fmla="*/ 105 h 106"/>
                  <a:gd name="T2" fmla="*/ 47 w 108"/>
                  <a:gd name="T3" fmla="*/ 88 h 106"/>
                  <a:gd name="T4" fmla="*/ 81 w 108"/>
                  <a:gd name="T5" fmla="*/ 88 h 106"/>
                  <a:gd name="T6" fmla="*/ 71 w 108"/>
                  <a:gd name="T7" fmla="*/ 20 h 106"/>
                  <a:gd name="T8" fmla="*/ 24 w 108"/>
                  <a:gd name="T9" fmla="*/ 105 h 106"/>
                  <a:gd name="T10" fmla="*/ 0 w 108"/>
                  <a:gd name="T11" fmla="*/ 105 h 106"/>
                  <a:gd name="T12" fmla="*/ 62 w 108"/>
                  <a:gd name="T13" fmla="*/ 0 h 106"/>
                  <a:gd name="T14" fmla="*/ 90 w 108"/>
                  <a:gd name="T15" fmla="*/ 0 h 106"/>
                  <a:gd name="T16" fmla="*/ 107 w 108"/>
                  <a:gd name="T17" fmla="*/ 105 h 106"/>
                  <a:gd name="T18" fmla="*/ 37 w 108"/>
                  <a:gd name="T19" fmla="*/ 10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8" name="Freeform 23"/>
              <p:cNvSpPr>
                <a:spLocks/>
              </p:cNvSpPr>
              <p:nvPr/>
            </p:nvSpPr>
            <p:spPr bwMode="auto">
              <a:xfrm>
                <a:off x="1832" y="398"/>
                <a:ext cx="93" cy="108"/>
              </a:xfrm>
              <a:custGeom>
                <a:avLst/>
                <a:gdLst>
                  <a:gd name="T0" fmla="*/ 89 w 94"/>
                  <a:gd name="T1" fmla="*/ 17 h 106"/>
                  <a:gd name="T2" fmla="*/ 56 w 94"/>
                  <a:gd name="T3" fmla="*/ 17 h 106"/>
                  <a:gd name="T4" fmla="*/ 38 w 94"/>
                  <a:gd name="T5" fmla="*/ 105 h 106"/>
                  <a:gd name="T6" fmla="*/ 14 w 94"/>
                  <a:gd name="T7" fmla="*/ 105 h 106"/>
                  <a:gd name="T8" fmla="*/ 33 w 94"/>
                  <a:gd name="T9" fmla="*/ 17 h 106"/>
                  <a:gd name="T10" fmla="*/ 0 w 94"/>
                  <a:gd name="T11" fmla="*/ 17 h 106"/>
                  <a:gd name="T12" fmla="*/ 4 w 94"/>
                  <a:gd name="T13" fmla="*/ 0 h 106"/>
                  <a:gd name="T14" fmla="*/ 93 w 94"/>
                  <a:gd name="T15" fmla="*/ 0 h 106"/>
                  <a:gd name="T16" fmla="*/ 89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49"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44 h 106"/>
                  <a:gd name="T6" fmla="*/ 84 w 101"/>
                  <a:gd name="T7" fmla="*/ 44 h 106"/>
                  <a:gd name="T8" fmla="*/ 80 w 101"/>
                  <a:gd name="T9" fmla="*/ 59 h 106"/>
                  <a:gd name="T10" fmla="*/ 33 w 101"/>
                  <a:gd name="T11" fmla="*/ 59 h 106"/>
                  <a:gd name="T12" fmla="*/ 27 w 101"/>
                  <a:gd name="T13" fmla="*/ 88 h 106"/>
                  <a:gd name="T14" fmla="*/ 81 w 101"/>
                  <a:gd name="T15" fmla="*/ 88 h 106"/>
                  <a:gd name="T16" fmla="*/ 78 w 101"/>
                  <a:gd name="T17" fmla="*/ 105 h 106"/>
                  <a:gd name="T18" fmla="*/ 0 w 101"/>
                  <a:gd name="T19" fmla="*/ 105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0" name="Freeform 25"/>
              <p:cNvSpPr>
                <a:spLocks/>
              </p:cNvSpPr>
              <p:nvPr/>
            </p:nvSpPr>
            <p:spPr bwMode="auto">
              <a:xfrm>
                <a:off x="2013" y="398"/>
                <a:ext cx="89" cy="108"/>
              </a:xfrm>
              <a:custGeom>
                <a:avLst/>
                <a:gdLst>
                  <a:gd name="T0" fmla="*/ 84 w 90"/>
                  <a:gd name="T1" fmla="*/ 17 h 106"/>
                  <a:gd name="T2" fmla="*/ 79 w 90"/>
                  <a:gd name="T3" fmla="*/ 17 h 106"/>
                  <a:gd name="T4" fmla="*/ 72 w 90"/>
                  <a:gd name="T5" fmla="*/ 17 h 106"/>
                  <a:gd name="T6" fmla="*/ 64 w 90"/>
                  <a:gd name="T7" fmla="*/ 17 h 106"/>
                  <a:gd name="T8" fmla="*/ 56 w 90"/>
                  <a:gd name="T9" fmla="*/ 17 h 106"/>
                  <a:gd name="T10" fmla="*/ 49 w 90"/>
                  <a:gd name="T11" fmla="*/ 18 h 106"/>
                  <a:gd name="T12" fmla="*/ 45 w 90"/>
                  <a:gd name="T13" fmla="*/ 19 h 106"/>
                  <a:gd name="T14" fmla="*/ 42 w 90"/>
                  <a:gd name="T15" fmla="*/ 23 h 106"/>
                  <a:gd name="T16" fmla="*/ 42 w 90"/>
                  <a:gd name="T17" fmla="*/ 27 h 106"/>
                  <a:gd name="T18" fmla="*/ 44 w 90"/>
                  <a:gd name="T19" fmla="*/ 34 h 106"/>
                  <a:gd name="T20" fmla="*/ 49 w 90"/>
                  <a:gd name="T21" fmla="*/ 39 h 106"/>
                  <a:gd name="T22" fmla="*/ 56 w 90"/>
                  <a:gd name="T23" fmla="*/ 45 h 106"/>
                  <a:gd name="T24" fmla="*/ 64 w 90"/>
                  <a:gd name="T25" fmla="*/ 52 h 106"/>
                  <a:gd name="T26" fmla="*/ 71 w 90"/>
                  <a:gd name="T27" fmla="*/ 59 h 106"/>
                  <a:gd name="T28" fmla="*/ 76 w 90"/>
                  <a:gd name="T29" fmla="*/ 67 h 106"/>
                  <a:gd name="T30" fmla="*/ 79 w 90"/>
                  <a:gd name="T31" fmla="*/ 75 h 106"/>
                  <a:gd name="T32" fmla="*/ 77 w 90"/>
                  <a:gd name="T33" fmla="*/ 85 h 106"/>
                  <a:gd name="T34" fmla="*/ 72 w 90"/>
                  <a:gd name="T35" fmla="*/ 94 h 106"/>
                  <a:gd name="T36" fmla="*/ 61 w 90"/>
                  <a:gd name="T37" fmla="*/ 101 h 106"/>
                  <a:gd name="T38" fmla="*/ 45 w 90"/>
                  <a:gd name="T39" fmla="*/ 104 h 106"/>
                  <a:gd name="T40" fmla="*/ 0 w 90"/>
                  <a:gd name="T41" fmla="*/ 105 h 106"/>
                  <a:gd name="T42" fmla="*/ 32 w 90"/>
                  <a:gd name="T43" fmla="*/ 88 h 106"/>
                  <a:gd name="T44" fmla="*/ 38 w 90"/>
                  <a:gd name="T45" fmla="*/ 88 h 106"/>
                  <a:gd name="T46" fmla="*/ 45 w 90"/>
                  <a:gd name="T47" fmla="*/ 87 h 106"/>
                  <a:gd name="T48" fmla="*/ 50 w 90"/>
                  <a:gd name="T49" fmla="*/ 85 h 106"/>
                  <a:gd name="T50" fmla="*/ 53 w 90"/>
                  <a:gd name="T51" fmla="*/ 80 h 106"/>
                  <a:gd name="T52" fmla="*/ 53 w 90"/>
                  <a:gd name="T53" fmla="*/ 74 h 106"/>
                  <a:gd name="T54" fmla="*/ 48 w 90"/>
                  <a:gd name="T55" fmla="*/ 69 h 106"/>
                  <a:gd name="T56" fmla="*/ 42 w 90"/>
                  <a:gd name="T57" fmla="*/ 62 h 106"/>
                  <a:gd name="T58" fmla="*/ 35 w 90"/>
                  <a:gd name="T59" fmla="*/ 56 h 106"/>
                  <a:gd name="T60" fmla="*/ 27 w 90"/>
                  <a:gd name="T61" fmla="*/ 49 h 106"/>
                  <a:gd name="T62" fmla="*/ 21 w 90"/>
                  <a:gd name="T63" fmla="*/ 42 h 106"/>
                  <a:gd name="T64" fmla="*/ 16 w 90"/>
                  <a:gd name="T65" fmla="*/ 34 h 106"/>
                  <a:gd name="T66" fmla="*/ 15 w 90"/>
                  <a:gd name="T67" fmla="*/ 25 h 106"/>
                  <a:gd name="T68" fmla="*/ 19 w 90"/>
                  <a:gd name="T69" fmla="*/ 14 h 106"/>
                  <a:gd name="T70" fmla="*/ 27 w 90"/>
                  <a:gd name="T71" fmla="*/ 7 h 106"/>
                  <a:gd name="T72" fmla="*/ 40 w 90"/>
                  <a:gd name="T73" fmla="*/ 2 h 106"/>
                  <a:gd name="T74" fmla="*/ 58 w 90"/>
                  <a:gd name="T75" fmla="*/ 0 h 106"/>
                  <a:gd name="T76" fmla="*/ 63 w 90"/>
                  <a:gd name="T77" fmla="*/ 0 h 106"/>
                  <a:gd name="T78" fmla="*/ 74 w 90"/>
                  <a:gd name="T79" fmla="*/ 0 h 106"/>
                  <a:gd name="T80" fmla="*/ 84 w 90"/>
                  <a:gd name="T81" fmla="*/ 0 h 106"/>
                  <a:gd name="T82" fmla="*/ 89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1" name="Freeform 26"/>
              <p:cNvSpPr>
                <a:spLocks/>
              </p:cNvSpPr>
              <p:nvPr/>
            </p:nvSpPr>
            <p:spPr bwMode="auto">
              <a:xfrm>
                <a:off x="900" y="575"/>
                <a:ext cx="100" cy="104"/>
              </a:xfrm>
              <a:custGeom>
                <a:avLst/>
                <a:gdLst>
                  <a:gd name="T0" fmla="*/ 53 w 99"/>
                  <a:gd name="T1" fmla="*/ 64 h 105"/>
                  <a:gd name="T2" fmla="*/ 51 w 99"/>
                  <a:gd name="T3" fmla="*/ 64 h 105"/>
                  <a:gd name="T4" fmla="*/ 50 w 99"/>
                  <a:gd name="T5" fmla="*/ 64 h 105"/>
                  <a:gd name="T6" fmla="*/ 49 w 99"/>
                  <a:gd name="T7" fmla="*/ 64 h 105"/>
                  <a:gd name="T8" fmla="*/ 47 w 99"/>
                  <a:gd name="T9" fmla="*/ 64 h 105"/>
                  <a:gd name="T10" fmla="*/ 46 w 99"/>
                  <a:gd name="T11" fmla="*/ 64 h 105"/>
                  <a:gd name="T12" fmla="*/ 44 w 99"/>
                  <a:gd name="T13" fmla="*/ 64 h 105"/>
                  <a:gd name="T14" fmla="*/ 43 w 99"/>
                  <a:gd name="T15" fmla="*/ 64 h 105"/>
                  <a:gd name="T16" fmla="*/ 42 w 99"/>
                  <a:gd name="T17" fmla="*/ 63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50 w 99"/>
                  <a:gd name="T33" fmla="*/ 49 h 105"/>
                  <a:gd name="T34" fmla="*/ 51 w 99"/>
                  <a:gd name="T35" fmla="*/ 49 h 105"/>
                  <a:gd name="T36" fmla="*/ 56 w 99"/>
                  <a:gd name="T37" fmla="*/ 49 h 105"/>
                  <a:gd name="T38" fmla="*/ 61 w 99"/>
                  <a:gd name="T39" fmla="*/ 47 h 105"/>
                  <a:gd name="T40" fmla="*/ 65 w 99"/>
                  <a:gd name="T41" fmla="*/ 45 h 105"/>
                  <a:gd name="T42" fmla="*/ 68 w 99"/>
                  <a:gd name="T43" fmla="*/ 43 h 105"/>
                  <a:gd name="T44" fmla="*/ 71 w 99"/>
                  <a:gd name="T45" fmla="*/ 40 h 105"/>
                  <a:gd name="T46" fmla="*/ 72 w 99"/>
                  <a:gd name="T47" fmla="*/ 37 h 105"/>
                  <a:gd name="T48" fmla="*/ 73 w 99"/>
                  <a:gd name="T49" fmla="*/ 35 h 105"/>
                  <a:gd name="T50" fmla="*/ 74 w 99"/>
                  <a:gd name="T51" fmla="*/ 32 h 105"/>
                  <a:gd name="T52" fmla="*/ 75 w 99"/>
                  <a:gd name="T53" fmla="*/ 28 h 105"/>
                  <a:gd name="T54" fmla="*/ 74 w 99"/>
                  <a:gd name="T55" fmla="*/ 25 h 105"/>
                  <a:gd name="T56" fmla="*/ 74 w 99"/>
                  <a:gd name="T57" fmla="*/ 22 h 105"/>
                  <a:gd name="T58" fmla="*/ 72 w 99"/>
                  <a:gd name="T59" fmla="*/ 20 h 105"/>
                  <a:gd name="T60" fmla="*/ 71 w 99"/>
                  <a:gd name="T61" fmla="*/ 19 h 105"/>
                  <a:gd name="T62" fmla="*/ 68 w 99"/>
                  <a:gd name="T63" fmla="*/ 17 h 105"/>
                  <a:gd name="T64" fmla="*/ 65 w 99"/>
                  <a:gd name="T65" fmla="*/ 17 h 105"/>
                  <a:gd name="T66" fmla="*/ 62 w 99"/>
                  <a:gd name="T67" fmla="*/ 17 h 105"/>
                  <a:gd name="T68" fmla="*/ 43 w 99"/>
                  <a:gd name="T69" fmla="*/ 17 h 105"/>
                  <a:gd name="T70" fmla="*/ 24 w 99"/>
                  <a:gd name="T71" fmla="*/ 104 h 105"/>
                  <a:gd name="T72" fmla="*/ 0 w 99"/>
                  <a:gd name="T73" fmla="*/ 104 h 105"/>
                  <a:gd name="T74" fmla="*/ 23 w 99"/>
                  <a:gd name="T75" fmla="*/ 0 h 105"/>
                  <a:gd name="T76" fmla="*/ 74 w 99"/>
                  <a:gd name="T77" fmla="*/ 0 h 105"/>
                  <a:gd name="T78" fmla="*/ 82 w 99"/>
                  <a:gd name="T79" fmla="*/ 1 h 105"/>
                  <a:gd name="T80" fmla="*/ 88 w 99"/>
                  <a:gd name="T81" fmla="*/ 3 h 105"/>
                  <a:gd name="T82" fmla="*/ 92 w 99"/>
                  <a:gd name="T83" fmla="*/ 7 h 105"/>
                  <a:gd name="T84" fmla="*/ 96 w 99"/>
                  <a:gd name="T85" fmla="*/ 11 h 105"/>
                  <a:gd name="T86" fmla="*/ 97 w 99"/>
                  <a:gd name="T87" fmla="*/ 17 h 105"/>
                  <a:gd name="T88" fmla="*/ 98 w 99"/>
                  <a:gd name="T89" fmla="*/ 22 h 105"/>
                  <a:gd name="T90" fmla="*/ 98 w 99"/>
                  <a:gd name="T91" fmla="*/ 27 h 105"/>
                  <a:gd name="T92" fmla="*/ 97 w 99"/>
                  <a:gd name="T93" fmla="*/ 32 h 105"/>
                  <a:gd name="T94" fmla="*/ 95 w 99"/>
                  <a:gd name="T95" fmla="*/ 40 h 105"/>
                  <a:gd name="T96" fmla="*/ 91 w 99"/>
                  <a:gd name="T97" fmla="*/ 46 h 105"/>
                  <a:gd name="T98" fmla="*/ 87 w 99"/>
                  <a:gd name="T99" fmla="*/ 51 h 105"/>
                  <a:gd name="T100" fmla="*/ 81 w 99"/>
                  <a:gd name="T101" fmla="*/ 56 h 105"/>
                  <a:gd name="T102" fmla="*/ 75 w 99"/>
                  <a:gd name="T103" fmla="*/ 59 h 105"/>
                  <a:gd name="T104" fmla="*/ 68 w 99"/>
                  <a:gd name="T105" fmla="*/ 62 h 105"/>
                  <a:gd name="T106" fmla="*/ 61 w 99"/>
                  <a:gd name="T107" fmla="*/ 64 h 105"/>
                  <a:gd name="T108" fmla="*/ 53 w 99"/>
                  <a:gd name="T109" fmla="*/ 64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2"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3" name="Freeform 28"/>
              <p:cNvSpPr>
                <a:spLocks/>
              </p:cNvSpPr>
              <p:nvPr/>
            </p:nvSpPr>
            <p:spPr bwMode="auto">
              <a:xfrm>
                <a:off x="1004" y="629"/>
                <a:ext cx="115"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4" name="Freeform 29"/>
              <p:cNvSpPr>
                <a:spLocks/>
              </p:cNvSpPr>
              <p:nvPr/>
            </p:nvSpPr>
            <p:spPr bwMode="auto">
              <a:xfrm>
                <a:off x="1117" y="575"/>
                <a:ext cx="93" cy="104"/>
              </a:xfrm>
              <a:custGeom>
                <a:avLst/>
                <a:gdLst>
                  <a:gd name="T0" fmla="*/ 87 w 93"/>
                  <a:gd name="T1" fmla="*/ 17 h 105"/>
                  <a:gd name="T2" fmla="*/ 82 w 93"/>
                  <a:gd name="T3" fmla="*/ 17 h 105"/>
                  <a:gd name="T4" fmla="*/ 74 w 93"/>
                  <a:gd name="T5" fmla="*/ 17 h 105"/>
                  <a:gd name="T6" fmla="*/ 66 w 93"/>
                  <a:gd name="T7" fmla="*/ 17 h 105"/>
                  <a:gd name="T8" fmla="*/ 58 w 93"/>
                  <a:gd name="T9" fmla="*/ 17 h 105"/>
                  <a:gd name="T10" fmla="*/ 51 w 93"/>
                  <a:gd name="T11" fmla="*/ 18 h 105"/>
                  <a:gd name="T12" fmla="*/ 46 w 93"/>
                  <a:gd name="T13" fmla="*/ 20 h 105"/>
                  <a:gd name="T14" fmla="*/ 44 w 93"/>
                  <a:gd name="T15" fmla="*/ 22 h 105"/>
                  <a:gd name="T16" fmla="*/ 43 w 93"/>
                  <a:gd name="T17" fmla="*/ 27 h 105"/>
                  <a:gd name="T18" fmla="*/ 46 w 93"/>
                  <a:gd name="T19" fmla="*/ 33 h 105"/>
                  <a:gd name="T20" fmla="*/ 51 w 93"/>
                  <a:gd name="T21" fmla="*/ 39 h 105"/>
                  <a:gd name="T22" fmla="*/ 58 w 93"/>
                  <a:gd name="T23" fmla="*/ 45 h 105"/>
                  <a:gd name="T24" fmla="*/ 66 w 93"/>
                  <a:gd name="T25" fmla="*/ 51 h 105"/>
                  <a:gd name="T26" fmla="*/ 74 w 93"/>
                  <a:gd name="T27" fmla="*/ 59 h 105"/>
                  <a:gd name="T28" fmla="*/ 79 w 93"/>
                  <a:gd name="T29" fmla="*/ 66 h 105"/>
                  <a:gd name="T30" fmla="*/ 81 w 93"/>
                  <a:gd name="T31" fmla="*/ 75 h 105"/>
                  <a:gd name="T32" fmla="*/ 80 w 93"/>
                  <a:gd name="T33" fmla="*/ 84 h 105"/>
                  <a:gd name="T34" fmla="*/ 74 w 93"/>
                  <a:gd name="T35" fmla="*/ 93 h 105"/>
                  <a:gd name="T36" fmla="*/ 63 w 93"/>
                  <a:gd name="T37" fmla="*/ 100 h 105"/>
                  <a:gd name="T38" fmla="*/ 46 w 93"/>
                  <a:gd name="T39" fmla="*/ 103 h 105"/>
                  <a:gd name="T40" fmla="*/ 0 w 93"/>
                  <a:gd name="T41" fmla="*/ 104 h 105"/>
                  <a:gd name="T42" fmla="*/ 33 w 93"/>
                  <a:gd name="T43" fmla="*/ 87 h 105"/>
                  <a:gd name="T44" fmla="*/ 40 w 93"/>
                  <a:gd name="T45" fmla="*/ 87 h 105"/>
                  <a:gd name="T46" fmla="*/ 46 w 93"/>
                  <a:gd name="T47" fmla="*/ 86 h 105"/>
                  <a:gd name="T48" fmla="*/ 51 w 93"/>
                  <a:gd name="T49" fmla="*/ 84 h 105"/>
                  <a:gd name="T50" fmla="*/ 55 w 93"/>
                  <a:gd name="T51" fmla="*/ 79 h 105"/>
                  <a:gd name="T52" fmla="*/ 54 w 93"/>
                  <a:gd name="T53" fmla="*/ 73 h 105"/>
                  <a:gd name="T54" fmla="*/ 50 w 93"/>
                  <a:gd name="T55" fmla="*/ 68 h 105"/>
                  <a:gd name="T56" fmla="*/ 43 w 93"/>
                  <a:gd name="T57" fmla="*/ 62 h 105"/>
                  <a:gd name="T58" fmla="*/ 36 w 93"/>
                  <a:gd name="T59" fmla="*/ 55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60 w 93"/>
                  <a:gd name="T75" fmla="*/ 0 h 105"/>
                  <a:gd name="T76" fmla="*/ 65 w 93"/>
                  <a:gd name="T77" fmla="*/ 0 h 105"/>
                  <a:gd name="T78" fmla="*/ 76 w 93"/>
                  <a:gd name="T79" fmla="*/ 0 h 105"/>
                  <a:gd name="T80" fmla="*/ 87 w 93"/>
                  <a:gd name="T81" fmla="*/ 0 h 105"/>
                  <a:gd name="T82" fmla="*/ 92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5" name="Freeform 30"/>
              <p:cNvSpPr>
                <a:spLocks/>
              </p:cNvSpPr>
              <p:nvPr/>
            </p:nvSpPr>
            <p:spPr bwMode="auto">
              <a:xfrm>
                <a:off x="1220" y="575"/>
                <a:ext cx="92" cy="104"/>
              </a:xfrm>
              <a:custGeom>
                <a:avLst/>
                <a:gdLst>
                  <a:gd name="T0" fmla="*/ 87 w 92"/>
                  <a:gd name="T1" fmla="*/ 17 h 105"/>
                  <a:gd name="T2" fmla="*/ 55 w 92"/>
                  <a:gd name="T3" fmla="*/ 17 h 105"/>
                  <a:gd name="T4" fmla="*/ 37 w 92"/>
                  <a:gd name="T5" fmla="*/ 104 h 105"/>
                  <a:gd name="T6" fmla="*/ 14 w 92"/>
                  <a:gd name="T7" fmla="*/ 104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6" name="Freeform 31"/>
              <p:cNvSpPr>
                <a:spLocks/>
              </p:cNvSpPr>
              <p:nvPr/>
            </p:nvSpPr>
            <p:spPr bwMode="auto">
              <a:xfrm>
                <a:off x="1276" y="575"/>
                <a:ext cx="107" cy="104"/>
              </a:xfrm>
              <a:custGeom>
                <a:avLst/>
                <a:gdLst>
                  <a:gd name="T0" fmla="*/ 37 w 107"/>
                  <a:gd name="T1" fmla="*/ 104 h 105"/>
                  <a:gd name="T2" fmla="*/ 46 w 107"/>
                  <a:gd name="T3" fmla="*/ 87 h 105"/>
                  <a:gd name="T4" fmla="*/ 80 w 107"/>
                  <a:gd name="T5" fmla="*/ 87 h 105"/>
                  <a:gd name="T6" fmla="*/ 70 w 107"/>
                  <a:gd name="T7" fmla="*/ 21 h 105"/>
                  <a:gd name="T8" fmla="*/ 24 w 107"/>
                  <a:gd name="T9" fmla="*/ 104 h 105"/>
                  <a:gd name="T10" fmla="*/ 0 w 107"/>
                  <a:gd name="T11" fmla="*/ 104 h 105"/>
                  <a:gd name="T12" fmla="*/ 61 w 107"/>
                  <a:gd name="T13" fmla="*/ 0 h 105"/>
                  <a:gd name="T14" fmla="*/ 89 w 107"/>
                  <a:gd name="T15" fmla="*/ 0 h 105"/>
                  <a:gd name="T16" fmla="*/ 106 w 107"/>
                  <a:gd name="T17" fmla="*/ 104 h 105"/>
                  <a:gd name="T18" fmla="*/ 37 w 107"/>
                  <a:gd name="T19" fmla="*/ 104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7" name="Freeform 32"/>
              <p:cNvSpPr>
                <a:spLocks/>
              </p:cNvSpPr>
              <p:nvPr/>
            </p:nvSpPr>
            <p:spPr bwMode="auto">
              <a:xfrm>
                <a:off x="1397" y="575"/>
                <a:ext cx="77" cy="104"/>
              </a:xfrm>
              <a:custGeom>
                <a:avLst/>
                <a:gdLst>
                  <a:gd name="T0" fmla="*/ 71 w 76"/>
                  <a:gd name="T1" fmla="*/ 104 h 105"/>
                  <a:gd name="T2" fmla="*/ 0 w 76"/>
                  <a:gd name="T3" fmla="*/ 104 h 105"/>
                  <a:gd name="T4" fmla="*/ 22 w 76"/>
                  <a:gd name="T5" fmla="*/ 0 h 105"/>
                  <a:gd name="T6" fmla="*/ 46 w 76"/>
                  <a:gd name="T7" fmla="*/ 0 h 105"/>
                  <a:gd name="T8" fmla="*/ 27 w 76"/>
                  <a:gd name="T9" fmla="*/ 87 h 105"/>
                  <a:gd name="T10" fmla="*/ 75 w 76"/>
                  <a:gd name="T11" fmla="*/ 87 h 105"/>
                  <a:gd name="T12" fmla="*/ 71 w 76"/>
                  <a:gd name="T13" fmla="*/ 104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8" name="Freeform 33"/>
              <p:cNvSpPr>
                <a:spLocks/>
              </p:cNvSpPr>
              <p:nvPr/>
            </p:nvSpPr>
            <p:spPr bwMode="auto">
              <a:xfrm>
                <a:off x="1509" y="575"/>
                <a:ext cx="93" cy="104"/>
              </a:xfrm>
              <a:custGeom>
                <a:avLst/>
                <a:gdLst>
                  <a:gd name="T0" fmla="*/ 87 w 93"/>
                  <a:gd name="T1" fmla="*/ 17 h 105"/>
                  <a:gd name="T2" fmla="*/ 82 w 93"/>
                  <a:gd name="T3" fmla="*/ 17 h 105"/>
                  <a:gd name="T4" fmla="*/ 75 w 93"/>
                  <a:gd name="T5" fmla="*/ 17 h 105"/>
                  <a:gd name="T6" fmla="*/ 66 w 93"/>
                  <a:gd name="T7" fmla="*/ 17 h 105"/>
                  <a:gd name="T8" fmla="*/ 58 w 93"/>
                  <a:gd name="T9" fmla="*/ 17 h 105"/>
                  <a:gd name="T10" fmla="*/ 51 w 93"/>
                  <a:gd name="T11" fmla="*/ 18 h 105"/>
                  <a:gd name="T12" fmla="*/ 46 w 93"/>
                  <a:gd name="T13" fmla="*/ 20 h 105"/>
                  <a:gd name="T14" fmla="*/ 44 w 93"/>
                  <a:gd name="T15" fmla="*/ 22 h 105"/>
                  <a:gd name="T16" fmla="*/ 43 w 93"/>
                  <a:gd name="T17" fmla="*/ 27 h 105"/>
                  <a:gd name="T18" fmla="*/ 45 w 93"/>
                  <a:gd name="T19" fmla="*/ 33 h 105"/>
                  <a:gd name="T20" fmla="*/ 51 w 93"/>
                  <a:gd name="T21" fmla="*/ 39 h 105"/>
                  <a:gd name="T22" fmla="*/ 58 w 93"/>
                  <a:gd name="T23" fmla="*/ 45 h 105"/>
                  <a:gd name="T24" fmla="*/ 66 w 93"/>
                  <a:gd name="T25" fmla="*/ 51 h 105"/>
                  <a:gd name="T26" fmla="*/ 74 w 93"/>
                  <a:gd name="T27" fmla="*/ 59 h 105"/>
                  <a:gd name="T28" fmla="*/ 79 w 93"/>
                  <a:gd name="T29" fmla="*/ 66 h 105"/>
                  <a:gd name="T30" fmla="*/ 82 w 93"/>
                  <a:gd name="T31" fmla="*/ 75 h 105"/>
                  <a:gd name="T32" fmla="*/ 80 w 93"/>
                  <a:gd name="T33" fmla="*/ 84 h 105"/>
                  <a:gd name="T34" fmla="*/ 74 w 93"/>
                  <a:gd name="T35" fmla="*/ 93 h 105"/>
                  <a:gd name="T36" fmla="*/ 63 w 93"/>
                  <a:gd name="T37" fmla="*/ 100 h 105"/>
                  <a:gd name="T38" fmla="*/ 47 w 93"/>
                  <a:gd name="T39" fmla="*/ 103 h 105"/>
                  <a:gd name="T40" fmla="*/ 0 w 93"/>
                  <a:gd name="T41" fmla="*/ 104 h 105"/>
                  <a:gd name="T42" fmla="*/ 33 w 93"/>
                  <a:gd name="T43" fmla="*/ 87 h 105"/>
                  <a:gd name="T44" fmla="*/ 40 w 93"/>
                  <a:gd name="T45" fmla="*/ 87 h 105"/>
                  <a:gd name="T46" fmla="*/ 47 w 93"/>
                  <a:gd name="T47" fmla="*/ 86 h 105"/>
                  <a:gd name="T48" fmla="*/ 52 w 93"/>
                  <a:gd name="T49" fmla="*/ 84 h 105"/>
                  <a:gd name="T50" fmla="*/ 55 w 93"/>
                  <a:gd name="T51" fmla="*/ 79 h 105"/>
                  <a:gd name="T52" fmla="*/ 54 w 93"/>
                  <a:gd name="T53" fmla="*/ 73 h 105"/>
                  <a:gd name="T54" fmla="*/ 50 w 93"/>
                  <a:gd name="T55" fmla="*/ 68 h 105"/>
                  <a:gd name="T56" fmla="*/ 43 w 93"/>
                  <a:gd name="T57" fmla="*/ 62 h 105"/>
                  <a:gd name="T58" fmla="*/ 36 w 93"/>
                  <a:gd name="T59" fmla="*/ 55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60 w 93"/>
                  <a:gd name="T75" fmla="*/ 0 h 105"/>
                  <a:gd name="T76" fmla="*/ 65 w 93"/>
                  <a:gd name="T77" fmla="*/ 0 h 105"/>
                  <a:gd name="T78" fmla="*/ 76 w 93"/>
                  <a:gd name="T79" fmla="*/ 0 h 105"/>
                  <a:gd name="T80" fmla="*/ 87 w 93"/>
                  <a:gd name="T81" fmla="*/ 0 h 105"/>
                  <a:gd name="T82" fmla="*/ 92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59" name="Freeform 34"/>
              <p:cNvSpPr>
                <a:spLocks/>
              </p:cNvSpPr>
              <p:nvPr/>
            </p:nvSpPr>
            <p:spPr bwMode="auto">
              <a:xfrm>
                <a:off x="1601"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9 h 105"/>
                  <a:gd name="T10" fmla="*/ 33 w 100"/>
                  <a:gd name="T11" fmla="*/ 59 h 105"/>
                  <a:gd name="T12" fmla="*/ 27 w 100"/>
                  <a:gd name="T13" fmla="*/ 87 h 105"/>
                  <a:gd name="T14" fmla="*/ 80 w 100"/>
                  <a:gd name="T15" fmla="*/ 87 h 105"/>
                  <a:gd name="T16" fmla="*/ 77 w 100"/>
                  <a:gd name="T17" fmla="*/ 104 h 105"/>
                  <a:gd name="T18" fmla="*/ 0 w 100"/>
                  <a:gd name="T19" fmla="*/ 104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60" name="Freeform 35"/>
              <p:cNvSpPr>
                <a:spLocks/>
              </p:cNvSpPr>
              <p:nvPr/>
            </p:nvSpPr>
            <p:spPr bwMode="auto">
              <a:xfrm>
                <a:off x="1697" y="575"/>
                <a:ext cx="100" cy="104"/>
              </a:xfrm>
              <a:custGeom>
                <a:avLst/>
                <a:gdLst>
                  <a:gd name="T0" fmla="*/ 69 w 100"/>
                  <a:gd name="T1" fmla="*/ 59 h 105"/>
                  <a:gd name="T2" fmla="*/ 86 w 100"/>
                  <a:gd name="T3" fmla="*/ 104 h 105"/>
                  <a:gd name="T4" fmla="*/ 61 w 100"/>
                  <a:gd name="T5" fmla="*/ 104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104 h 105"/>
                  <a:gd name="T60" fmla="*/ 0 w 100"/>
                  <a:gd name="T61" fmla="*/ 104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3 h 105"/>
                  <a:gd name="T92" fmla="*/ 79 w 100"/>
                  <a:gd name="T93" fmla="*/ 56 h 105"/>
                  <a:gd name="T94" fmla="*/ 74 w 100"/>
                  <a:gd name="T95" fmla="*/ 58 h 105"/>
                  <a:gd name="T96" fmla="*/ 69 w 100"/>
                  <a:gd name="T97" fmla="*/ 59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61" name="Freeform 36"/>
              <p:cNvSpPr>
                <a:spLocks/>
              </p:cNvSpPr>
              <p:nvPr/>
            </p:nvSpPr>
            <p:spPr bwMode="auto">
              <a:xfrm>
                <a:off x="1810" y="575"/>
                <a:ext cx="104" cy="104"/>
              </a:xfrm>
              <a:custGeom>
                <a:avLst/>
                <a:gdLst>
                  <a:gd name="T0" fmla="*/ 44 w 104"/>
                  <a:gd name="T1" fmla="*/ 104 h 105"/>
                  <a:gd name="T2" fmla="*/ 16 w 104"/>
                  <a:gd name="T3" fmla="*/ 104 h 105"/>
                  <a:gd name="T4" fmla="*/ 0 w 104"/>
                  <a:gd name="T5" fmla="*/ 0 h 105"/>
                  <a:gd name="T6" fmla="*/ 23 w 104"/>
                  <a:gd name="T7" fmla="*/ 0 h 105"/>
                  <a:gd name="T8" fmla="*/ 34 w 104"/>
                  <a:gd name="T9" fmla="*/ 83 h 105"/>
                  <a:gd name="T10" fmla="*/ 80 w 104"/>
                  <a:gd name="T11" fmla="*/ 0 h 105"/>
                  <a:gd name="T12" fmla="*/ 103 w 104"/>
                  <a:gd name="T13" fmla="*/ 0 h 105"/>
                  <a:gd name="T14" fmla="*/ 44 w 104"/>
                  <a:gd name="T15" fmla="*/ 104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62" name="Freeform 37"/>
              <p:cNvSpPr>
                <a:spLocks/>
              </p:cNvSpPr>
              <p:nvPr/>
            </p:nvSpPr>
            <p:spPr bwMode="auto">
              <a:xfrm>
                <a:off x="1907" y="575"/>
                <a:ext cx="46" cy="104"/>
              </a:xfrm>
              <a:custGeom>
                <a:avLst/>
                <a:gdLst>
                  <a:gd name="T0" fmla="*/ 23 w 46"/>
                  <a:gd name="T1" fmla="*/ 104 h 105"/>
                  <a:gd name="T2" fmla="*/ 0 w 46"/>
                  <a:gd name="T3" fmla="*/ 104 h 105"/>
                  <a:gd name="T4" fmla="*/ 22 w 46"/>
                  <a:gd name="T5" fmla="*/ 0 h 105"/>
                  <a:gd name="T6" fmla="*/ 45 w 46"/>
                  <a:gd name="T7" fmla="*/ 0 h 105"/>
                  <a:gd name="T8" fmla="*/ 23 w 46"/>
                  <a:gd name="T9" fmla="*/ 104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63" name="Freeform 38"/>
              <p:cNvSpPr>
                <a:spLocks/>
              </p:cNvSpPr>
              <p:nvPr/>
            </p:nvSpPr>
            <p:spPr bwMode="auto">
              <a:xfrm>
                <a:off x="1953" y="574"/>
                <a:ext cx="97" cy="109"/>
              </a:xfrm>
              <a:custGeom>
                <a:avLst/>
                <a:gdLst>
                  <a:gd name="T0" fmla="*/ 93 w 98"/>
                  <a:gd name="T1" fmla="*/ 19 h 110"/>
                  <a:gd name="T2" fmla="*/ 87 w 98"/>
                  <a:gd name="T3" fmla="*/ 18 h 110"/>
                  <a:gd name="T4" fmla="*/ 81 w 98"/>
                  <a:gd name="T5" fmla="*/ 17 h 110"/>
                  <a:gd name="T6" fmla="*/ 74 w 98"/>
                  <a:gd name="T7" fmla="*/ 17 h 110"/>
                  <a:gd name="T8" fmla="*/ 62 w 98"/>
                  <a:gd name="T9" fmla="*/ 17 h 110"/>
                  <a:gd name="T10" fmla="*/ 48 w 98"/>
                  <a:gd name="T11" fmla="*/ 22 h 110"/>
                  <a:gd name="T12" fmla="*/ 36 w 98"/>
                  <a:gd name="T13" fmla="*/ 32 h 110"/>
                  <a:gd name="T14" fmla="*/ 28 w 98"/>
                  <a:gd name="T15" fmla="*/ 46 h 110"/>
                  <a:gd name="T16" fmla="*/ 25 w 98"/>
                  <a:gd name="T17" fmla="*/ 63 h 110"/>
                  <a:gd name="T18" fmla="*/ 27 w 98"/>
                  <a:gd name="T19" fmla="*/ 77 h 110"/>
                  <a:gd name="T20" fmla="*/ 34 w 98"/>
                  <a:gd name="T21" fmla="*/ 87 h 110"/>
                  <a:gd name="T22" fmla="*/ 46 w 98"/>
                  <a:gd name="T23" fmla="*/ 92 h 110"/>
                  <a:gd name="T24" fmla="*/ 58 w 98"/>
                  <a:gd name="T25" fmla="*/ 92 h 110"/>
                  <a:gd name="T26" fmla="*/ 65 w 98"/>
                  <a:gd name="T27" fmla="*/ 92 h 110"/>
                  <a:gd name="T28" fmla="*/ 72 w 98"/>
                  <a:gd name="T29" fmla="*/ 90 h 110"/>
                  <a:gd name="T30" fmla="*/ 79 w 98"/>
                  <a:gd name="T31" fmla="*/ 89 h 110"/>
                  <a:gd name="T32" fmla="*/ 77 w 98"/>
                  <a:gd name="T33" fmla="*/ 106 h 110"/>
                  <a:gd name="T34" fmla="*/ 70 w 98"/>
                  <a:gd name="T35" fmla="*/ 108 h 110"/>
                  <a:gd name="T36" fmla="*/ 63 w 98"/>
                  <a:gd name="T37" fmla="*/ 108 h 110"/>
                  <a:gd name="T38" fmla="*/ 57 w 98"/>
                  <a:gd name="T39" fmla="*/ 109 h 110"/>
                  <a:gd name="T40" fmla="*/ 50 w 98"/>
                  <a:gd name="T41" fmla="*/ 109 h 110"/>
                  <a:gd name="T42" fmla="*/ 38 w 98"/>
                  <a:gd name="T43" fmla="*/ 108 h 110"/>
                  <a:gd name="T44" fmla="*/ 28 w 98"/>
                  <a:gd name="T45" fmla="*/ 106 h 110"/>
                  <a:gd name="T46" fmla="*/ 18 w 98"/>
                  <a:gd name="T47" fmla="*/ 102 h 110"/>
                  <a:gd name="T48" fmla="*/ 11 w 98"/>
                  <a:gd name="T49" fmla="*/ 96 h 110"/>
                  <a:gd name="T50" fmla="*/ 5 w 98"/>
                  <a:gd name="T51" fmla="*/ 88 h 110"/>
                  <a:gd name="T52" fmla="*/ 1 w 98"/>
                  <a:gd name="T53" fmla="*/ 78 h 110"/>
                  <a:gd name="T54" fmla="*/ 0 w 98"/>
                  <a:gd name="T55" fmla="*/ 67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50 w 98"/>
                  <a:gd name="T69" fmla="*/ 3 h 110"/>
                  <a:gd name="T70" fmla="*/ 61 w 98"/>
                  <a:gd name="T71" fmla="*/ 1 h 110"/>
                  <a:gd name="T72" fmla="*/ 74 w 98"/>
                  <a:gd name="T73" fmla="*/ 0 h 110"/>
                  <a:gd name="T74" fmla="*/ 80 w 98"/>
                  <a:gd name="T75" fmla="*/ 0 h 110"/>
                  <a:gd name="T76" fmla="*/ 85 w 98"/>
                  <a:gd name="T77" fmla="*/ 1 h 110"/>
                  <a:gd name="T78" fmla="*/ 91 w 98"/>
                  <a:gd name="T79" fmla="*/ 1 h 110"/>
                  <a:gd name="T80" fmla="*/ 97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sp>
            <p:nvSpPr>
              <p:cNvPr id="1064" name="Freeform 39"/>
              <p:cNvSpPr>
                <a:spLocks/>
              </p:cNvSpPr>
              <p:nvPr/>
            </p:nvSpPr>
            <p:spPr bwMode="auto">
              <a:xfrm>
                <a:off x="2051" y="575"/>
                <a:ext cx="100" cy="104"/>
              </a:xfrm>
              <a:custGeom>
                <a:avLst/>
                <a:gdLst>
                  <a:gd name="T0" fmla="*/ 95 w 99"/>
                  <a:gd name="T1" fmla="*/ 17 h 105"/>
                  <a:gd name="T2" fmla="*/ 42 w 99"/>
                  <a:gd name="T3" fmla="*/ 17 h 105"/>
                  <a:gd name="T4" fmla="*/ 36 w 99"/>
                  <a:gd name="T5" fmla="*/ 44 h 105"/>
                  <a:gd name="T6" fmla="*/ 82 w 99"/>
                  <a:gd name="T7" fmla="*/ 44 h 105"/>
                  <a:gd name="T8" fmla="*/ 79 w 99"/>
                  <a:gd name="T9" fmla="*/ 59 h 105"/>
                  <a:gd name="T10" fmla="*/ 33 w 99"/>
                  <a:gd name="T11" fmla="*/ 59 h 105"/>
                  <a:gd name="T12" fmla="*/ 27 w 99"/>
                  <a:gd name="T13" fmla="*/ 87 h 105"/>
                  <a:gd name="T14" fmla="*/ 79 w 99"/>
                  <a:gd name="T15" fmla="*/ 87 h 105"/>
                  <a:gd name="T16" fmla="*/ 76 w 99"/>
                  <a:gd name="T17" fmla="*/ 104 h 105"/>
                  <a:gd name="T18" fmla="*/ 0 w 99"/>
                  <a:gd name="T19" fmla="*/ 104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w="12700" cap="rnd">
                <a:noFill/>
                <a:round/>
                <a:headEnd/>
                <a:tailEnd/>
              </a:ln>
            </p:spPr>
            <p:txBody>
              <a:bodyPr/>
              <a:lstStyle/>
              <a:p>
                <a:pPr>
                  <a:defRPr/>
                </a:pPr>
                <a:endParaRPr lang="en-US" sz="2800">
                  <a:ea typeface="MS PGothic" pitchFamily="34" charset="-128"/>
                  <a:cs typeface="MS PGothic" pitchFamily="34" charset="-128"/>
                </a:endParaRPr>
              </a:p>
            </p:txBody>
          </p:sp>
        </p:grpSp>
        <p:sp>
          <p:nvSpPr>
            <p:cNvPr id="1032" name="Rectangle 40"/>
            <p:cNvSpPr>
              <a:spLocks noChangeArrowheads="1"/>
            </p:cNvSpPr>
            <p:nvPr/>
          </p:nvSpPr>
          <p:spPr bwMode="auto">
            <a:xfrm>
              <a:off x="782" y="1062"/>
              <a:ext cx="904" cy="8"/>
            </a:xfrm>
            <a:prstGeom prst="rect">
              <a:avLst/>
            </a:prstGeom>
            <a:solidFill>
              <a:schemeClr val="bg1"/>
            </a:solidFill>
            <a:ln w="6350">
              <a:noFill/>
              <a:miter lim="800000"/>
              <a:headEnd/>
              <a:tailEnd/>
            </a:ln>
          </p:spPr>
          <p:txBody>
            <a:bodyPr wrap="none" anchor="ctr"/>
            <a:lstStyle/>
            <a:p>
              <a:pPr>
                <a:defRPr/>
              </a:pPr>
              <a:endParaRPr lang="en-US" sz="2800">
                <a:ea typeface="MS PGothic" pitchFamily="34" charset="-128"/>
                <a:cs typeface="MS PGothic" pitchFamily="34" charset="-128"/>
              </a:endParaRPr>
            </a:p>
          </p:txBody>
        </p:sp>
        <p:sp>
          <p:nvSpPr>
            <p:cNvPr id="194601" name="Text Box 41"/>
            <p:cNvSpPr txBox="1">
              <a:spLocks noChangeArrowheads="1"/>
            </p:cNvSpPr>
            <p:nvPr/>
          </p:nvSpPr>
          <p:spPr bwMode="auto">
            <a:xfrm>
              <a:off x="1638" y="1050"/>
              <a:ext cx="141" cy="174"/>
            </a:xfrm>
            <a:prstGeom prst="rect">
              <a:avLst/>
            </a:prstGeom>
            <a:noFill/>
            <a:ln w="9525">
              <a:noFill/>
              <a:miter lim="800000"/>
              <a:headEnd/>
              <a:tailEnd/>
            </a:ln>
            <a:effectLst/>
          </p:spPr>
          <p:txBody>
            <a:bodyPr wrap="non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sz="1200" b="1">
                  <a:solidFill>
                    <a:schemeClr val="bg1"/>
                  </a:solidFill>
                  <a:ea typeface="MS PGothic" pitchFamily="34" charset="-128"/>
                </a:rPr>
                <a:t>®</a:t>
              </a:r>
            </a:p>
          </p:txBody>
        </p:sp>
      </p:grpSp>
      <p:sp>
        <p:nvSpPr>
          <p:cNvPr id="194602" name="Rectangle 42"/>
          <p:cNvSpPr>
            <a:spLocks noGrp="1" noChangeArrowheads="1"/>
          </p:cNvSpPr>
          <p:nvPr>
            <p:ph type="sldNum" sz="quarter" idx="4"/>
          </p:nvPr>
        </p:nvSpPr>
        <p:spPr bwMode="auto">
          <a:xfrm>
            <a:off x="9855200" y="6477000"/>
            <a:ext cx="2336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defRPr>
            </a:lvl1pPr>
          </a:lstStyle>
          <a:p>
            <a:fld id="{2490E375-43B1-433B-AB84-96AFACF2577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 id="2147483659" r:id="rId3"/>
    <p:sldLayoutId id="2147483657" r:id="rId4"/>
    <p:sldLayoutId id="2147483658" r:id="rId5"/>
    <p:sldLayoutId id="2147483660" r:id="rId6"/>
  </p:sldLayoutIdLst>
  <p:hf hdr="0" ftr="0" dt="0"/>
  <p:txStyles>
    <p:title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p:titleStyle>
    <p:body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jMor3kg-7VAhWIxIMKHYmADZ8QjRwIBw&amp;url=https://www.thelocal.se/20081024/15200&amp;psig=AFQjCNEXU9tV6Lz3Z7oQ7pk6zkY_heOgfA&amp;ust=150360076184739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www.google.com/url?sa=i&amp;rct=j&amp;q=&amp;esrc=s&amp;source=images&amp;cd=&amp;cad=rja&amp;uact=8&amp;ved=0ahUKEwikhb3pi-7VAhXn64MKHc2uC0QQjRwIBw&amp;url=http://www.cracktwo.com/2015/03/unsafe-usa-neighborhoods-that-you-dont.html&amp;psig=AFQjCNEnM7D9MDhKFPOfx9p07QGsdtUA7Q&amp;ust=150360261444632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cassman.ncsc@usps.gov" TargetMode="External"/><Relationship Id="rId3" Type="http://schemas.openxmlformats.org/officeDocument/2006/relationships/hyperlink" Target="mailto:james.d.wilson@usps.gov" TargetMode="External"/><Relationship Id="rId7" Type="http://schemas.openxmlformats.org/officeDocument/2006/relationships/hyperlink" Target="mailto:Jacqueline.B.Aaron@usp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kai.fisher@usps.gov" TargetMode="External"/><Relationship Id="rId5" Type="http://schemas.openxmlformats.org/officeDocument/2006/relationships/hyperlink" Target="mailto:liz.flake@usps.gov" TargetMode="External"/><Relationship Id="rId4" Type="http://schemas.openxmlformats.org/officeDocument/2006/relationships/hyperlink" Target="mailto:Starlene.r.blackwood@usps.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6.xml"/><Relationship Id="rId1" Type="http://schemas.openxmlformats.org/officeDocument/2006/relationships/slideLayout" Target="../slideLayouts/slideLayout5.xml"/><Relationship Id="rId4" Type="http://schemas.openxmlformats.org/officeDocument/2006/relationships/hyperlink" Target="mailto:cassman.ncsc@usp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ext Box 3"/>
          <p:cNvSpPr txBox="1">
            <a:spLocks noChangeArrowheads="1"/>
          </p:cNvSpPr>
          <p:nvPr/>
        </p:nvSpPr>
        <p:spPr bwMode="auto">
          <a:xfrm>
            <a:off x="7656518" y="551815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endParaRPr lang="en-US" sz="2400">
              <a:latin typeface="Times" pitchFamily="18" charset="0"/>
              <a:ea typeface="MS PGothic" pitchFamily="34" charset="-128"/>
            </a:endParaRPr>
          </a:p>
        </p:txBody>
      </p:sp>
      <p:sp>
        <p:nvSpPr>
          <p:cNvPr id="8" name="Title 7"/>
          <p:cNvSpPr>
            <a:spLocks noGrp="1"/>
          </p:cNvSpPr>
          <p:nvPr>
            <p:ph type="ctrTitle"/>
          </p:nvPr>
        </p:nvSpPr>
        <p:spPr>
          <a:xfrm>
            <a:off x="1752600" y="1828800"/>
            <a:ext cx="7772400" cy="1828800"/>
          </a:xfrm>
        </p:spPr>
        <p:txBody>
          <a:bodyPr/>
          <a:lstStyle/>
          <a:p>
            <a:pPr>
              <a:spcBef>
                <a:spcPct val="50000"/>
              </a:spcBef>
            </a:pPr>
            <a:r>
              <a:rPr lang="en-US" altLang="en-US" dirty="0">
                <a:solidFill>
                  <a:schemeClr val="accent2">
                    <a:lumMod val="75000"/>
                  </a:schemeClr>
                </a:solidFill>
                <a:latin typeface="Arial Black" pitchFamily="34" charset="0"/>
              </a:rPr>
              <a:t>CASS Cycle ‘O’ Final Rules</a:t>
            </a:r>
            <a:endParaRPr lang="en-US" dirty="0">
              <a:solidFill>
                <a:schemeClr val="accent2">
                  <a:lumMod val="75000"/>
                </a:schemeClr>
              </a:solidFill>
            </a:endParaRPr>
          </a:p>
        </p:txBody>
      </p:sp>
      <p:sp>
        <p:nvSpPr>
          <p:cNvPr id="9" name="Subtitle 8"/>
          <p:cNvSpPr>
            <a:spLocks noGrp="1"/>
          </p:cNvSpPr>
          <p:nvPr>
            <p:ph type="subTitle" idx="1"/>
          </p:nvPr>
        </p:nvSpPr>
        <p:spPr>
          <a:xfrm>
            <a:off x="1784404" y="3810000"/>
            <a:ext cx="8426396" cy="838200"/>
          </a:xfrm>
        </p:spPr>
        <p:txBody>
          <a:bodyPr/>
          <a:lstStyle/>
          <a:p>
            <a:r>
              <a:rPr lang="en-US" b="1" dirty="0">
                <a:solidFill>
                  <a:schemeClr val="accent2">
                    <a:lumMod val="75000"/>
                  </a:schemeClr>
                </a:solidFill>
              </a:rPr>
              <a:t>September 2020 </a:t>
            </a:r>
            <a:r>
              <a:rPr lang="en-US" b="1" dirty="0">
                <a:solidFill>
                  <a:srgbClr val="FF0000"/>
                </a:solidFill>
              </a:rPr>
              <a:t>(Updated October 15, 2021) </a:t>
            </a:r>
          </a:p>
        </p:txBody>
      </p:sp>
      <p:sp>
        <p:nvSpPr>
          <p:cNvPr id="10" name="Text Placeholder 9"/>
          <p:cNvSpPr>
            <a:spLocks noGrp="1"/>
          </p:cNvSpPr>
          <p:nvPr>
            <p:ph type="body" sz="quarter" idx="11"/>
          </p:nvPr>
        </p:nvSpPr>
        <p:spPr>
          <a:xfrm>
            <a:off x="1752600" y="4953000"/>
            <a:ext cx="7315200" cy="1905000"/>
          </a:xfrm>
        </p:spPr>
        <p:txBody>
          <a:bodyPr/>
          <a:lstStyle/>
          <a:p>
            <a:r>
              <a:rPr lang="en-US" altLang="en-US" b="1" dirty="0">
                <a:solidFill>
                  <a:schemeClr val="accent2">
                    <a:lumMod val="75000"/>
                  </a:schemeClr>
                </a:solidFill>
              </a:rPr>
              <a:t>United States Postal Service</a:t>
            </a:r>
            <a:r>
              <a:rPr lang="en-US" altLang="en-US" b="1" baseline="30000" dirty="0">
                <a:solidFill>
                  <a:schemeClr val="accent2">
                    <a:lumMod val="75000"/>
                  </a:schemeClr>
                </a:solidFill>
              </a:rPr>
              <a:t>®</a:t>
            </a:r>
          </a:p>
          <a:p>
            <a:r>
              <a:rPr lang="en-US" altLang="en-US" b="1" dirty="0">
                <a:solidFill>
                  <a:schemeClr val="accent2">
                    <a:lumMod val="75000"/>
                  </a:schemeClr>
                </a:solidFill>
              </a:rPr>
              <a:t>Addressing &amp; Geospatial Technology</a:t>
            </a:r>
            <a:endParaRPr lang="en-US" altLang="en-US" b="1" baseline="30000" dirty="0">
              <a:solidFill>
                <a:schemeClr val="accent2">
                  <a:lumMod val="75000"/>
                </a:schemeClr>
              </a:solidFill>
            </a:endParaRPr>
          </a:p>
          <a:p>
            <a:r>
              <a:rPr lang="en-US" altLang="en-US" b="1" dirty="0">
                <a:solidFill>
                  <a:schemeClr val="accent2">
                    <a:lumMod val="75000"/>
                  </a:schemeClr>
                </a:solidFill>
              </a:rPr>
              <a:t>National Customer Support Center</a:t>
            </a:r>
          </a:p>
          <a:p>
            <a:r>
              <a:rPr lang="en-US" altLang="en-US" b="1" dirty="0">
                <a:solidFill>
                  <a:schemeClr val="accent2">
                    <a:lumMod val="75000"/>
                  </a:schemeClr>
                </a:solidFill>
              </a:rPr>
              <a:t>Memphis TN  38188-1001</a:t>
            </a:r>
          </a:p>
        </p:txBody>
      </p:sp>
      <p:sp>
        <p:nvSpPr>
          <p:cNvPr id="2" name="Slide Number Placeholder 1">
            <a:extLst>
              <a:ext uri="{FF2B5EF4-FFF2-40B4-BE49-F238E27FC236}">
                <a16:creationId xmlns:a16="http://schemas.microsoft.com/office/drawing/2014/main" id="{0FB92412-F2A8-430C-A70E-850562902AB2}"/>
              </a:ext>
            </a:extLst>
          </p:cNvPr>
          <p:cNvSpPr>
            <a:spLocks noGrp="1"/>
          </p:cNvSpPr>
          <p:nvPr>
            <p:ph type="sldNum" sz="quarter" idx="10"/>
          </p:nvPr>
        </p:nvSpPr>
        <p:spPr/>
        <p:txBody>
          <a:bodyPr/>
          <a:lstStyle/>
          <a:p>
            <a:fld id="{D68E12FF-F00B-464B-86EF-7964F83F7C6F}" type="slidenum">
              <a:rPr lang="en-US" smtClean="0"/>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96428409"/>
              </p:ext>
            </p:extLst>
          </p:nvPr>
        </p:nvGraphicFramePr>
        <p:xfrm>
          <a:off x="2209800" y="2939832"/>
          <a:ext cx="7772400" cy="1920240"/>
        </p:xfrm>
        <a:graphic>
          <a:graphicData uri="http://schemas.openxmlformats.org/drawingml/2006/table">
            <a:tbl>
              <a:tblPr firstRow="1" bandRow="1">
                <a:tableStyleId>{72833802-FEF1-4C79-8D5D-14CF1EAF98D9}</a:tableStyleId>
              </a:tblPr>
              <a:tblGrid>
                <a:gridCol w="1747745">
                  <a:extLst>
                    <a:ext uri="{9D8B030D-6E8A-4147-A177-3AD203B41FA5}">
                      <a16:colId xmlns:a16="http://schemas.microsoft.com/office/drawing/2014/main" val="20000"/>
                    </a:ext>
                  </a:extLst>
                </a:gridCol>
                <a:gridCol w="6024655">
                  <a:extLst>
                    <a:ext uri="{9D8B030D-6E8A-4147-A177-3AD203B41FA5}">
                      <a16:colId xmlns:a16="http://schemas.microsoft.com/office/drawing/2014/main" val="20001"/>
                    </a:ext>
                  </a:extLst>
                </a:gridCol>
              </a:tblGrid>
              <a:tr h="640080">
                <a:tc>
                  <a:txBody>
                    <a:bodyPr/>
                    <a:lstStyle/>
                    <a:p>
                      <a:pPr>
                        <a:lnSpc>
                          <a:spcPct val="100000"/>
                        </a:lnSpc>
                        <a:spcBef>
                          <a:spcPts val="0"/>
                        </a:spcBef>
                        <a:spcAft>
                          <a:spcPts val="0"/>
                        </a:spcAft>
                      </a:pPr>
                      <a:r>
                        <a:rPr lang="en-US" sz="1800" dirty="0"/>
                        <a:t>Input:</a:t>
                      </a:r>
                      <a:endParaRPr lang="en-US" sz="1800" b="1" dirty="0">
                        <a:solidFill>
                          <a:schemeClr val="accent2">
                            <a:lumMod val="75000"/>
                          </a:schemeClr>
                        </a:solidFill>
                      </a:endParaRPr>
                    </a:p>
                  </a:txBody>
                  <a:tcPr marL="45720" marR="45720"/>
                </a:tc>
                <a:tc>
                  <a:txBody>
                    <a:bodyPr/>
                    <a:lstStyle/>
                    <a:p>
                      <a:pPr marL="0" indent="0">
                        <a:lnSpc>
                          <a:spcPct val="100000"/>
                        </a:lnSpc>
                        <a:spcBef>
                          <a:spcPts val="0"/>
                        </a:spcBef>
                        <a:spcAft>
                          <a:spcPts val="0"/>
                        </a:spcAft>
                        <a:buNone/>
                      </a:pPr>
                      <a:r>
                        <a:rPr lang="en-US" altLang="en-US" sz="1800" dirty="0"/>
                        <a:t>7 THOMAS ST</a:t>
                      </a:r>
                    </a:p>
                    <a:p>
                      <a:pPr marL="0" indent="0">
                        <a:lnSpc>
                          <a:spcPct val="100000"/>
                        </a:lnSpc>
                        <a:spcBef>
                          <a:spcPts val="0"/>
                        </a:spcBef>
                        <a:spcAft>
                          <a:spcPts val="0"/>
                        </a:spcAft>
                        <a:buNone/>
                      </a:pPr>
                      <a:r>
                        <a:rPr lang="en-US" altLang="en-US" sz="1800" dirty="0"/>
                        <a:t>XANADU MS 38922 (NO MATCH RECORD)</a:t>
                      </a:r>
                      <a:endParaRPr lang="en-US" altLang="en-US" sz="1800" b="1" i="1" dirty="0">
                        <a:solidFill>
                          <a:schemeClr val="accent2">
                            <a:lumMod val="75000"/>
                          </a:schemeClr>
                        </a:solidFill>
                      </a:endParaRPr>
                    </a:p>
                  </a:txBody>
                  <a:tcPr marL="45720" marR="45720"/>
                </a:tc>
                <a:extLst>
                  <a:ext uri="{0D108BD9-81ED-4DB2-BD59-A6C34878D82A}">
                    <a16:rowId xmlns:a16="http://schemas.microsoft.com/office/drawing/2014/main" val="10000"/>
                  </a:ext>
                </a:extLst>
              </a:tr>
              <a:tr h="640080">
                <a:tc>
                  <a:txBody>
                    <a:bodyPr/>
                    <a:lstStyle/>
                    <a:p>
                      <a:pPr algn="l">
                        <a:lnSpc>
                          <a:spcPct val="100000"/>
                        </a:lnSpc>
                        <a:spcBef>
                          <a:spcPts val="0"/>
                        </a:spcBef>
                        <a:spcAft>
                          <a:spcPts val="0"/>
                        </a:spcAft>
                      </a:pPr>
                      <a:r>
                        <a:rPr lang="en-US" sz="1800" dirty="0"/>
                        <a:t>Output 1:</a:t>
                      </a:r>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7 THOMAS 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XANADU MS </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38922</a:t>
                      </a:r>
                      <a:endParaRPr lang="en-US" alt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1"/>
                  </a:ext>
                </a:extLst>
              </a:tr>
              <a:tr h="640080">
                <a:tc>
                  <a:txBody>
                    <a:bodyPr/>
                    <a:lstStyle/>
                    <a:p>
                      <a:pPr>
                        <a:lnSpc>
                          <a:spcPct val="100000"/>
                        </a:lnSpc>
                        <a:spcBef>
                          <a:spcPts val="0"/>
                        </a:spcBef>
                        <a:spcAft>
                          <a:spcPts val="0"/>
                        </a:spcAft>
                      </a:pPr>
                      <a:r>
                        <a:rPr lang="en-US" sz="1800" dirty="0"/>
                        <a:t>Form 3553: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5-Digit</a:t>
                      </a:r>
                      <a:r>
                        <a:rPr lang="en-US" sz="1400" baseline="0" dirty="0"/>
                        <a:t> Coded</a:t>
                      </a:r>
                      <a:endParaRPr lang="en-US" sz="1400" b="1" dirty="0">
                        <a:solidFill>
                          <a:schemeClr val="accent2">
                            <a:lumMod val="75000"/>
                          </a:schemeClr>
                        </a:solidFill>
                      </a:endParaRPr>
                    </a:p>
                  </a:txBody>
                  <a:tcPr marL="45720" marR="45720"/>
                </a:tc>
                <a:tc>
                  <a:txBody>
                    <a:bodyPr/>
                    <a:lstStyle/>
                    <a:p>
                      <a:pPr>
                        <a:lnSpc>
                          <a:spcPct val="100000"/>
                        </a:lnSpc>
                        <a:spcBef>
                          <a:spcPts val="0"/>
                        </a:spcBef>
                        <a:spcAft>
                          <a:spcPts val="0"/>
                        </a:spcAft>
                      </a:pP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N</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2"/>
                  </a:ext>
                </a:extLst>
              </a:tr>
            </a:tbl>
          </a:graphicData>
        </a:graphic>
      </p:graphicFrame>
      <p:graphicFrame>
        <p:nvGraphicFramePr>
          <p:cNvPr id="7" name="Group 36"/>
          <p:cNvGraphicFramePr>
            <a:graphicFrameLocks/>
          </p:cNvGraphicFramePr>
          <p:nvPr>
            <p:extLst>
              <p:ext uri="{D42A27DB-BD31-4B8C-83A1-F6EECF244321}">
                <p14:modId xmlns:p14="http://schemas.microsoft.com/office/powerpoint/2010/main" val="1251866154"/>
              </p:ext>
            </p:extLst>
          </p:nvPr>
        </p:nvGraphicFramePr>
        <p:xfrm>
          <a:off x="2362199" y="1905000"/>
          <a:ext cx="7467602" cy="932714"/>
        </p:xfrm>
        <a:graphic>
          <a:graphicData uri="http://schemas.openxmlformats.org/drawingml/2006/table">
            <a:tbl>
              <a:tblPr/>
              <a:tblGrid>
                <a:gridCol w="1117362">
                  <a:extLst>
                    <a:ext uri="{9D8B030D-6E8A-4147-A177-3AD203B41FA5}">
                      <a16:colId xmlns:a16="http://schemas.microsoft.com/office/drawing/2014/main" val="20000"/>
                    </a:ext>
                  </a:extLst>
                </a:gridCol>
                <a:gridCol w="1204998">
                  <a:extLst>
                    <a:ext uri="{9D8B030D-6E8A-4147-A177-3AD203B41FA5}">
                      <a16:colId xmlns:a16="http://schemas.microsoft.com/office/drawing/2014/main" val="20001"/>
                    </a:ext>
                  </a:extLst>
                </a:gridCol>
                <a:gridCol w="2738632">
                  <a:extLst>
                    <a:ext uri="{9D8B030D-6E8A-4147-A177-3AD203B41FA5}">
                      <a16:colId xmlns:a16="http://schemas.microsoft.com/office/drawing/2014/main" val="20002"/>
                    </a:ext>
                  </a:extLst>
                </a:gridCol>
                <a:gridCol w="985908">
                  <a:extLst>
                    <a:ext uri="{9D8B030D-6E8A-4147-A177-3AD203B41FA5}">
                      <a16:colId xmlns:a16="http://schemas.microsoft.com/office/drawing/2014/main" val="20003"/>
                    </a:ext>
                  </a:extLst>
                </a:gridCol>
                <a:gridCol w="1420702">
                  <a:extLst>
                    <a:ext uri="{9D8B030D-6E8A-4147-A177-3AD203B41FA5}">
                      <a16:colId xmlns:a16="http://schemas.microsoft.com/office/drawing/2014/main" val="20004"/>
                    </a:ext>
                  </a:extLst>
                </a:gridCol>
              </a:tblGrid>
              <a:tr h="548640">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Detail Code</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ZIP Code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City</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State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Finance Number</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84074">
                <a:tc>
                  <a:txBody>
                    <a:bodyPr/>
                    <a:lstStyle/>
                    <a:p>
                      <a:pPr algn="ctr"/>
                      <a:r>
                        <a:rPr lang="en-US" sz="1900" dirty="0">
                          <a:solidFill>
                            <a:schemeClr val="accent2">
                              <a:lumMod val="75000"/>
                            </a:schemeClr>
                          </a:solidFill>
                        </a:rPr>
                        <a:t>D</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38922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l"/>
                      <a:r>
                        <a:rPr lang="en-US" sz="1900" dirty="0">
                          <a:solidFill>
                            <a:schemeClr val="accent2">
                              <a:lumMod val="75000"/>
                            </a:schemeClr>
                          </a:solidFill>
                        </a:rPr>
                        <a:t>COFFEEVILLE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MS</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271599</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Text Placeholder 3"/>
          <p:cNvSpPr>
            <a:spLocks noGrp="1"/>
          </p:cNvSpPr>
          <p:nvPr>
            <p:ph type="body" sz="quarter" idx="12"/>
          </p:nvPr>
        </p:nvSpPr>
        <p:spPr>
          <a:xfrm>
            <a:off x="609600" y="5181600"/>
            <a:ext cx="10972799" cy="731836"/>
          </a:xfrm>
        </p:spPr>
        <p:txBody>
          <a:bodyPr/>
          <a:lstStyle/>
          <a:p>
            <a:pPr marL="0" indent="0">
              <a:spcBef>
                <a:spcPts val="0"/>
              </a:spcBef>
              <a:spcAft>
                <a:spcPts val="1200"/>
              </a:spcAft>
              <a:buNone/>
            </a:pPr>
            <a:r>
              <a:rPr lang="en-US" altLang="en-US" sz="1800" b="1" dirty="0">
                <a:solidFill>
                  <a:schemeClr val="accent2">
                    <a:lumMod val="75000"/>
                  </a:schemeClr>
                </a:solidFill>
              </a:rPr>
              <a:t>Coffeeville is a Single ZIP Code City. CASS Software would be allowed to return the input ZIP Code even though this is a No Match. </a:t>
            </a:r>
          </a:p>
        </p:txBody>
      </p:sp>
      <p:sp>
        <p:nvSpPr>
          <p:cNvPr id="8" name="Text Placeholder 2"/>
          <p:cNvSpPr txBox="1">
            <a:spLocks/>
          </p:cNvSpPr>
          <p:nvPr/>
        </p:nvSpPr>
        <p:spPr>
          <a:xfrm>
            <a:off x="1828800" y="152400"/>
            <a:ext cx="9753600" cy="516357"/>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5-Digit ZIP Code™ Validation</a:t>
            </a:r>
            <a:endParaRPr lang="en-US" kern="0" dirty="0">
              <a:solidFill>
                <a:schemeClr val="bg1"/>
              </a:solidFill>
            </a:endParaRPr>
          </a:p>
        </p:txBody>
      </p:sp>
      <p:sp>
        <p:nvSpPr>
          <p:cNvPr id="11" name="Title 2"/>
          <p:cNvSpPr txBox="1">
            <a:spLocks/>
          </p:cNvSpPr>
          <p:nvPr/>
        </p:nvSpPr>
        <p:spPr>
          <a:xfrm>
            <a:off x="609600" y="822961"/>
            <a:ext cx="11277600" cy="1058391"/>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sz="2400" b="1" kern="0" dirty="0">
                <a:solidFill>
                  <a:schemeClr val="accent6">
                    <a:lumMod val="75000"/>
                  </a:schemeClr>
                </a:solidFill>
                <a:latin typeface="+mn-lt"/>
              </a:rPr>
              <a:t>When a no-match to ZIP+4 occurs, and a Single-Coded City is present on input and the ZIP Code is present </a:t>
            </a:r>
            <a:r>
              <a:rPr lang="en-US" sz="2400" b="1" u="sng" kern="0" dirty="0">
                <a:solidFill>
                  <a:schemeClr val="accent6">
                    <a:lumMod val="75000"/>
                  </a:schemeClr>
                </a:solidFill>
                <a:latin typeface="+mn-lt"/>
              </a:rPr>
              <a:t>but doesn’t correspond to the Input City</a:t>
            </a:r>
            <a:r>
              <a:rPr lang="en-US" sz="2400" b="1" kern="0" dirty="0">
                <a:solidFill>
                  <a:schemeClr val="accent6">
                    <a:lumMod val="75000"/>
                  </a:schemeClr>
                </a:solidFill>
                <a:latin typeface="+mn-lt"/>
              </a:rPr>
              <a:t>: </a:t>
            </a:r>
          </a:p>
        </p:txBody>
      </p:sp>
      <p:sp>
        <p:nvSpPr>
          <p:cNvPr id="3" name="Slide Number Placeholder 2">
            <a:extLst>
              <a:ext uri="{FF2B5EF4-FFF2-40B4-BE49-F238E27FC236}">
                <a16:creationId xmlns:a16="http://schemas.microsoft.com/office/drawing/2014/main" id="{6B30F0EF-6041-4796-A63A-73E37DA882DF}"/>
              </a:ext>
            </a:extLst>
          </p:cNvPr>
          <p:cNvSpPr>
            <a:spLocks noGrp="1"/>
          </p:cNvSpPr>
          <p:nvPr>
            <p:ph type="sldNum" sz="quarter" idx="10"/>
          </p:nvPr>
        </p:nvSpPr>
        <p:spPr/>
        <p:txBody>
          <a:bodyPr/>
          <a:lstStyle/>
          <a:p>
            <a:fld id="{DB48209F-1662-40B9-BF25-8E6F7AC270B7}" type="slidenum">
              <a:rPr lang="en-US" smtClean="0"/>
              <a:pPr/>
              <a:t>10</a:t>
            </a:fld>
            <a:endParaRPr lang="en-US"/>
          </a:p>
        </p:txBody>
      </p:sp>
    </p:spTree>
    <p:extLst>
      <p:ext uri="{BB962C8B-B14F-4D97-AF65-F5344CB8AC3E}">
        <p14:creationId xmlns:p14="http://schemas.microsoft.com/office/powerpoint/2010/main" val="404126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5715000"/>
            <a:ext cx="10972799" cy="838200"/>
          </a:xfrm>
        </p:spPr>
        <p:txBody>
          <a:bodyPr/>
          <a:lstStyle/>
          <a:p>
            <a:pPr marL="0" indent="0">
              <a:spcBef>
                <a:spcPts val="0"/>
              </a:spcBef>
              <a:spcAft>
                <a:spcPts val="1200"/>
              </a:spcAft>
              <a:buNone/>
            </a:pPr>
            <a:r>
              <a:rPr lang="en-US" altLang="en-US" sz="1800" b="1" dirty="0">
                <a:solidFill>
                  <a:schemeClr val="accent2">
                    <a:lumMod val="75000"/>
                  </a:schemeClr>
                </a:solidFill>
              </a:rPr>
              <a:t>Return the input ZIP Code since the Input City State is not valid.</a:t>
            </a:r>
            <a:r>
              <a:rPr lang="en-US" altLang="en-US" sz="1800" b="1" dirty="0">
                <a:solidFill>
                  <a:srgbClr val="C00000"/>
                </a:solidFill>
              </a:rPr>
              <a:t>  </a:t>
            </a:r>
            <a:r>
              <a:rPr lang="en-US" altLang="en-US" sz="1800" b="1" dirty="0">
                <a:solidFill>
                  <a:schemeClr val="accent2">
                    <a:lumMod val="75000"/>
                  </a:schemeClr>
                </a:solidFill>
              </a:rPr>
              <a:t>Do not Count on PS Form 3553 since the ZIP Code does not exist in the City State File (or has been dropped). </a:t>
            </a:r>
          </a:p>
        </p:txBody>
      </p:sp>
      <p:graphicFrame>
        <p:nvGraphicFramePr>
          <p:cNvPr id="8" name="Table 7"/>
          <p:cNvGraphicFramePr>
            <a:graphicFrameLocks noGrp="1"/>
          </p:cNvGraphicFramePr>
          <p:nvPr>
            <p:extLst>
              <p:ext uri="{D42A27DB-BD31-4B8C-83A1-F6EECF244321}">
                <p14:modId xmlns:p14="http://schemas.microsoft.com/office/powerpoint/2010/main" val="2049906103"/>
              </p:ext>
            </p:extLst>
          </p:nvPr>
        </p:nvGraphicFramePr>
        <p:xfrm>
          <a:off x="2209800" y="3048000"/>
          <a:ext cx="7772400" cy="2560320"/>
        </p:xfrm>
        <a:graphic>
          <a:graphicData uri="http://schemas.openxmlformats.org/drawingml/2006/table">
            <a:tbl>
              <a:tblPr firstRow="1" bandRow="1">
                <a:tableStyleId>{72833802-FEF1-4C79-8D5D-14CF1EAF98D9}</a:tableStyleId>
              </a:tblPr>
              <a:tblGrid>
                <a:gridCol w="1697779">
                  <a:extLst>
                    <a:ext uri="{9D8B030D-6E8A-4147-A177-3AD203B41FA5}">
                      <a16:colId xmlns:a16="http://schemas.microsoft.com/office/drawing/2014/main" val="20000"/>
                    </a:ext>
                  </a:extLst>
                </a:gridCol>
                <a:gridCol w="6074621">
                  <a:extLst>
                    <a:ext uri="{9D8B030D-6E8A-4147-A177-3AD203B41FA5}">
                      <a16:colId xmlns:a16="http://schemas.microsoft.com/office/drawing/2014/main" val="20001"/>
                    </a:ext>
                  </a:extLst>
                </a:gridCol>
              </a:tblGrid>
              <a:tr h="640080">
                <a:tc>
                  <a:txBody>
                    <a:bodyPr/>
                    <a:lstStyle/>
                    <a:p>
                      <a:pPr algn="l"/>
                      <a:r>
                        <a:rPr lang="en-US" sz="1800" dirty="0"/>
                        <a:t>Input: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PO BOX 171</a:t>
                      </a:r>
                    </a:p>
                    <a:p>
                      <a:pPr marL="0" indent="0">
                        <a:buNone/>
                      </a:pPr>
                      <a:r>
                        <a:rPr lang="en-US" altLang="en-US" sz="1800" dirty="0">
                          <a:effectLst/>
                        </a:rPr>
                        <a:t>XANADU</a:t>
                      </a:r>
                      <a:r>
                        <a:rPr lang="en-US" altLang="en-US" sz="1800" baseline="0" dirty="0">
                          <a:effectLst/>
                        </a:rPr>
                        <a:t> MS </a:t>
                      </a:r>
                      <a:r>
                        <a:rPr lang="en-US" altLang="en-US" sz="1800" dirty="0">
                          <a:effectLst/>
                        </a:rPr>
                        <a:t>38999 </a:t>
                      </a:r>
                      <a:endParaRPr lang="en-US" altLang="en-US" sz="1800" b="1" i="0" dirty="0">
                        <a:solidFill>
                          <a:schemeClr val="accent2">
                            <a:lumMod val="75000"/>
                          </a:schemeClr>
                        </a:solidFill>
                        <a:effectLst/>
                      </a:endParaRPr>
                    </a:p>
                  </a:txBody>
                  <a:tcPr marL="45720" marR="45720"/>
                </a:tc>
                <a:extLst>
                  <a:ext uri="{0D108BD9-81ED-4DB2-BD59-A6C34878D82A}">
                    <a16:rowId xmlns:a16="http://schemas.microsoft.com/office/drawing/2014/main" val="10000"/>
                  </a:ext>
                </a:extLst>
              </a:tr>
              <a:tr h="6400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(38999 is not found in the City State File</a:t>
                      </a:r>
                      <a:r>
                        <a:rPr lang="en-US" altLang="en-US" sz="1800" baseline="0" dirty="0">
                          <a:effectLst>
                            <a:outerShdw blurRad="38100" dist="38100" dir="2700000" algn="tl">
                              <a:srgbClr val="000000">
                                <a:alpha val="43137"/>
                              </a:srgbClr>
                            </a:outerShdw>
                          </a:effectLst>
                        </a:rPr>
                        <a:t> &amp; City invalid or missing</a:t>
                      </a:r>
                      <a:r>
                        <a:rPr lang="en-US" altLang="en-US" sz="1800" dirty="0">
                          <a:effectLst>
                            <a:outerShdw blurRad="38100" dist="38100" dir="2700000" algn="tl">
                              <a:srgbClr val="000000">
                                <a:alpha val="43137"/>
                              </a:srgbClr>
                            </a:outerShdw>
                          </a:effectLst>
                        </a:rPr>
                        <a:t>)</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tc hMerge="1">
                  <a:txBody>
                    <a:bodyPr/>
                    <a:lstStyle/>
                    <a:p>
                      <a:endParaRPr lang="en-US"/>
                    </a:p>
                  </a:txBody>
                  <a:tcPr/>
                </a:tc>
                <a:extLst>
                  <a:ext uri="{0D108BD9-81ED-4DB2-BD59-A6C34878D82A}">
                    <a16:rowId xmlns:a16="http://schemas.microsoft.com/office/drawing/2014/main" val="10001"/>
                  </a:ext>
                </a:extLst>
              </a:tr>
              <a:tr h="640080">
                <a:tc>
                  <a:txBody>
                    <a:bodyPr/>
                    <a:lstStyle/>
                    <a:p>
                      <a:pPr algn="l"/>
                      <a:r>
                        <a:rPr lang="en-US" altLang="en-US" sz="1800" dirty="0"/>
                        <a:t>Output: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PO BOX 171</a:t>
                      </a:r>
                    </a:p>
                    <a:p>
                      <a:pPr marL="0" indent="0">
                        <a:buNone/>
                      </a:pP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XANADU  MS  38999</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2"/>
                  </a:ext>
                </a:extLst>
              </a:tr>
              <a:tr h="640080">
                <a:tc>
                  <a:txBody>
                    <a:bodyPr/>
                    <a:lstStyle/>
                    <a:p>
                      <a:pPr algn="l"/>
                      <a:r>
                        <a:rPr lang="en-US" altLang="en-US" sz="1800" dirty="0"/>
                        <a:t>Form 3553: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5-Digit</a:t>
                      </a:r>
                      <a:r>
                        <a:rPr lang="en-US" sz="1400" baseline="0" dirty="0"/>
                        <a:t> Coded</a:t>
                      </a:r>
                      <a:endParaRPr lang="en-US" sz="1400" b="1" dirty="0">
                        <a:solidFill>
                          <a:schemeClr val="accent2">
                            <a:lumMod val="75000"/>
                          </a:schemeClr>
                        </a:solidFill>
                      </a:endParaRPr>
                    </a:p>
                  </a:txBody>
                  <a:tcPr marL="45720" marR="45720"/>
                </a:tc>
                <a:tc>
                  <a:txBody>
                    <a:bodyPr/>
                    <a:lstStyle/>
                    <a:p>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N</a:t>
                      </a:r>
                      <a:endParaRPr lang="en-US" sz="1800" b="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3"/>
                  </a:ext>
                </a:extLst>
              </a:tr>
            </a:tbl>
          </a:graphicData>
        </a:graphic>
      </p:graphicFrame>
      <p:graphicFrame>
        <p:nvGraphicFramePr>
          <p:cNvPr id="11" name="Group 36"/>
          <p:cNvGraphicFramePr>
            <a:graphicFrameLocks/>
          </p:cNvGraphicFramePr>
          <p:nvPr>
            <p:extLst>
              <p:ext uri="{D42A27DB-BD31-4B8C-83A1-F6EECF244321}">
                <p14:modId xmlns:p14="http://schemas.microsoft.com/office/powerpoint/2010/main" val="1982106171"/>
              </p:ext>
            </p:extLst>
          </p:nvPr>
        </p:nvGraphicFramePr>
        <p:xfrm>
          <a:off x="3498758" y="1905000"/>
          <a:ext cx="5194484" cy="932688"/>
        </p:xfrm>
        <a:graphic>
          <a:graphicData uri="http://schemas.openxmlformats.org/drawingml/2006/table">
            <a:tbl>
              <a:tblPr/>
              <a:tblGrid>
                <a:gridCol w="77724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988244">
                  <a:extLst>
                    <a:ext uri="{9D8B030D-6E8A-4147-A177-3AD203B41FA5}">
                      <a16:colId xmlns:a16="http://schemas.microsoft.com/office/drawing/2014/main" val="20004"/>
                    </a:ext>
                  </a:extLst>
                </a:gridCol>
              </a:tblGrid>
              <a:tr h="548640">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Detail Code</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ZIP Code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City</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State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Finance Number</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84048">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900" b="1" i="0" u="none" strike="noStrike" cap="none" normalizeH="0" baseline="0" dirty="0">
                        <a:ln>
                          <a:noFill/>
                        </a:ln>
                        <a:solidFill>
                          <a:schemeClr val="accent2">
                            <a:lumMod val="75000"/>
                          </a:schemeClr>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9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9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9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9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2"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5-Digit ZIP Code™ Validation</a:t>
            </a:r>
            <a:endParaRPr lang="en-US" kern="0" dirty="0">
              <a:solidFill>
                <a:schemeClr val="bg1"/>
              </a:solidFill>
            </a:endParaRPr>
          </a:p>
        </p:txBody>
      </p:sp>
      <p:sp>
        <p:nvSpPr>
          <p:cNvPr id="13" name="Title 2"/>
          <p:cNvSpPr txBox="1">
            <a:spLocks/>
          </p:cNvSpPr>
          <p:nvPr/>
        </p:nvSpPr>
        <p:spPr>
          <a:xfrm>
            <a:off x="609600" y="822961"/>
            <a:ext cx="11125200" cy="1082039"/>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sz="2400" b="1" kern="0" dirty="0">
                <a:solidFill>
                  <a:schemeClr val="accent6">
                    <a:lumMod val="75000"/>
                  </a:schemeClr>
                </a:solidFill>
                <a:latin typeface="+mn-lt"/>
              </a:rPr>
              <a:t>When a no-match to ZIP+4 occurs, and a Single-Coded City is present on input and the ZIP Code is present </a:t>
            </a:r>
            <a:r>
              <a:rPr lang="en-US" sz="2400" b="1" u="sng" kern="0" dirty="0">
                <a:solidFill>
                  <a:schemeClr val="accent6">
                    <a:lumMod val="75000"/>
                  </a:schemeClr>
                </a:solidFill>
                <a:latin typeface="+mn-lt"/>
              </a:rPr>
              <a:t>but doesn’t correspond to the Input City</a:t>
            </a:r>
            <a:r>
              <a:rPr lang="en-US" sz="2400" b="1" kern="0" dirty="0">
                <a:solidFill>
                  <a:schemeClr val="accent6">
                    <a:lumMod val="75000"/>
                  </a:schemeClr>
                </a:solidFill>
                <a:latin typeface="+mn-lt"/>
              </a:rPr>
              <a:t>: </a:t>
            </a:r>
          </a:p>
        </p:txBody>
      </p:sp>
      <p:sp>
        <p:nvSpPr>
          <p:cNvPr id="3" name="Slide Number Placeholder 2">
            <a:extLst>
              <a:ext uri="{FF2B5EF4-FFF2-40B4-BE49-F238E27FC236}">
                <a16:creationId xmlns:a16="http://schemas.microsoft.com/office/drawing/2014/main" id="{56D07FB1-9C4D-4BA0-BC3F-34B7B561A8F6}"/>
              </a:ext>
            </a:extLst>
          </p:cNvPr>
          <p:cNvSpPr>
            <a:spLocks noGrp="1"/>
          </p:cNvSpPr>
          <p:nvPr>
            <p:ph type="sldNum" sz="quarter" idx="10"/>
          </p:nvPr>
        </p:nvSpPr>
        <p:spPr/>
        <p:txBody>
          <a:bodyPr/>
          <a:lstStyle/>
          <a:p>
            <a:fld id="{DB48209F-1662-40B9-BF25-8E6F7AC270B7}" type="slidenum">
              <a:rPr lang="en-US" smtClean="0"/>
              <a:pPr/>
              <a:t>11</a:t>
            </a:fld>
            <a:endParaRPr lang="en-US"/>
          </a:p>
        </p:txBody>
      </p:sp>
    </p:spTree>
    <p:extLst>
      <p:ext uri="{BB962C8B-B14F-4D97-AF65-F5344CB8AC3E}">
        <p14:creationId xmlns:p14="http://schemas.microsoft.com/office/powerpoint/2010/main" val="56598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371602"/>
            <a:ext cx="8686800" cy="533399"/>
          </a:xfrm>
        </p:spPr>
        <p:txBody>
          <a:bodyPr/>
          <a:lstStyle/>
          <a:p>
            <a:pPr>
              <a:buClr>
                <a:schemeClr val="accent2">
                  <a:lumMod val="75000"/>
                </a:schemeClr>
              </a:buClr>
            </a:pPr>
            <a:r>
              <a:rPr lang="en-US" dirty="0">
                <a:solidFill>
                  <a:schemeClr val="accent2">
                    <a:lumMod val="75000"/>
                  </a:schemeClr>
                </a:solidFill>
              </a:rPr>
              <a:t>Remove PBSA records from CMRA table</a:t>
            </a:r>
          </a:p>
        </p:txBody>
      </p:sp>
      <p:sp>
        <p:nvSpPr>
          <p:cNvPr id="5"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b="1" dirty="0">
                <a:solidFill>
                  <a:schemeClr val="bg1"/>
                </a:solidFill>
              </a:rPr>
              <a:t>Hash &amp; Flat File Changes</a:t>
            </a:r>
            <a:endParaRPr lang="en-US" kern="0" dirty="0">
              <a:solidFill>
                <a:schemeClr val="bg1"/>
              </a:solidFill>
            </a:endParaRPr>
          </a:p>
        </p:txBody>
      </p:sp>
      <p:sp>
        <p:nvSpPr>
          <p:cNvPr id="6" name="Text Placeholder 2"/>
          <p:cNvSpPr txBox="1">
            <a:spLocks/>
          </p:cNvSpPr>
          <p:nvPr/>
        </p:nvSpPr>
        <p:spPr>
          <a:xfrm>
            <a:off x="609600" y="19812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buClr>
                <a:schemeClr val="accent2">
                  <a:lumMod val="75000"/>
                </a:schemeClr>
              </a:buClr>
            </a:pPr>
            <a:r>
              <a:rPr lang="en-US" kern="0" dirty="0">
                <a:solidFill>
                  <a:schemeClr val="accent2">
                    <a:lumMod val="75000"/>
                  </a:schemeClr>
                </a:solidFill>
              </a:rPr>
              <a:t>DPV</a:t>
            </a:r>
            <a:r>
              <a:rPr lang="en-US" altLang="en-US" baseline="30000" dirty="0">
                <a:solidFill>
                  <a:schemeClr val="accent6">
                    <a:lumMod val="75000"/>
                  </a:schemeClr>
                </a:solidFill>
              </a:rPr>
              <a:t> ®</a:t>
            </a:r>
            <a:r>
              <a:rPr lang="en-US" kern="0" dirty="0">
                <a:solidFill>
                  <a:schemeClr val="accent2">
                    <a:lumMod val="75000"/>
                  </a:schemeClr>
                </a:solidFill>
              </a:rPr>
              <a:t>/DSF2</a:t>
            </a:r>
            <a:r>
              <a:rPr lang="en-US" altLang="en-US" baseline="30000" dirty="0">
                <a:solidFill>
                  <a:schemeClr val="accent6">
                    <a:lumMod val="75000"/>
                  </a:schemeClr>
                </a:solidFill>
              </a:rPr>
              <a:t> ®</a:t>
            </a:r>
            <a:r>
              <a:rPr lang="en-US" kern="0" dirty="0">
                <a:solidFill>
                  <a:schemeClr val="accent2">
                    <a:lumMod val="75000"/>
                  </a:schemeClr>
                </a:solidFill>
              </a:rPr>
              <a:t> Flat changes</a:t>
            </a:r>
          </a:p>
        </p:txBody>
      </p:sp>
      <p:sp>
        <p:nvSpPr>
          <p:cNvPr id="7" name="Text Placeholder 3"/>
          <p:cNvSpPr txBox="1">
            <a:spLocks/>
          </p:cNvSpPr>
          <p:nvPr/>
        </p:nvSpPr>
        <p:spPr>
          <a:xfrm>
            <a:off x="609600" y="2530128"/>
            <a:ext cx="10134600" cy="3184872"/>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buClr>
                <a:schemeClr val="accent2">
                  <a:lumMod val="75000"/>
                </a:schemeClr>
              </a:buClr>
            </a:pPr>
            <a:r>
              <a:rPr lang="en-US" kern="0" dirty="0">
                <a:solidFill>
                  <a:schemeClr val="accent6">
                    <a:lumMod val="75000"/>
                  </a:schemeClr>
                </a:solidFill>
              </a:rPr>
              <a:t>Remove PBSA records from CMRA flag</a:t>
            </a:r>
          </a:p>
          <a:p>
            <a:pPr>
              <a:buClr>
                <a:schemeClr val="accent2">
                  <a:lumMod val="75000"/>
                </a:schemeClr>
              </a:buClr>
            </a:pPr>
            <a:r>
              <a:rPr lang="en-US" kern="0" dirty="0">
                <a:solidFill>
                  <a:schemeClr val="accent6">
                    <a:lumMod val="75000"/>
                  </a:schemeClr>
                </a:solidFill>
              </a:rPr>
              <a:t>LACS Only table </a:t>
            </a:r>
            <a:r>
              <a:rPr lang="en-US" sz="2000" i="1" kern="0" dirty="0">
                <a:solidFill>
                  <a:schemeClr val="accent6">
                    <a:lumMod val="75000"/>
                  </a:schemeClr>
                </a:solidFill>
              </a:rPr>
              <a:t>(for DSF2</a:t>
            </a:r>
            <a:r>
              <a:rPr lang="en-US" sz="2000" i="1" kern="0" baseline="30000" dirty="0">
                <a:solidFill>
                  <a:schemeClr val="accent6">
                    <a:lumMod val="75000"/>
                  </a:schemeClr>
                </a:solidFill>
              </a:rPr>
              <a:t>®</a:t>
            </a:r>
            <a:r>
              <a:rPr lang="en-US" sz="2000" i="1" kern="0" dirty="0">
                <a:solidFill>
                  <a:schemeClr val="accent6">
                    <a:lumMod val="75000"/>
                  </a:schemeClr>
                </a:solidFill>
              </a:rPr>
              <a:t> only)</a:t>
            </a:r>
          </a:p>
          <a:p>
            <a:pPr>
              <a:buClr>
                <a:schemeClr val="accent2">
                  <a:lumMod val="75000"/>
                </a:schemeClr>
              </a:buClr>
            </a:pPr>
            <a:r>
              <a:rPr lang="en-US" kern="0" dirty="0">
                <a:solidFill>
                  <a:schemeClr val="accent6">
                    <a:lumMod val="75000"/>
                  </a:schemeClr>
                </a:solidFill>
              </a:rPr>
              <a:t>Expand Flat files to include all new information </a:t>
            </a:r>
          </a:p>
          <a:p>
            <a:pPr>
              <a:buClr>
                <a:schemeClr val="accent2">
                  <a:lumMod val="75000"/>
                </a:schemeClr>
              </a:buClr>
            </a:pPr>
            <a:r>
              <a:rPr lang="en-US" kern="0" dirty="0">
                <a:solidFill>
                  <a:schemeClr val="accent6">
                    <a:lumMod val="75000"/>
                  </a:schemeClr>
                </a:solidFill>
              </a:rPr>
              <a:t>Add record length to the header to allow future expansion programmatically</a:t>
            </a:r>
          </a:p>
          <a:p>
            <a:pPr lvl="0">
              <a:buClr>
                <a:schemeClr val="accent2">
                  <a:lumMod val="75000"/>
                </a:schemeClr>
              </a:buClr>
            </a:pPr>
            <a:r>
              <a:rPr lang="en-US" dirty="0">
                <a:solidFill>
                  <a:schemeClr val="accent6">
                    <a:lumMod val="75000"/>
                  </a:schemeClr>
                </a:solidFill>
              </a:rPr>
              <a:t>Add encryption to match the other Flat products</a:t>
            </a:r>
          </a:p>
          <a:p>
            <a:pPr lvl="0">
              <a:buClr>
                <a:schemeClr val="accent2">
                  <a:lumMod val="75000"/>
                </a:schemeClr>
              </a:buClr>
            </a:pPr>
            <a:r>
              <a:rPr lang="en-US" dirty="0">
                <a:solidFill>
                  <a:schemeClr val="accent6">
                    <a:lumMod val="75000"/>
                  </a:schemeClr>
                </a:solidFill>
              </a:rPr>
              <a:t>Updated Flat Table (</a:t>
            </a:r>
            <a:r>
              <a:rPr lang="en-US" sz="2000" dirty="0">
                <a:solidFill>
                  <a:schemeClr val="accent6">
                    <a:lumMod val="75000"/>
                  </a:schemeClr>
                </a:solidFill>
              </a:rPr>
              <a:t>Will include DNA, NSL, NDD, NSR, Throwback</a:t>
            </a:r>
            <a:r>
              <a:rPr lang="en-US" sz="2000" dirty="0">
                <a:solidFill>
                  <a:schemeClr val="accent2">
                    <a:lumMod val="75000"/>
                  </a:schemeClr>
                </a:solidFill>
              </a:rPr>
              <a:t>)</a:t>
            </a:r>
            <a:endParaRPr lang="en-US" dirty="0">
              <a:solidFill>
                <a:schemeClr val="accent2">
                  <a:lumMod val="75000"/>
                </a:schemeClr>
              </a:solidFill>
            </a:endParaRPr>
          </a:p>
          <a:p>
            <a:pPr marL="0" indent="0">
              <a:buClr>
                <a:schemeClr val="accent2">
                  <a:lumMod val="75000"/>
                </a:schemeClr>
              </a:buClr>
              <a:buNone/>
            </a:pPr>
            <a:endParaRPr lang="en-US" kern="0" dirty="0">
              <a:solidFill>
                <a:schemeClr val="accent6">
                  <a:lumMod val="75000"/>
                </a:schemeClr>
              </a:solidFill>
            </a:endParaRPr>
          </a:p>
        </p:txBody>
      </p:sp>
      <p:sp>
        <p:nvSpPr>
          <p:cNvPr id="9" name="Title 8"/>
          <p:cNvSpPr>
            <a:spLocks noGrp="1"/>
          </p:cNvSpPr>
          <p:nvPr>
            <p:ph type="title" idx="4294967295"/>
          </p:nvPr>
        </p:nvSpPr>
        <p:spPr>
          <a:xfrm>
            <a:off x="609600" y="822961"/>
            <a:ext cx="7886700" cy="548641"/>
          </a:xfrm>
          <a:prstGeom prst="rect">
            <a:avLst/>
          </a:prstGeom>
        </p:spPr>
        <p:txBody>
          <a:bodyPr/>
          <a:lstStyle/>
          <a:p>
            <a:r>
              <a:rPr lang="en-US" dirty="0">
                <a:solidFill>
                  <a:srgbClr val="262673"/>
                </a:solidFill>
                <a:latin typeface="Arial Black" panose="020B0A04020102020204" pitchFamily="34" charset="0"/>
                <a:ea typeface="+mn-ea"/>
                <a:cs typeface="+mn-cs"/>
              </a:rPr>
              <a:t>DPV</a:t>
            </a:r>
            <a:r>
              <a:rPr lang="en-US" altLang="en-US" baseline="30000" dirty="0">
                <a:solidFill>
                  <a:schemeClr val="accent6">
                    <a:lumMod val="75000"/>
                  </a:schemeClr>
                </a:solidFill>
              </a:rPr>
              <a:t> ®</a:t>
            </a:r>
            <a:r>
              <a:rPr lang="en-US" dirty="0">
                <a:solidFill>
                  <a:srgbClr val="262673"/>
                </a:solidFill>
                <a:latin typeface="Arial Black" panose="020B0A04020102020204" pitchFamily="34" charset="0"/>
                <a:ea typeface="+mn-ea"/>
                <a:cs typeface="+mn-cs"/>
              </a:rPr>
              <a:t>/DSF2</a:t>
            </a:r>
            <a:r>
              <a:rPr lang="en-US" altLang="en-US" baseline="30000" dirty="0">
                <a:solidFill>
                  <a:schemeClr val="accent6">
                    <a:lumMod val="75000"/>
                  </a:schemeClr>
                </a:solidFill>
              </a:rPr>
              <a:t> ®</a:t>
            </a:r>
            <a:r>
              <a:rPr lang="en-US" dirty="0">
                <a:solidFill>
                  <a:srgbClr val="262673"/>
                </a:solidFill>
                <a:latin typeface="Arial Black" panose="020B0A04020102020204" pitchFamily="34" charset="0"/>
                <a:ea typeface="+mn-ea"/>
                <a:cs typeface="+mn-cs"/>
              </a:rPr>
              <a:t> Hash changes</a:t>
            </a:r>
            <a:endParaRPr lang="en-US" dirty="0">
              <a:effectLst/>
            </a:endParaRPr>
          </a:p>
        </p:txBody>
      </p:sp>
      <p:sp>
        <p:nvSpPr>
          <p:cNvPr id="3" name="TextBox 2"/>
          <p:cNvSpPr txBox="1"/>
          <p:nvPr/>
        </p:nvSpPr>
        <p:spPr>
          <a:xfrm>
            <a:off x="609601" y="5905013"/>
            <a:ext cx="838995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i="1" dirty="0">
                <a:solidFill>
                  <a:schemeClr val="accent6">
                    <a:lumMod val="75000"/>
                  </a:schemeClr>
                </a:solidFill>
              </a:rPr>
              <a:t>NOTE: We will schedule a ZOOMGOV meeting specifically for DSF</a:t>
            </a:r>
            <a:r>
              <a:rPr lang="en-US" i="1" baseline="30000" dirty="0">
                <a:solidFill>
                  <a:schemeClr val="accent6">
                    <a:lumMod val="75000"/>
                  </a:schemeClr>
                </a:solidFill>
              </a:rPr>
              <a:t>2®</a:t>
            </a:r>
            <a:r>
              <a:rPr lang="en-US" i="1" dirty="0">
                <a:solidFill>
                  <a:schemeClr val="accent6">
                    <a:lumMod val="75000"/>
                  </a:schemeClr>
                </a:solidFill>
              </a:rPr>
              <a:t> developers to discuss these technical topics.</a:t>
            </a:r>
          </a:p>
        </p:txBody>
      </p:sp>
      <p:sp>
        <p:nvSpPr>
          <p:cNvPr id="8" name="Slide Number Placeholder 7">
            <a:extLst>
              <a:ext uri="{FF2B5EF4-FFF2-40B4-BE49-F238E27FC236}">
                <a16:creationId xmlns:a16="http://schemas.microsoft.com/office/drawing/2014/main" id="{869C0687-5A98-4CE5-8CCB-9B7B8B440E3B}"/>
              </a:ext>
            </a:extLst>
          </p:cNvPr>
          <p:cNvSpPr>
            <a:spLocks noGrp="1"/>
          </p:cNvSpPr>
          <p:nvPr>
            <p:ph type="sldNum" sz="quarter" idx="10"/>
          </p:nvPr>
        </p:nvSpPr>
        <p:spPr/>
        <p:txBody>
          <a:bodyPr/>
          <a:lstStyle/>
          <a:p>
            <a:fld id="{DB48209F-1662-40B9-BF25-8E6F7AC270B7}" type="slidenum">
              <a:rPr lang="en-US" smtClean="0"/>
              <a:pPr/>
              <a:t>12</a:t>
            </a:fld>
            <a:endParaRPr lang="en-US"/>
          </a:p>
        </p:txBody>
      </p:sp>
    </p:spTree>
    <p:extLst>
      <p:ext uri="{BB962C8B-B14F-4D97-AF65-F5344CB8AC3E}">
        <p14:creationId xmlns:p14="http://schemas.microsoft.com/office/powerpoint/2010/main" val="417992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295400"/>
            <a:ext cx="9906000" cy="5257800"/>
          </a:xfrm>
        </p:spPr>
        <p:txBody>
          <a:bodyPr/>
          <a:lstStyle/>
          <a:p>
            <a:pPr>
              <a:buClr>
                <a:schemeClr val="accent2">
                  <a:lumMod val="75000"/>
                </a:schemeClr>
              </a:buClr>
            </a:pPr>
            <a:r>
              <a:rPr lang="en-US" dirty="0">
                <a:solidFill>
                  <a:schemeClr val="accent6">
                    <a:lumMod val="75000"/>
                  </a:schemeClr>
                </a:solidFill>
              </a:rPr>
              <a:t>DNA = Door Not Accessible</a:t>
            </a:r>
          </a:p>
          <a:p>
            <a:pPr>
              <a:buClr>
                <a:schemeClr val="accent2">
                  <a:lumMod val="75000"/>
                </a:schemeClr>
              </a:buClr>
            </a:pPr>
            <a:r>
              <a:rPr lang="en-US" dirty="0">
                <a:solidFill>
                  <a:schemeClr val="accent6">
                    <a:lumMod val="75000"/>
                  </a:schemeClr>
                </a:solidFill>
              </a:rPr>
              <a:t>NSL = No Secure Location</a:t>
            </a:r>
          </a:p>
          <a:p>
            <a:pPr>
              <a:buClr>
                <a:schemeClr val="accent2">
                  <a:lumMod val="75000"/>
                </a:schemeClr>
              </a:buClr>
            </a:pPr>
            <a:r>
              <a:rPr lang="en-US" dirty="0">
                <a:solidFill>
                  <a:schemeClr val="accent6">
                    <a:lumMod val="75000"/>
                  </a:schemeClr>
                </a:solidFill>
              </a:rPr>
              <a:t>NDD = Non-Delivery Days</a:t>
            </a:r>
          </a:p>
          <a:p>
            <a:pPr>
              <a:buClr>
                <a:schemeClr val="accent2">
                  <a:lumMod val="75000"/>
                </a:schemeClr>
              </a:buClr>
            </a:pPr>
            <a:r>
              <a:rPr lang="en-US" dirty="0">
                <a:solidFill>
                  <a:schemeClr val="accent6">
                    <a:lumMod val="75000"/>
                  </a:schemeClr>
                </a:solidFill>
              </a:rPr>
              <a:t>PO Box™ Throwback Table</a:t>
            </a:r>
          </a:p>
          <a:p>
            <a:pPr>
              <a:buClr>
                <a:schemeClr val="accent2">
                  <a:lumMod val="75000"/>
                </a:schemeClr>
              </a:buClr>
            </a:pPr>
            <a:r>
              <a:rPr lang="en-US" dirty="0">
                <a:solidFill>
                  <a:schemeClr val="accent6">
                    <a:lumMod val="75000"/>
                  </a:schemeClr>
                </a:solidFill>
              </a:rPr>
              <a:t>NSR = NoStat Reason Code </a:t>
            </a:r>
            <a:endParaRPr lang="en-US" i="1" dirty="0">
              <a:solidFill>
                <a:schemeClr val="accent6">
                  <a:lumMod val="75000"/>
                </a:schemeClr>
              </a:solidFill>
            </a:endParaRPr>
          </a:p>
          <a:p>
            <a:pPr lvl="1">
              <a:buClr>
                <a:schemeClr val="accent2">
                  <a:lumMod val="75000"/>
                </a:schemeClr>
              </a:buClr>
            </a:pPr>
            <a:r>
              <a:rPr lang="en-US" dirty="0">
                <a:solidFill>
                  <a:schemeClr val="accent6">
                    <a:lumMod val="75000"/>
                  </a:schemeClr>
                </a:solidFill>
              </a:rPr>
              <a:t>Now includes value of 06 = Secondary Information Required </a:t>
            </a:r>
          </a:p>
          <a:p>
            <a:pPr>
              <a:buClr>
                <a:schemeClr val="accent2">
                  <a:lumMod val="75000"/>
                </a:schemeClr>
              </a:buClr>
            </a:pPr>
            <a:r>
              <a:rPr lang="en-US" dirty="0">
                <a:solidFill>
                  <a:schemeClr val="accent6">
                    <a:lumMod val="75000"/>
                  </a:schemeClr>
                </a:solidFill>
              </a:rPr>
              <a:t>LACS Only Table (DSF</a:t>
            </a:r>
            <a:r>
              <a:rPr lang="en-US" baseline="30000" dirty="0">
                <a:solidFill>
                  <a:schemeClr val="accent6">
                    <a:lumMod val="75000"/>
                  </a:schemeClr>
                </a:solidFill>
              </a:rPr>
              <a:t>2®</a:t>
            </a:r>
            <a:r>
              <a:rPr lang="en-US" dirty="0">
                <a:solidFill>
                  <a:schemeClr val="accent6">
                    <a:lumMod val="75000"/>
                  </a:schemeClr>
                </a:solidFill>
              </a:rPr>
              <a:t>)</a:t>
            </a:r>
          </a:p>
          <a:p>
            <a:pPr>
              <a:buClr>
                <a:schemeClr val="accent2">
                  <a:lumMod val="75000"/>
                </a:schemeClr>
              </a:buClr>
            </a:pPr>
            <a:r>
              <a:rPr lang="en-US" dirty="0">
                <a:solidFill>
                  <a:schemeClr val="accent6">
                    <a:lumMod val="75000"/>
                  </a:schemeClr>
                </a:solidFill>
              </a:rPr>
              <a:t>DPV</a:t>
            </a:r>
            <a:r>
              <a:rPr lang="en-US" altLang="en-US" baseline="30000" dirty="0">
                <a:solidFill>
                  <a:schemeClr val="accent6">
                    <a:lumMod val="75000"/>
                  </a:schemeClr>
                </a:solidFill>
              </a:rPr>
              <a:t>®</a:t>
            </a:r>
            <a:r>
              <a:rPr lang="en-US" dirty="0">
                <a:solidFill>
                  <a:schemeClr val="accent6">
                    <a:lumMod val="75000"/>
                  </a:schemeClr>
                </a:solidFill>
              </a:rPr>
              <a:t> Codes Clarified</a:t>
            </a:r>
          </a:p>
          <a:p>
            <a:pPr>
              <a:buClr>
                <a:schemeClr val="accent2">
                  <a:lumMod val="75000"/>
                </a:schemeClr>
              </a:buClr>
            </a:pPr>
            <a:r>
              <a:rPr lang="en-US" dirty="0">
                <a:solidFill>
                  <a:schemeClr val="accent6">
                    <a:lumMod val="75000"/>
                  </a:schemeClr>
                </a:solidFill>
              </a:rPr>
              <a:t>Enhanced DPV</a:t>
            </a:r>
            <a:r>
              <a:rPr lang="en-US" altLang="en-US" baseline="30000" dirty="0">
                <a:solidFill>
                  <a:schemeClr val="accent6">
                    <a:lumMod val="75000"/>
                  </a:schemeClr>
                </a:solidFill>
              </a:rPr>
              <a:t>®</a:t>
            </a:r>
            <a:r>
              <a:rPr lang="en-US" dirty="0">
                <a:solidFill>
                  <a:schemeClr val="accent6">
                    <a:lumMod val="75000"/>
                  </a:schemeClr>
                </a:solidFill>
              </a:rPr>
              <a:t> Codes</a:t>
            </a:r>
          </a:p>
          <a:p>
            <a:pPr>
              <a:buClr>
                <a:schemeClr val="accent2">
                  <a:lumMod val="75000"/>
                </a:schemeClr>
              </a:buClr>
            </a:pPr>
            <a:r>
              <a:rPr lang="en-US" dirty="0">
                <a:solidFill>
                  <a:schemeClr val="accent6">
                    <a:lumMod val="75000"/>
                  </a:schemeClr>
                </a:solidFill>
              </a:rPr>
              <a:t>DPV</a:t>
            </a:r>
            <a:r>
              <a:rPr lang="en-US" altLang="en-US" baseline="30000" dirty="0">
                <a:solidFill>
                  <a:schemeClr val="accent6">
                    <a:lumMod val="75000"/>
                  </a:schemeClr>
                </a:solidFill>
              </a:rPr>
              <a:t>®</a:t>
            </a:r>
            <a:r>
              <a:rPr lang="en-US" dirty="0">
                <a:solidFill>
                  <a:schemeClr val="accent6">
                    <a:lumMod val="75000"/>
                  </a:schemeClr>
                </a:solidFill>
              </a:rPr>
              <a:t> Footnotes – Redefined &amp; New</a:t>
            </a:r>
          </a:p>
          <a:p>
            <a:pPr lvl="1">
              <a:buClr>
                <a:schemeClr val="accent2">
                  <a:lumMod val="75000"/>
                </a:schemeClr>
              </a:buClr>
            </a:pPr>
            <a:r>
              <a:rPr lang="en-US" dirty="0">
                <a:solidFill>
                  <a:schemeClr val="accent6">
                    <a:lumMod val="75000"/>
                  </a:schemeClr>
                </a:solidFill>
              </a:rPr>
              <a:t>R777/779 Route Matching</a:t>
            </a:r>
          </a:p>
          <a:p>
            <a:pPr lvl="1">
              <a:buClr>
                <a:schemeClr val="accent2">
                  <a:lumMod val="75000"/>
                </a:schemeClr>
              </a:buClr>
            </a:pPr>
            <a:r>
              <a:rPr lang="en-US" dirty="0">
                <a:solidFill>
                  <a:schemeClr val="accent6">
                    <a:lumMod val="75000"/>
                  </a:schemeClr>
                </a:solidFill>
              </a:rPr>
              <a:t>PBSA Identifier</a:t>
            </a:r>
          </a:p>
        </p:txBody>
      </p:sp>
      <p:sp>
        <p:nvSpPr>
          <p:cNvPr id="6"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E82EBAB7-64B4-4EE0-8276-457FF7C5ACE6}"/>
              </a:ext>
            </a:extLst>
          </p:cNvPr>
          <p:cNvSpPr>
            <a:spLocks noGrp="1"/>
          </p:cNvSpPr>
          <p:nvPr>
            <p:ph type="sldNum" sz="quarter" idx="10"/>
          </p:nvPr>
        </p:nvSpPr>
        <p:spPr/>
        <p:txBody>
          <a:bodyPr/>
          <a:lstStyle/>
          <a:p>
            <a:fld id="{DB48209F-1662-40B9-BF25-8E6F7AC270B7}" type="slidenum">
              <a:rPr lang="en-US" smtClean="0"/>
              <a:pPr/>
              <a:t>13</a:t>
            </a:fld>
            <a:endParaRPr lang="en-US"/>
          </a:p>
        </p:txBody>
      </p:sp>
    </p:spTree>
    <p:extLst>
      <p:ext uri="{BB962C8B-B14F-4D97-AF65-F5344CB8AC3E}">
        <p14:creationId xmlns:p14="http://schemas.microsoft.com/office/powerpoint/2010/main" val="109218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371600"/>
            <a:ext cx="10058402" cy="3154680"/>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344488" lvl="1" indent="-344488">
              <a:buClr>
                <a:schemeClr val="accent6">
                  <a:lumMod val="75000"/>
                </a:schemeClr>
              </a:buClr>
              <a:buFont typeface="Wingdings" panose="05000000000000000000" pitchFamily="2" charset="2"/>
              <a:buChar char="§"/>
            </a:pPr>
            <a:r>
              <a:rPr lang="en-US" kern="0" dirty="0">
                <a:solidFill>
                  <a:schemeClr val="accent6">
                    <a:lumMod val="75000"/>
                  </a:schemeClr>
                </a:solidFill>
                <a:latin typeface="Arial" panose="020B0604020202020204" pitchFamily="34" charset="0"/>
                <a:cs typeface="Arial" panose="020B0604020202020204" pitchFamily="34" charset="0"/>
              </a:rPr>
              <a:t>Addresses where we cannot knock on a door to deliver mail that will not fit into the mailbox.</a:t>
            </a:r>
          </a:p>
          <a:p>
            <a:pPr marL="344488" lvl="1" indent="-344488">
              <a:buClr>
                <a:schemeClr val="accent6">
                  <a:lumMod val="75000"/>
                </a:schemeClr>
              </a:buClr>
              <a:buFont typeface="Wingdings" panose="05000000000000000000" pitchFamily="2" charset="2"/>
              <a:buChar char="§"/>
            </a:pPr>
            <a:r>
              <a:rPr lang="en-US" kern="0" dirty="0">
                <a:solidFill>
                  <a:schemeClr val="accent6">
                    <a:lumMod val="75000"/>
                  </a:schemeClr>
                </a:solidFill>
                <a:latin typeface="Arial" panose="020B0604020202020204" pitchFamily="34" charset="0"/>
                <a:cs typeface="Arial" panose="020B0604020202020204" pitchFamily="34" charset="0"/>
              </a:rPr>
              <a:t>Intended for any situation where we cannot physically get to the residence/building</a:t>
            </a:r>
          </a:p>
          <a:p>
            <a:pPr marL="344488" lvl="1" indent="-344488">
              <a:buClr>
                <a:schemeClr val="accent6">
                  <a:lumMod val="75000"/>
                </a:schemeClr>
              </a:buClr>
              <a:buFont typeface="Wingdings" panose="05000000000000000000" pitchFamily="2" charset="2"/>
              <a:buChar char="§"/>
            </a:pPr>
            <a:r>
              <a:rPr lang="en-US" kern="0" dirty="0">
                <a:solidFill>
                  <a:schemeClr val="accent6">
                    <a:lumMod val="75000"/>
                  </a:schemeClr>
                </a:solidFill>
                <a:latin typeface="Arial" panose="020B0604020202020204" pitchFamily="34" charset="0"/>
                <a:cs typeface="Arial" panose="020B0604020202020204" pitchFamily="34" charset="0"/>
              </a:rPr>
              <a:t>Software must return “Y” when Door Not Accessible address is found on the table.</a:t>
            </a:r>
          </a:p>
          <a:p>
            <a:pPr marL="344488" lvl="1" indent="-344488">
              <a:buClr>
                <a:schemeClr val="accent6">
                  <a:lumMod val="75000"/>
                </a:schemeClr>
              </a:buClr>
              <a:buFont typeface="Wingdings" panose="05000000000000000000" pitchFamily="2" charset="2"/>
              <a:buChar char="§"/>
            </a:pPr>
            <a:r>
              <a:rPr lang="en-US" i="1" kern="0" dirty="0">
                <a:solidFill>
                  <a:schemeClr val="accent6">
                    <a:lumMod val="75000"/>
                  </a:schemeClr>
                </a:solidFill>
                <a:latin typeface="Arial" panose="020B0604020202020204" pitchFamily="34" charset="0"/>
                <a:cs typeface="Arial" panose="020B0604020202020204" pitchFamily="34" charset="0"/>
              </a:rPr>
              <a:t>Implement prior to Cycle O Testing - Yes</a:t>
            </a:r>
          </a:p>
          <a:p>
            <a:pPr marL="0" lvl="1" indent="0">
              <a:buClr>
                <a:schemeClr val="accent6">
                  <a:lumMod val="75000"/>
                </a:schemeClr>
              </a:buClr>
              <a:buNone/>
            </a:pPr>
            <a:endParaRPr lang="en-US" kern="0" dirty="0">
              <a:solidFill>
                <a:schemeClr val="accent6">
                  <a:lumMod val="75000"/>
                </a:schemeClr>
              </a:solidFill>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074" y="4249644"/>
            <a:ext cx="4114800" cy="1996670"/>
          </a:xfrm>
          <a:prstGeom prst="ellipse">
            <a:avLst/>
          </a:prstGeom>
          <a:ln w="28575" cap="rnd">
            <a:solidFill>
              <a:schemeClr val="accent6">
                <a:lumMod val="75000"/>
              </a:schemeClr>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170" name="Picture 2" descr="Image result for gated community image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350"/>
          <a:stretch/>
        </p:blipFill>
        <p:spPr bwMode="auto">
          <a:xfrm>
            <a:off x="6172200" y="4249644"/>
            <a:ext cx="4114800" cy="1998988"/>
          </a:xfrm>
          <a:prstGeom prst="ellipse">
            <a:avLst/>
          </a:prstGeom>
          <a:ln w="28575" cap="rnd">
            <a:solidFill>
              <a:schemeClr val="accent6">
                <a:lumMod val="75000"/>
              </a:schemeClr>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3" y="6172200"/>
            <a:ext cx="9143999" cy="400110"/>
          </a:xfrm>
          <a:prstGeom prst="rect">
            <a:avLst/>
          </a:prstGeom>
        </p:spPr>
        <p:txBody>
          <a:bodyPr wrap="square">
            <a:spAutoFit/>
          </a:bodyPr>
          <a:lstStyle/>
          <a:p>
            <a:pPr marL="233362" lvl="5" algn="ctr">
              <a:buClr>
                <a:schemeClr val="accent6">
                  <a:lumMod val="75000"/>
                </a:schemeClr>
              </a:buClr>
            </a:pPr>
            <a:r>
              <a:rPr lang="en-US" sz="2000" kern="0" dirty="0">
                <a:solidFill>
                  <a:schemeClr val="accent6">
                    <a:lumMod val="75000"/>
                  </a:schemeClr>
                </a:solidFill>
                <a:latin typeface="Arial" panose="020B0604020202020204" pitchFamily="34" charset="0"/>
                <a:cs typeface="Arial" panose="020B0604020202020204" pitchFamily="34" charset="0"/>
              </a:rPr>
              <a:t>Long Driveway/Access Road		Gated Community/Residence</a:t>
            </a:r>
          </a:p>
        </p:txBody>
      </p:sp>
      <p:sp>
        <p:nvSpPr>
          <p:cNvPr id="5" name="Title 4"/>
          <p:cNvSpPr>
            <a:spLocks noGrp="1"/>
          </p:cNvSpPr>
          <p:nvPr>
            <p:ph type="title" idx="4294967295"/>
          </p:nvPr>
        </p:nvSpPr>
        <p:spPr>
          <a:xfrm>
            <a:off x="609600" y="822961"/>
            <a:ext cx="7886700" cy="1325563"/>
          </a:xfrm>
          <a:prstGeom prst="rect">
            <a:avLst/>
          </a:prstGeom>
        </p:spPr>
        <p:txBody>
          <a:bodyPr/>
          <a:lstStyle/>
          <a:p>
            <a:r>
              <a:rPr lang="en-US" dirty="0">
                <a:solidFill>
                  <a:schemeClr val="accent2">
                    <a:lumMod val="75000"/>
                  </a:schemeClr>
                </a:solidFill>
              </a:rPr>
              <a:t>DNA = Door Not Accessible</a:t>
            </a:r>
          </a:p>
        </p:txBody>
      </p:sp>
      <p:sp>
        <p:nvSpPr>
          <p:cNvPr id="10"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6" name="Slide Number Placeholder 5">
            <a:extLst>
              <a:ext uri="{FF2B5EF4-FFF2-40B4-BE49-F238E27FC236}">
                <a16:creationId xmlns:a16="http://schemas.microsoft.com/office/drawing/2014/main" id="{66178D6A-7981-475D-AC6E-3B89699F82F4}"/>
              </a:ext>
            </a:extLst>
          </p:cNvPr>
          <p:cNvSpPr>
            <a:spLocks noGrp="1"/>
          </p:cNvSpPr>
          <p:nvPr>
            <p:ph type="sldNum" sz="quarter" idx="10"/>
          </p:nvPr>
        </p:nvSpPr>
        <p:spPr/>
        <p:txBody>
          <a:bodyPr/>
          <a:lstStyle/>
          <a:p>
            <a:fld id="{90DF1D56-079D-400F-8097-016EBDA8D58B}" type="slidenum">
              <a:rPr lang="en-US" smtClean="0"/>
              <a:pPr/>
              <a:t>14</a:t>
            </a:fld>
            <a:endParaRPr lang="en-US"/>
          </a:p>
        </p:txBody>
      </p:sp>
    </p:spTree>
    <p:extLst>
      <p:ext uri="{BB962C8B-B14F-4D97-AF65-F5344CB8AC3E}">
        <p14:creationId xmlns:p14="http://schemas.microsoft.com/office/powerpoint/2010/main" val="199493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371600"/>
            <a:ext cx="10515600" cy="2209800"/>
          </a:xfrm>
          <a:prstGeom prst="rect">
            <a:avLst/>
          </a:prstGeom>
        </p:spPr>
        <p:txBody>
          <a:bodyPr/>
          <a:lstStyle>
            <a:lvl1pPr marL="342900" indent="-342900" algn="l" rtl="0" eaLnBrk="0" fontAlgn="base" hangingPunct="0">
              <a:spcBef>
                <a:spcPct val="10000"/>
              </a:spcBef>
              <a:spcAft>
                <a:spcPct val="0"/>
              </a:spcAft>
              <a:buClr>
                <a:srgbClr val="0040C0"/>
              </a:buClr>
              <a:buSzPct val="90000"/>
              <a:buFont typeface="Wingdings" pitchFamily="2" charset="2"/>
              <a:buChar char="q"/>
              <a:defRPr sz="2800" b="1">
                <a:solidFill>
                  <a:schemeClr val="tx1"/>
                </a:solidFill>
                <a:latin typeface="+mn-lt"/>
                <a:ea typeface="+mn-ea"/>
                <a:cs typeface="+mn-cs"/>
              </a:defRPr>
            </a:lvl1pPr>
            <a:lvl2pPr marL="742950" indent="-285750" algn="l" rtl="0" eaLnBrk="0" fontAlgn="base" hangingPunct="0">
              <a:spcBef>
                <a:spcPct val="10000"/>
              </a:spcBef>
              <a:spcAft>
                <a:spcPct val="0"/>
              </a:spcAft>
              <a:buClr>
                <a:srgbClr val="0040C0"/>
              </a:buClr>
              <a:buFont typeface="Arial" charset="0"/>
              <a:buChar char="●"/>
              <a:defRPr sz="2600" b="1">
                <a:solidFill>
                  <a:schemeClr val="tx1"/>
                </a:solidFill>
                <a:latin typeface="+mn-lt"/>
              </a:defRPr>
            </a:lvl2pPr>
            <a:lvl3pPr marL="1085850" indent="-228600" algn="l" rtl="0" eaLnBrk="0" fontAlgn="base" hangingPunct="0">
              <a:spcBef>
                <a:spcPct val="10000"/>
              </a:spcBef>
              <a:spcAft>
                <a:spcPct val="0"/>
              </a:spcAft>
              <a:buClr>
                <a:srgbClr val="0040C0"/>
              </a:buClr>
              <a:buSzPct val="60000"/>
              <a:buFont typeface="Wingdings" pitchFamily="2" charset="2"/>
              <a:buChar char="u"/>
              <a:defRPr sz="2400" b="1">
                <a:solidFill>
                  <a:schemeClr val="tx1"/>
                </a:solidFill>
                <a:latin typeface="+mn-lt"/>
              </a:defRPr>
            </a:lvl3pPr>
            <a:lvl4pPr marL="1485900" indent="-228600" algn="l" rtl="0" eaLnBrk="0" fontAlgn="base" hangingPunct="0">
              <a:spcBef>
                <a:spcPct val="10000"/>
              </a:spcBef>
              <a:spcAft>
                <a:spcPct val="0"/>
              </a:spcAft>
              <a:buClr>
                <a:srgbClr val="0040C0"/>
              </a:buClr>
              <a:buSzPct val="125000"/>
              <a:buFont typeface="Wingdings" pitchFamily="2" charset="2"/>
              <a:buChar char="§"/>
              <a:defRPr sz="2200" b="1">
                <a:solidFill>
                  <a:schemeClr val="tx1"/>
                </a:solidFill>
                <a:latin typeface="+mn-lt"/>
              </a:defRPr>
            </a:lvl4pPr>
            <a:lvl5pPr marL="1943100" indent="-285750" algn="l" rtl="0" eaLnBrk="0" fontAlgn="base" hangingPunct="0">
              <a:spcBef>
                <a:spcPct val="10000"/>
              </a:spcBef>
              <a:spcAft>
                <a:spcPct val="0"/>
              </a:spcAft>
              <a:buClr>
                <a:srgbClr val="0040C0"/>
              </a:buClr>
              <a:buFont typeface="Wingdings" pitchFamily="2" charset="2"/>
              <a:buChar char="v"/>
              <a:defRPr sz="2000" b="1">
                <a:solidFill>
                  <a:schemeClr val="tx1"/>
                </a:solidFill>
                <a:latin typeface="+mn-lt"/>
              </a:defRPr>
            </a:lvl5pPr>
            <a:lvl6pPr marL="24003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9pPr>
          </a:lstStyle>
          <a:p>
            <a:pPr marL="344488" lvl="1" indent="-344488">
              <a:buClr>
                <a:schemeClr val="accent6">
                  <a:lumMod val="75000"/>
                </a:schemeClr>
              </a:buClr>
              <a:buFont typeface="Wingdings" panose="05000000000000000000" pitchFamily="2" charset="2"/>
              <a:buChar char="§"/>
            </a:pPr>
            <a:r>
              <a:rPr lang="en-US" sz="2400" b="0" kern="0" dirty="0">
                <a:solidFill>
                  <a:schemeClr val="accent6">
                    <a:lumMod val="75000"/>
                  </a:schemeClr>
                </a:solidFill>
              </a:rPr>
              <a:t>Door is accessible, but a package will not be left due to security concerns.</a:t>
            </a:r>
          </a:p>
          <a:p>
            <a:pPr marL="344488" lvl="1" indent="-344488">
              <a:buClr>
                <a:schemeClr val="accent6">
                  <a:lumMod val="75000"/>
                </a:schemeClr>
              </a:buClr>
              <a:buFont typeface="Wingdings" panose="05000000000000000000" pitchFamily="2" charset="2"/>
              <a:buChar char="§"/>
            </a:pPr>
            <a:r>
              <a:rPr lang="en-US" sz="2400" b="0" kern="0" dirty="0">
                <a:solidFill>
                  <a:schemeClr val="accent6">
                    <a:lumMod val="75000"/>
                  </a:schemeClr>
                </a:solidFill>
              </a:rPr>
              <a:t>Software must return “Y” when No Secure Location address is found on the table.</a:t>
            </a:r>
          </a:p>
          <a:p>
            <a:pPr marL="344488" lvl="1" indent="-344488">
              <a:buClr>
                <a:schemeClr val="accent6">
                  <a:lumMod val="75000"/>
                </a:schemeClr>
              </a:buClr>
              <a:buFont typeface="Wingdings" panose="05000000000000000000" pitchFamily="2" charset="2"/>
              <a:buChar char="§"/>
            </a:pPr>
            <a:r>
              <a:rPr lang="en-US" sz="2400" b="0" i="1" kern="0" dirty="0">
                <a:solidFill>
                  <a:schemeClr val="accent6">
                    <a:lumMod val="75000"/>
                  </a:schemeClr>
                </a:solidFill>
                <a:latin typeface="Arial" panose="020B0604020202020204" pitchFamily="34" charset="0"/>
                <a:cs typeface="Arial" panose="020B0604020202020204" pitchFamily="34" charset="0"/>
              </a:rPr>
              <a:t>Implement prior to Cycle O Testing - Yes</a:t>
            </a:r>
          </a:p>
          <a:p>
            <a:pPr marL="0" lvl="1" indent="0">
              <a:buClr>
                <a:schemeClr val="accent6">
                  <a:lumMod val="75000"/>
                </a:schemeClr>
              </a:buClr>
              <a:buNone/>
            </a:pPr>
            <a:endParaRPr lang="en-US" sz="2400" b="0" kern="0" dirty="0">
              <a:solidFill>
                <a:schemeClr val="accent6">
                  <a:lumMod val="75000"/>
                </a:schemeClr>
              </a:solidFill>
            </a:endParaRPr>
          </a:p>
        </p:txBody>
      </p:sp>
      <p:pic>
        <p:nvPicPr>
          <p:cNvPr id="6"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549" t="37828" r="2382" b="2839"/>
          <a:stretch/>
        </p:blipFill>
        <p:spPr bwMode="auto">
          <a:xfrm>
            <a:off x="4429608" y="4800600"/>
            <a:ext cx="5740170" cy="1828800"/>
          </a:xfrm>
          <a:prstGeom prst="roundRect">
            <a:avLst>
              <a:gd name="adj" fmla="val 4167"/>
            </a:avLst>
          </a:prstGeom>
          <a:solidFill>
            <a:srgbClr val="FFFFFF"/>
          </a:solidFill>
          <a:ln w="76200" cap="sq">
            <a:solidFill>
              <a:schemeClr val="accent6">
                <a:lumMod val="75000"/>
              </a:schemeClr>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a:bevelT h="38100"/>
            <a:contourClr>
              <a:srgbClr val="C0C0C0"/>
            </a:contourClr>
          </a:sp3d>
        </p:spPr>
      </p:pic>
      <p:pic>
        <p:nvPicPr>
          <p:cNvPr id="8194" name="Picture 2" descr="Related imag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7898" b="26830"/>
          <a:stretch/>
        </p:blipFill>
        <p:spPr bwMode="auto">
          <a:xfrm>
            <a:off x="2133603" y="3733800"/>
            <a:ext cx="3283279" cy="1828800"/>
          </a:xfrm>
          <a:prstGeom prst="roundRect">
            <a:avLst>
              <a:gd name="adj" fmla="val 4167"/>
            </a:avLst>
          </a:prstGeom>
          <a:solidFill>
            <a:srgbClr val="FFFFFF"/>
          </a:solidFill>
          <a:ln w="76200" cap="sq">
            <a:solidFill>
              <a:schemeClr val="accent6">
                <a:lumMod val="75000"/>
              </a:schemeClr>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a:bevelT h="38100"/>
            <a:contourClr>
              <a:srgbClr val="C0C0C0"/>
            </a:contourClr>
          </a:sp3d>
        </p:spPr>
      </p:pic>
      <p:sp>
        <p:nvSpPr>
          <p:cNvPr id="3" name="Title 2"/>
          <p:cNvSpPr>
            <a:spLocks noGrp="1"/>
          </p:cNvSpPr>
          <p:nvPr>
            <p:ph type="title" idx="4294967295"/>
          </p:nvPr>
        </p:nvSpPr>
        <p:spPr>
          <a:xfrm>
            <a:off x="609600" y="822961"/>
            <a:ext cx="7886700" cy="1325563"/>
          </a:xfrm>
          <a:prstGeom prst="rect">
            <a:avLst/>
          </a:prstGeom>
        </p:spPr>
        <p:txBody>
          <a:bodyPr/>
          <a:lstStyle/>
          <a:p>
            <a:r>
              <a:rPr lang="en-US" dirty="0">
                <a:solidFill>
                  <a:schemeClr val="accent2">
                    <a:lumMod val="75000"/>
                  </a:schemeClr>
                </a:solidFill>
              </a:rPr>
              <a:t>NSL = No Secure Location</a:t>
            </a:r>
          </a:p>
        </p:txBody>
      </p:sp>
      <p:sp>
        <p:nvSpPr>
          <p:cNvPr id="9"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5" name="Slide Number Placeholder 4">
            <a:extLst>
              <a:ext uri="{FF2B5EF4-FFF2-40B4-BE49-F238E27FC236}">
                <a16:creationId xmlns:a16="http://schemas.microsoft.com/office/drawing/2014/main" id="{89C15CE4-504F-4E0A-95E6-287D22810967}"/>
              </a:ext>
            </a:extLst>
          </p:cNvPr>
          <p:cNvSpPr>
            <a:spLocks noGrp="1"/>
          </p:cNvSpPr>
          <p:nvPr>
            <p:ph type="sldNum" sz="quarter" idx="10"/>
          </p:nvPr>
        </p:nvSpPr>
        <p:spPr/>
        <p:txBody>
          <a:bodyPr/>
          <a:lstStyle/>
          <a:p>
            <a:fld id="{90DF1D56-079D-400F-8097-016EBDA8D58B}" type="slidenum">
              <a:rPr lang="en-US" smtClean="0"/>
              <a:pPr/>
              <a:t>15</a:t>
            </a:fld>
            <a:endParaRPr lang="en-US"/>
          </a:p>
        </p:txBody>
      </p:sp>
    </p:spTree>
    <p:extLst>
      <p:ext uri="{BB962C8B-B14F-4D97-AF65-F5344CB8AC3E}">
        <p14:creationId xmlns:p14="http://schemas.microsoft.com/office/powerpoint/2010/main" val="68209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371600"/>
            <a:ext cx="8458200" cy="2331720"/>
          </a:xfrm>
          <a:prstGeom prst="rect">
            <a:avLst/>
          </a:prstGeom>
        </p:spPr>
        <p:txBody>
          <a:bodyPr/>
          <a:lstStyle>
            <a:lvl1pPr marL="342900" indent="-342900" algn="l" rtl="0" eaLnBrk="0" fontAlgn="base" hangingPunct="0">
              <a:spcBef>
                <a:spcPct val="10000"/>
              </a:spcBef>
              <a:spcAft>
                <a:spcPct val="0"/>
              </a:spcAft>
              <a:buClr>
                <a:srgbClr val="0040C0"/>
              </a:buClr>
              <a:buSzPct val="90000"/>
              <a:buFont typeface="Wingdings" pitchFamily="2" charset="2"/>
              <a:buChar char="q"/>
              <a:defRPr sz="2800" b="1">
                <a:solidFill>
                  <a:schemeClr val="tx1"/>
                </a:solidFill>
                <a:latin typeface="+mn-lt"/>
                <a:ea typeface="+mn-ea"/>
                <a:cs typeface="+mn-cs"/>
              </a:defRPr>
            </a:lvl1pPr>
            <a:lvl2pPr marL="742950" indent="-285750" algn="l" rtl="0" eaLnBrk="0" fontAlgn="base" hangingPunct="0">
              <a:spcBef>
                <a:spcPct val="10000"/>
              </a:spcBef>
              <a:spcAft>
                <a:spcPct val="0"/>
              </a:spcAft>
              <a:buClr>
                <a:srgbClr val="0040C0"/>
              </a:buClr>
              <a:buFont typeface="Arial" charset="0"/>
              <a:buChar char="●"/>
              <a:defRPr sz="2600" b="1">
                <a:solidFill>
                  <a:schemeClr val="tx1"/>
                </a:solidFill>
                <a:latin typeface="+mn-lt"/>
              </a:defRPr>
            </a:lvl2pPr>
            <a:lvl3pPr marL="1085850" indent="-228600" algn="l" rtl="0" eaLnBrk="0" fontAlgn="base" hangingPunct="0">
              <a:spcBef>
                <a:spcPct val="10000"/>
              </a:spcBef>
              <a:spcAft>
                <a:spcPct val="0"/>
              </a:spcAft>
              <a:buClr>
                <a:srgbClr val="0040C0"/>
              </a:buClr>
              <a:buSzPct val="60000"/>
              <a:buFont typeface="Wingdings" pitchFamily="2" charset="2"/>
              <a:buChar char="u"/>
              <a:defRPr sz="2400" b="1">
                <a:solidFill>
                  <a:schemeClr val="tx1"/>
                </a:solidFill>
                <a:latin typeface="+mn-lt"/>
              </a:defRPr>
            </a:lvl3pPr>
            <a:lvl4pPr marL="1485900" indent="-228600" algn="l" rtl="0" eaLnBrk="0" fontAlgn="base" hangingPunct="0">
              <a:spcBef>
                <a:spcPct val="10000"/>
              </a:spcBef>
              <a:spcAft>
                <a:spcPct val="0"/>
              </a:spcAft>
              <a:buClr>
                <a:srgbClr val="0040C0"/>
              </a:buClr>
              <a:buSzPct val="125000"/>
              <a:buFont typeface="Wingdings" pitchFamily="2" charset="2"/>
              <a:buChar char="§"/>
              <a:defRPr sz="2200" b="1">
                <a:solidFill>
                  <a:schemeClr val="tx1"/>
                </a:solidFill>
                <a:latin typeface="+mn-lt"/>
              </a:defRPr>
            </a:lvl4pPr>
            <a:lvl5pPr marL="1943100" indent="-285750" algn="l" rtl="0" eaLnBrk="0" fontAlgn="base" hangingPunct="0">
              <a:spcBef>
                <a:spcPct val="10000"/>
              </a:spcBef>
              <a:spcAft>
                <a:spcPct val="0"/>
              </a:spcAft>
              <a:buClr>
                <a:srgbClr val="0040C0"/>
              </a:buClr>
              <a:buFont typeface="Wingdings" pitchFamily="2" charset="2"/>
              <a:buChar char="v"/>
              <a:defRPr sz="2000" b="1">
                <a:solidFill>
                  <a:schemeClr val="tx1"/>
                </a:solidFill>
                <a:latin typeface="+mn-lt"/>
              </a:defRPr>
            </a:lvl5pPr>
            <a:lvl6pPr marL="24003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9pPr>
          </a:lstStyle>
          <a:p>
            <a:pPr marL="344488" lvl="1" indent="-344488">
              <a:buClr>
                <a:schemeClr val="accent6">
                  <a:lumMod val="75000"/>
                </a:schemeClr>
              </a:buClr>
              <a:buFont typeface="Wingdings" panose="05000000000000000000" pitchFamily="2" charset="2"/>
              <a:buChar char="§"/>
            </a:pPr>
            <a:r>
              <a:rPr lang="en-US" sz="2400" b="0" kern="0" dirty="0">
                <a:solidFill>
                  <a:schemeClr val="accent6">
                    <a:lumMod val="75000"/>
                  </a:schemeClr>
                </a:solidFill>
              </a:rPr>
              <a:t>Mail delivery is not performed every day of the week:</a:t>
            </a:r>
          </a:p>
          <a:p>
            <a:pPr marL="687388" lvl="2" indent="-344488">
              <a:buClr>
                <a:schemeClr val="accent6">
                  <a:lumMod val="75000"/>
                </a:schemeClr>
              </a:buClr>
              <a:buFont typeface="Wingdings" panose="05000000000000000000" pitchFamily="2" charset="2"/>
              <a:buChar char="§"/>
            </a:pPr>
            <a:r>
              <a:rPr lang="en-US" sz="2000" b="0" kern="0" dirty="0">
                <a:solidFill>
                  <a:schemeClr val="accent6">
                    <a:lumMod val="75000"/>
                  </a:schemeClr>
                </a:solidFill>
              </a:rPr>
              <a:t>Business closed on Saturday &amp; does not want mail delivered. </a:t>
            </a:r>
          </a:p>
          <a:p>
            <a:pPr marL="687388" lvl="2" indent="-344488">
              <a:buClr>
                <a:schemeClr val="accent6">
                  <a:lumMod val="75000"/>
                </a:schemeClr>
              </a:buClr>
              <a:buFont typeface="Wingdings" panose="05000000000000000000" pitchFamily="2" charset="2"/>
              <a:buChar char="§"/>
            </a:pPr>
            <a:r>
              <a:rPr lang="en-US" sz="2000" b="0" kern="0" dirty="0">
                <a:solidFill>
                  <a:schemeClr val="accent6">
                    <a:lumMod val="75000"/>
                  </a:schemeClr>
                </a:solidFill>
              </a:rPr>
              <a:t>Delivery Route runs Monday, Wednesday, Friday only</a:t>
            </a:r>
          </a:p>
          <a:p>
            <a:pPr marL="344488" lvl="1" indent="-344488">
              <a:buClr>
                <a:schemeClr val="accent6">
                  <a:lumMod val="75000"/>
                </a:schemeClr>
              </a:buClr>
              <a:buFont typeface="Wingdings" panose="05000000000000000000" pitchFamily="2" charset="2"/>
              <a:buChar char="§"/>
            </a:pPr>
            <a:r>
              <a:rPr lang="en-US" sz="2400" b="0" kern="0" dirty="0">
                <a:solidFill>
                  <a:schemeClr val="accent6">
                    <a:lumMod val="75000"/>
                  </a:schemeClr>
                </a:solidFill>
              </a:rPr>
              <a:t>Seven (7) fields representing Delivery Days are included for each address on the table. </a:t>
            </a:r>
          </a:p>
        </p:txBody>
      </p:sp>
      <p:sp>
        <p:nvSpPr>
          <p:cNvPr id="7" name="AutoShape 5" descr="Image result for no delivery"/>
          <p:cNvSpPr>
            <a:spLocks noChangeAspect="1" noChangeArrowheads="1"/>
          </p:cNvSpPr>
          <p:nvPr/>
        </p:nvSpPr>
        <p:spPr bwMode="auto">
          <a:xfrm>
            <a:off x="1587500" y="-639764"/>
            <a:ext cx="2019300" cy="13430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Image result for no delivery"/>
          <p:cNvSpPr>
            <a:spLocks noChangeAspect="1" noChangeArrowheads="1"/>
          </p:cNvSpPr>
          <p:nvPr/>
        </p:nvSpPr>
        <p:spPr bwMode="auto">
          <a:xfrm>
            <a:off x="1739900" y="-487364"/>
            <a:ext cx="2019300" cy="13430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descr="C:\Users\jysdfc\AppData\Local\Microsoft\Windows\Temporary Internet Files\Content.IE5\IAUYEF0N\10837680_a6ccb07bc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429000"/>
            <a:ext cx="3505200" cy="2523744"/>
          </a:xfrm>
          <a:prstGeom prst="rect">
            <a:avLst/>
          </a:prstGeom>
          <a:solidFill>
            <a:srgbClr val="FFFFFF">
              <a:shade val="85000"/>
            </a:srgbClr>
          </a:solidFill>
          <a:ln w="57150" cap="rnd">
            <a:solidFill>
              <a:srgbClr val="0033CC"/>
            </a:solidFill>
          </a:ln>
          <a:effectLst>
            <a:outerShdw blurRad="50800" dist="38100" dir="18900000" algn="b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44" name="Picture 4" descr="C:\Users\jysdfc\AppData\Local\Microsoft\Windows\Temporary Internet Files\Content.IE5\6AS4OK0S\sorrywereclos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895" y="4343400"/>
            <a:ext cx="2011680" cy="2414016"/>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625973" y="3276600"/>
            <a:ext cx="6727327" cy="2880360"/>
          </a:xfrm>
          <a:prstGeom prst="rect">
            <a:avLst/>
          </a:prstGeom>
        </p:spPr>
        <p:txBody>
          <a:bodyPr/>
          <a:lstStyle>
            <a:lvl1pPr marL="342900" indent="-342900" algn="l" rtl="0" eaLnBrk="0" fontAlgn="base" hangingPunct="0">
              <a:spcBef>
                <a:spcPct val="10000"/>
              </a:spcBef>
              <a:spcAft>
                <a:spcPct val="0"/>
              </a:spcAft>
              <a:buClr>
                <a:srgbClr val="0040C0"/>
              </a:buClr>
              <a:buSzPct val="90000"/>
              <a:buFont typeface="Wingdings" pitchFamily="2" charset="2"/>
              <a:buChar char="q"/>
              <a:defRPr sz="2800" b="1">
                <a:solidFill>
                  <a:schemeClr val="tx1"/>
                </a:solidFill>
                <a:latin typeface="+mn-lt"/>
                <a:ea typeface="+mn-ea"/>
                <a:cs typeface="+mn-cs"/>
              </a:defRPr>
            </a:lvl1pPr>
            <a:lvl2pPr marL="742950" indent="-285750" algn="l" rtl="0" eaLnBrk="0" fontAlgn="base" hangingPunct="0">
              <a:spcBef>
                <a:spcPct val="10000"/>
              </a:spcBef>
              <a:spcAft>
                <a:spcPct val="0"/>
              </a:spcAft>
              <a:buClr>
                <a:srgbClr val="0040C0"/>
              </a:buClr>
              <a:buFont typeface="Arial" charset="0"/>
              <a:buChar char="●"/>
              <a:defRPr sz="2600" b="1">
                <a:solidFill>
                  <a:schemeClr val="tx1"/>
                </a:solidFill>
                <a:latin typeface="+mn-lt"/>
              </a:defRPr>
            </a:lvl2pPr>
            <a:lvl3pPr marL="1085850" indent="-228600" algn="l" rtl="0" eaLnBrk="0" fontAlgn="base" hangingPunct="0">
              <a:spcBef>
                <a:spcPct val="10000"/>
              </a:spcBef>
              <a:spcAft>
                <a:spcPct val="0"/>
              </a:spcAft>
              <a:buClr>
                <a:srgbClr val="0040C0"/>
              </a:buClr>
              <a:buSzPct val="60000"/>
              <a:buFont typeface="Wingdings" pitchFamily="2" charset="2"/>
              <a:buChar char="u"/>
              <a:defRPr sz="2400" b="1">
                <a:solidFill>
                  <a:schemeClr val="tx1"/>
                </a:solidFill>
                <a:latin typeface="+mn-lt"/>
              </a:defRPr>
            </a:lvl3pPr>
            <a:lvl4pPr marL="1485900" indent="-228600" algn="l" rtl="0" eaLnBrk="0" fontAlgn="base" hangingPunct="0">
              <a:spcBef>
                <a:spcPct val="10000"/>
              </a:spcBef>
              <a:spcAft>
                <a:spcPct val="0"/>
              </a:spcAft>
              <a:buClr>
                <a:srgbClr val="0040C0"/>
              </a:buClr>
              <a:buSzPct val="125000"/>
              <a:buFont typeface="Wingdings" pitchFamily="2" charset="2"/>
              <a:buChar char="§"/>
              <a:defRPr sz="2200" b="1">
                <a:solidFill>
                  <a:schemeClr val="tx1"/>
                </a:solidFill>
                <a:latin typeface="+mn-lt"/>
              </a:defRPr>
            </a:lvl4pPr>
            <a:lvl5pPr marL="1943100" indent="-285750" algn="l" rtl="0" eaLnBrk="0" fontAlgn="base" hangingPunct="0">
              <a:spcBef>
                <a:spcPct val="10000"/>
              </a:spcBef>
              <a:spcAft>
                <a:spcPct val="0"/>
              </a:spcAft>
              <a:buClr>
                <a:srgbClr val="0040C0"/>
              </a:buClr>
              <a:buFont typeface="Wingdings" pitchFamily="2" charset="2"/>
              <a:buChar char="v"/>
              <a:defRPr sz="2000" b="1">
                <a:solidFill>
                  <a:schemeClr val="tx1"/>
                </a:solidFill>
                <a:latin typeface="+mn-lt"/>
              </a:defRPr>
            </a:lvl5pPr>
            <a:lvl6pPr marL="24003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9pPr>
          </a:lstStyle>
          <a:p>
            <a:pPr marL="344488" lvl="1" indent="-344488">
              <a:buClr>
                <a:schemeClr val="accent6">
                  <a:lumMod val="75000"/>
                </a:schemeClr>
              </a:buClr>
              <a:buFont typeface="Wingdings" panose="05000000000000000000" pitchFamily="2" charset="2"/>
              <a:buChar char="§"/>
            </a:pPr>
            <a:r>
              <a:rPr lang="en-US" sz="2400" b="0" kern="0" dirty="0">
                <a:solidFill>
                  <a:schemeClr val="accent6">
                    <a:lumMod val="75000"/>
                  </a:schemeClr>
                </a:solidFill>
              </a:rPr>
              <a:t>Software must return a “Y” for each day that represents the day(s) that do not receive delivery when the address is found on the table.</a:t>
            </a:r>
          </a:p>
          <a:p>
            <a:pPr marL="344488" lvl="1" indent="-344488">
              <a:buClr>
                <a:schemeClr val="accent6">
                  <a:lumMod val="75000"/>
                </a:schemeClr>
              </a:buClr>
              <a:buFont typeface="Wingdings" panose="05000000000000000000" pitchFamily="2" charset="2"/>
              <a:buChar char="§"/>
            </a:pPr>
            <a:r>
              <a:rPr lang="en-US" sz="2400" b="0" i="1" kern="0" dirty="0">
                <a:solidFill>
                  <a:schemeClr val="accent6">
                    <a:lumMod val="75000"/>
                  </a:schemeClr>
                </a:solidFill>
                <a:latin typeface="Arial" panose="020B0604020202020204" pitchFamily="34" charset="0"/>
                <a:cs typeface="Arial" panose="020B0604020202020204" pitchFamily="34" charset="0"/>
              </a:rPr>
              <a:t>Implement prior to Cycle O Testing - Yes</a:t>
            </a:r>
          </a:p>
        </p:txBody>
      </p:sp>
      <p:sp>
        <p:nvSpPr>
          <p:cNvPr id="6" name="Title 5"/>
          <p:cNvSpPr>
            <a:spLocks noGrp="1"/>
          </p:cNvSpPr>
          <p:nvPr>
            <p:ph type="title" idx="4294967295"/>
          </p:nvPr>
        </p:nvSpPr>
        <p:spPr>
          <a:xfrm>
            <a:off x="625974" y="822961"/>
            <a:ext cx="9013326" cy="1325563"/>
          </a:xfrm>
          <a:prstGeom prst="rect">
            <a:avLst/>
          </a:prstGeom>
        </p:spPr>
        <p:txBody>
          <a:bodyPr/>
          <a:lstStyle/>
          <a:p>
            <a:r>
              <a:rPr lang="en-US" dirty="0">
                <a:solidFill>
                  <a:schemeClr val="accent2">
                    <a:lumMod val="75000"/>
                  </a:schemeClr>
                </a:solidFill>
              </a:rPr>
              <a:t>NDD = Non-Delivery Days</a:t>
            </a:r>
          </a:p>
        </p:txBody>
      </p:sp>
      <p:sp>
        <p:nvSpPr>
          <p:cNvPr id="11"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6DD17A10-A9C2-4280-A850-96FE27830BC6}"/>
              </a:ext>
            </a:extLst>
          </p:cNvPr>
          <p:cNvSpPr>
            <a:spLocks noGrp="1"/>
          </p:cNvSpPr>
          <p:nvPr>
            <p:ph type="sldNum" sz="quarter" idx="10"/>
          </p:nvPr>
        </p:nvSpPr>
        <p:spPr/>
        <p:txBody>
          <a:bodyPr/>
          <a:lstStyle/>
          <a:p>
            <a:fld id="{90DF1D56-079D-400F-8097-016EBDA8D58B}" type="slidenum">
              <a:rPr lang="en-US" smtClean="0"/>
              <a:pPr/>
              <a:t>16</a:t>
            </a:fld>
            <a:endParaRPr lang="en-US"/>
          </a:p>
        </p:txBody>
      </p:sp>
    </p:spTree>
    <p:extLst>
      <p:ext uri="{BB962C8B-B14F-4D97-AF65-F5344CB8AC3E}">
        <p14:creationId xmlns:p14="http://schemas.microsoft.com/office/powerpoint/2010/main" val="1521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4000" y="1524000"/>
            <a:ext cx="10968400" cy="3078480"/>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344488" lvl="1" indent="-344488">
              <a:spcBef>
                <a:spcPts val="0"/>
              </a:spcBef>
              <a:spcAft>
                <a:spcPts val="1200"/>
              </a:spcAft>
              <a:buClr>
                <a:schemeClr val="accent6">
                  <a:lumMod val="75000"/>
                </a:schemeClr>
              </a:buClr>
              <a:buFont typeface="Wingdings" panose="05000000000000000000" pitchFamily="2" charset="2"/>
              <a:buChar char="§"/>
            </a:pPr>
            <a:r>
              <a:rPr lang="en-US" kern="0" dirty="0">
                <a:solidFill>
                  <a:schemeClr val="accent6">
                    <a:lumMod val="75000"/>
                  </a:schemeClr>
                </a:solidFill>
                <a:latin typeface="Arial" panose="020B0604020202020204" pitchFamily="34" charset="0"/>
                <a:cs typeface="Arial" panose="020B0604020202020204" pitchFamily="34" charset="0"/>
              </a:rPr>
              <a:t>Residences and businesses that choose to receive delivery through PO Boxes. No delivery is made to the street address. </a:t>
            </a:r>
          </a:p>
          <a:p>
            <a:pPr marL="344488" lvl="1" indent="-344488">
              <a:spcBef>
                <a:spcPts val="0"/>
              </a:spcBef>
              <a:spcAft>
                <a:spcPts val="1200"/>
              </a:spcAft>
              <a:buClr>
                <a:schemeClr val="accent6">
                  <a:lumMod val="75000"/>
                </a:schemeClr>
              </a:buClr>
              <a:buFont typeface="Wingdings" panose="05000000000000000000" pitchFamily="2" charset="2"/>
              <a:buChar char="§"/>
            </a:pPr>
            <a:r>
              <a:rPr lang="en-US" i="1" u="sng" kern="0" dirty="0">
                <a:solidFill>
                  <a:schemeClr val="accent6">
                    <a:lumMod val="75000"/>
                  </a:schemeClr>
                </a:solidFill>
                <a:latin typeface="Arial" panose="020B0604020202020204" pitchFamily="34" charset="0"/>
                <a:cs typeface="Arial" panose="020B0604020202020204" pitchFamily="34" charset="0"/>
              </a:rPr>
              <a:t>May</a:t>
            </a:r>
            <a:r>
              <a:rPr lang="en-US" kern="0" dirty="0">
                <a:solidFill>
                  <a:schemeClr val="accent6">
                    <a:lumMod val="75000"/>
                  </a:schemeClr>
                </a:solidFill>
                <a:latin typeface="Arial" panose="020B0604020202020204" pitchFamily="34" charset="0"/>
                <a:cs typeface="Arial" panose="020B0604020202020204" pitchFamily="34" charset="0"/>
              </a:rPr>
              <a:t> also be coded as a CDS No-Stat</a:t>
            </a:r>
          </a:p>
          <a:p>
            <a:pPr marL="344488" lvl="1" indent="-344488">
              <a:spcBef>
                <a:spcPts val="0"/>
              </a:spcBef>
              <a:spcAft>
                <a:spcPts val="1200"/>
              </a:spcAft>
              <a:buClr>
                <a:schemeClr val="accent6">
                  <a:lumMod val="75000"/>
                </a:schemeClr>
              </a:buClr>
              <a:buFont typeface="Wingdings" panose="05000000000000000000" pitchFamily="2" charset="2"/>
              <a:buChar char="§"/>
            </a:pPr>
            <a:r>
              <a:rPr lang="en-US" kern="0" dirty="0">
                <a:solidFill>
                  <a:schemeClr val="accent6">
                    <a:lumMod val="75000"/>
                  </a:schemeClr>
                </a:solidFill>
                <a:latin typeface="Arial" panose="020B0604020202020204" pitchFamily="34" charset="0"/>
                <a:cs typeface="Arial" panose="020B0604020202020204" pitchFamily="34" charset="0"/>
              </a:rPr>
              <a:t>The Throwback Table is currently available in DPV</a:t>
            </a:r>
            <a:r>
              <a:rPr lang="en-US" b="1" baseline="30000" dirty="0">
                <a:solidFill>
                  <a:schemeClr val="accent6">
                    <a:lumMod val="75000"/>
                  </a:schemeClr>
                </a:solidFill>
                <a:ea typeface="Calibri"/>
              </a:rPr>
              <a:t>®</a:t>
            </a:r>
            <a:r>
              <a:rPr lang="en-US" kern="0" dirty="0">
                <a:solidFill>
                  <a:schemeClr val="accent6">
                    <a:lumMod val="75000"/>
                  </a:schemeClr>
                </a:solidFill>
                <a:latin typeface="Arial" panose="020B0604020202020204" pitchFamily="34" charset="0"/>
                <a:cs typeface="Arial" panose="020B0604020202020204" pitchFamily="34" charset="0"/>
              </a:rPr>
              <a:t> and will be tested in CASS Cycle O</a:t>
            </a:r>
          </a:p>
          <a:p>
            <a:pPr marL="344488" lvl="1" indent="-344488">
              <a:spcBef>
                <a:spcPts val="0"/>
              </a:spcBef>
              <a:spcAft>
                <a:spcPts val="1200"/>
              </a:spcAft>
              <a:buClr>
                <a:schemeClr val="accent6">
                  <a:lumMod val="75000"/>
                </a:schemeClr>
              </a:buClr>
              <a:buFont typeface="Wingdings" panose="05000000000000000000" pitchFamily="2" charset="2"/>
              <a:buChar char="§"/>
            </a:pPr>
            <a:r>
              <a:rPr lang="en-US" i="1" kern="0" dirty="0">
                <a:solidFill>
                  <a:schemeClr val="accent6">
                    <a:lumMod val="75000"/>
                  </a:schemeClr>
                </a:solidFill>
                <a:latin typeface="Arial" panose="020B0604020202020204" pitchFamily="34" charset="0"/>
                <a:cs typeface="Arial" panose="020B0604020202020204" pitchFamily="34" charset="0"/>
              </a:rPr>
              <a:t>Implement prior to Cycle O Testing - Yes</a:t>
            </a:r>
          </a:p>
          <a:p>
            <a:pPr marL="344488" lvl="1" indent="-344488">
              <a:spcBef>
                <a:spcPts val="0"/>
              </a:spcBef>
              <a:spcAft>
                <a:spcPts val="1200"/>
              </a:spcAft>
              <a:buClr>
                <a:schemeClr val="accent6">
                  <a:lumMod val="75000"/>
                </a:schemeClr>
              </a:buClr>
              <a:buFont typeface="Wingdings" panose="05000000000000000000" pitchFamily="2" charset="2"/>
              <a:buChar char="§"/>
            </a:pPr>
            <a:endParaRPr lang="en-US" kern="0" dirty="0">
              <a:solidFill>
                <a:schemeClr val="accent6">
                  <a:lumMod val="75000"/>
                </a:schemeClr>
              </a:solidFill>
              <a:latin typeface="Arial" panose="020B0604020202020204" pitchFamily="34" charset="0"/>
              <a:cs typeface="Arial" panose="020B0604020202020204" pitchFamily="34" charset="0"/>
            </a:endParaRPr>
          </a:p>
        </p:txBody>
      </p:sp>
      <p:sp>
        <p:nvSpPr>
          <p:cNvPr id="6"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7" name="Title 5"/>
          <p:cNvSpPr txBox="1">
            <a:spLocks/>
          </p:cNvSpPr>
          <p:nvPr/>
        </p:nvSpPr>
        <p:spPr>
          <a:xfrm>
            <a:off x="614000" y="854979"/>
            <a:ext cx="9025300" cy="1293545"/>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kern="0" dirty="0">
                <a:solidFill>
                  <a:schemeClr val="accent2">
                    <a:lumMod val="75000"/>
                  </a:schemeClr>
                </a:solidFill>
              </a:rPr>
              <a:t>PO Box Throwback Table</a:t>
            </a:r>
          </a:p>
        </p:txBody>
      </p:sp>
      <p:sp>
        <p:nvSpPr>
          <p:cNvPr id="4" name="Slide Number Placeholder 3">
            <a:extLst>
              <a:ext uri="{FF2B5EF4-FFF2-40B4-BE49-F238E27FC236}">
                <a16:creationId xmlns:a16="http://schemas.microsoft.com/office/drawing/2014/main" id="{4A6F8260-0750-4889-AF11-A56F7AC84058}"/>
              </a:ext>
            </a:extLst>
          </p:cNvPr>
          <p:cNvSpPr>
            <a:spLocks noGrp="1"/>
          </p:cNvSpPr>
          <p:nvPr>
            <p:ph type="sldNum" sz="quarter" idx="10"/>
          </p:nvPr>
        </p:nvSpPr>
        <p:spPr/>
        <p:txBody>
          <a:bodyPr/>
          <a:lstStyle/>
          <a:p>
            <a:fld id="{90DF1D56-079D-400F-8097-016EBDA8D58B}" type="slidenum">
              <a:rPr lang="en-US" smtClean="0"/>
              <a:pPr/>
              <a:t>17</a:t>
            </a:fld>
            <a:endParaRPr lang="en-US"/>
          </a:p>
        </p:txBody>
      </p:sp>
    </p:spTree>
    <p:extLst>
      <p:ext uri="{BB962C8B-B14F-4D97-AF65-F5344CB8AC3E}">
        <p14:creationId xmlns:p14="http://schemas.microsoft.com/office/powerpoint/2010/main" val="141385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091727502"/>
              </p:ext>
            </p:extLst>
          </p:nvPr>
        </p:nvGraphicFramePr>
        <p:xfrm>
          <a:off x="1642275" y="1670304"/>
          <a:ext cx="8907450" cy="844296"/>
        </p:xfrm>
        <a:graphic>
          <a:graphicData uri="http://schemas.openxmlformats.org/drawingml/2006/table">
            <a:tbl>
              <a:tblPr/>
              <a:tblGrid>
                <a:gridCol w="878631">
                  <a:extLst>
                    <a:ext uri="{9D8B030D-6E8A-4147-A177-3AD203B41FA5}">
                      <a16:colId xmlns:a16="http://schemas.microsoft.com/office/drawing/2014/main" val="20000"/>
                    </a:ext>
                  </a:extLst>
                </a:gridCol>
                <a:gridCol w="652337">
                  <a:extLst>
                    <a:ext uri="{9D8B030D-6E8A-4147-A177-3AD203B41FA5}">
                      <a16:colId xmlns:a16="http://schemas.microsoft.com/office/drawing/2014/main" val="20001"/>
                    </a:ext>
                  </a:extLst>
                </a:gridCol>
                <a:gridCol w="712957">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1066800">
                  <a:extLst>
                    <a:ext uri="{9D8B030D-6E8A-4147-A177-3AD203B41FA5}">
                      <a16:colId xmlns:a16="http://schemas.microsoft.com/office/drawing/2014/main" val="20008"/>
                    </a:ext>
                  </a:extLst>
                </a:gridCol>
                <a:gridCol w="1177125">
                  <a:extLst>
                    <a:ext uri="{9D8B030D-6E8A-4147-A177-3AD203B41FA5}">
                      <a16:colId xmlns:a16="http://schemas.microsoft.com/office/drawing/2014/main" val="20009"/>
                    </a:ext>
                  </a:extLst>
                </a:gridCol>
              </a:tblGrid>
              <a:tr h="40645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6">
                              <a:lumMod val="75000"/>
                            </a:schemeClr>
                          </a:solidFill>
                          <a:effectLst/>
                          <a:latin typeface="Arial" charset="0"/>
                        </a:rPr>
                        <a:t>Nbr</a:t>
                      </a: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6">
                              <a:lumMod val="75000"/>
                            </a:schemeClr>
                          </a:solidFill>
                          <a:effectLst/>
                          <a:latin typeface="Arial" charset="0"/>
                        </a:rPr>
                        <a:t>Nbr</a:t>
                      </a: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Throwback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630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FOREST 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35004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3424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idx="4294967295"/>
          </p:nvPr>
        </p:nvSpPr>
        <p:spPr>
          <a:xfrm>
            <a:off x="609600" y="822961"/>
            <a:ext cx="10058401" cy="1325563"/>
          </a:xfrm>
          <a:prstGeom prst="rect">
            <a:avLst/>
          </a:prstGeom>
        </p:spPr>
        <p:txBody>
          <a:bodyPr/>
          <a:lstStyle/>
          <a:p>
            <a:r>
              <a:rPr lang="en-US" dirty="0">
                <a:solidFill>
                  <a:schemeClr val="accent2">
                    <a:lumMod val="75000"/>
                  </a:schemeClr>
                </a:solidFill>
              </a:rPr>
              <a:t>PO Box Throwback Table</a:t>
            </a:r>
            <a:endParaRPr lang="en-US" sz="2400" dirty="0">
              <a:solidFill>
                <a:schemeClr val="accent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56535321"/>
              </p:ext>
            </p:extLst>
          </p:nvPr>
        </p:nvGraphicFramePr>
        <p:xfrm>
          <a:off x="3048000" y="2743199"/>
          <a:ext cx="6096000" cy="3200400"/>
        </p:xfrm>
        <a:graphic>
          <a:graphicData uri="http://schemas.openxmlformats.org/drawingml/2006/table">
            <a:tbl>
              <a:tblPr firstRow="1" bandRow="1">
                <a:tableStyleId>{72833802-FEF1-4C79-8D5D-14CF1EAF98D9}</a:tableStyleId>
              </a:tblPr>
              <a:tblGrid>
                <a:gridCol w="2455463">
                  <a:extLst>
                    <a:ext uri="{9D8B030D-6E8A-4147-A177-3AD203B41FA5}">
                      <a16:colId xmlns:a16="http://schemas.microsoft.com/office/drawing/2014/main" val="20000"/>
                    </a:ext>
                  </a:extLst>
                </a:gridCol>
                <a:gridCol w="3640537">
                  <a:extLst>
                    <a:ext uri="{9D8B030D-6E8A-4147-A177-3AD203B41FA5}">
                      <a16:colId xmlns:a16="http://schemas.microsoft.com/office/drawing/2014/main" val="20001"/>
                    </a:ext>
                  </a:extLst>
                </a:gridCol>
              </a:tblGrid>
              <a:tr h="640080">
                <a:tc>
                  <a:txBody>
                    <a:bodyPr/>
                    <a:lstStyle/>
                    <a:p>
                      <a:r>
                        <a:rPr lang="en-US" dirty="0">
                          <a:solidFill>
                            <a:schemeClr val="bg1"/>
                          </a:solidFill>
                        </a:rPr>
                        <a:t>Input:</a:t>
                      </a:r>
                    </a:p>
                  </a:txBody>
                  <a:tcPr/>
                </a:tc>
                <a:tc>
                  <a:txBody>
                    <a:bodyPr/>
                    <a:lstStyle/>
                    <a:p>
                      <a:r>
                        <a:rPr lang="en-US" sz="1800" b="1" dirty="0">
                          <a:solidFill>
                            <a:schemeClr val="bg1"/>
                          </a:solidFill>
                        </a:rPr>
                        <a:t>2711 FOREST DR</a:t>
                      </a:r>
                    </a:p>
                    <a:p>
                      <a:pPr>
                        <a:spcAft>
                          <a:spcPts val="1800"/>
                        </a:spcAft>
                      </a:pPr>
                      <a:r>
                        <a:rPr lang="en-US" sz="1800" b="1" dirty="0">
                          <a:solidFill>
                            <a:schemeClr val="bg1"/>
                          </a:solidFill>
                        </a:rPr>
                        <a:t>MOODY AL 35004</a:t>
                      </a:r>
                      <a:endParaRPr lang="en-US" dirty="0">
                        <a:solidFill>
                          <a:schemeClr val="bg1"/>
                        </a:solidFill>
                      </a:endParaRPr>
                    </a:p>
                  </a:txBody>
                  <a:tcPr/>
                </a:tc>
                <a:extLst>
                  <a:ext uri="{0D108BD9-81ED-4DB2-BD59-A6C34878D82A}">
                    <a16:rowId xmlns:a16="http://schemas.microsoft.com/office/drawing/2014/main" val="10000"/>
                  </a:ext>
                </a:extLst>
              </a:tr>
              <a:tr h="640080">
                <a:tc>
                  <a:txBody>
                    <a:bodyPr/>
                    <a:lstStyle/>
                    <a:p>
                      <a:r>
                        <a:rPr lang="en-US" sz="1600" b="1" dirty="0">
                          <a:solidFill>
                            <a:schemeClr val="accent6">
                              <a:lumMod val="75000"/>
                            </a:schemeClr>
                          </a:solidFill>
                        </a:rPr>
                        <a:t>Output:</a:t>
                      </a:r>
                    </a:p>
                  </a:txBody>
                  <a:tcPr/>
                </a:tc>
                <a:tc>
                  <a:txBody>
                    <a:bodyPr/>
                    <a:lstStyle/>
                    <a:p>
                      <a:r>
                        <a:rPr lang="en-US" sz="1600" b="1" dirty="0">
                          <a:solidFill>
                            <a:schemeClr val="accent6">
                              <a:lumMod val="75000"/>
                            </a:schemeClr>
                          </a:solidFill>
                        </a:rPr>
                        <a:t>2711 FOREST DR</a:t>
                      </a:r>
                    </a:p>
                    <a:p>
                      <a:pPr>
                        <a:spcAft>
                          <a:spcPts val="1800"/>
                        </a:spcAft>
                      </a:pPr>
                      <a:r>
                        <a:rPr lang="en-US" sz="1600" b="1" dirty="0">
                          <a:solidFill>
                            <a:schemeClr val="accent6">
                              <a:lumMod val="75000"/>
                            </a:schemeClr>
                          </a:solidFill>
                        </a:rPr>
                        <a:t>MOODY AL 35004-3424</a:t>
                      </a:r>
                    </a:p>
                  </a:txBody>
                  <a:tcPr/>
                </a:tc>
                <a:extLst>
                  <a:ext uri="{0D108BD9-81ED-4DB2-BD59-A6C34878D82A}">
                    <a16:rowId xmlns:a16="http://schemas.microsoft.com/office/drawing/2014/main" val="10001"/>
                  </a:ext>
                </a:extLst>
              </a:tr>
              <a:tr h="640080">
                <a:tc>
                  <a:txBody>
                    <a:bodyPr/>
                    <a:lstStyle/>
                    <a:p>
                      <a:pPr>
                        <a:spcAft>
                          <a:spcPts val="1800"/>
                        </a:spcAft>
                      </a:pPr>
                      <a:r>
                        <a:rPr lang="en-US" sz="1600" b="1" dirty="0">
                          <a:solidFill>
                            <a:schemeClr val="accent6">
                              <a:lumMod val="75000"/>
                            </a:schemeClr>
                          </a:solidFill>
                        </a:rPr>
                        <a:t>Throwback:</a:t>
                      </a:r>
                      <a:endParaRPr lang="en-US" sz="1600" b="1" dirty="0">
                        <a:solidFill>
                          <a:srgbClr val="C00000"/>
                        </a:solidFill>
                        <a:effectLst>
                          <a:outerShdw blurRad="38100" dist="38100" dir="2700000" algn="tl">
                            <a:srgbClr val="000000">
                              <a:alpha val="43137"/>
                            </a:srgbClr>
                          </a:outerShdw>
                        </a:effectLst>
                      </a:endParaRPr>
                    </a:p>
                  </a:txBody>
                  <a:tcPr/>
                </a:tc>
                <a:tc>
                  <a:txBody>
                    <a:bodyPr/>
                    <a:lstStyle/>
                    <a:p>
                      <a:pPr>
                        <a:spcAft>
                          <a:spcPts val="1800"/>
                        </a:spcAft>
                      </a:pPr>
                      <a:r>
                        <a:rPr lang="en-US" sz="1600" b="1" dirty="0">
                          <a:solidFill>
                            <a:schemeClr val="accent6">
                              <a:lumMod val="75000"/>
                            </a:schemeClr>
                          </a:solidFill>
                        </a:rPr>
                        <a:t>Y</a:t>
                      </a:r>
                      <a:endParaRPr lang="en-US" sz="1600" b="1" dirty="0">
                        <a:solidFill>
                          <a:srgbClr val="C000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r h="640080">
                <a:tc>
                  <a:txBody>
                    <a:bodyPr/>
                    <a:lstStyle/>
                    <a:p>
                      <a:pPr>
                        <a:spcAft>
                          <a:spcPts val="1800"/>
                        </a:spcAft>
                      </a:pPr>
                      <a:r>
                        <a:rPr lang="en-US" sz="1600" b="1" dirty="0">
                          <a:solidFill>
                            <a:schemeClr val="accent6">
                              <a:lumMod val="75000"/>
                            </a:schemeClr>
                          </a:solidFill>
                        </a:rPr>
                        <a:t>No-Stat Indicator:</a:t>
                      </a:r>
                    </a:p>
                  </a:txBody>
                  <a:tcPr/>
                </a:tc>
                <a:tc>
                  <a:txBody>
                    <a:bodyPr/>
                    <a:lstStyle/>
                    <a:p>
                      <a:pPr>
                        <a:spcAft>
                          <a:spcPts val="1800"/>
                        </a:spcAft>
                      </a:pPr>
                      <a:r>
                        <a:rPr lang="en-US" sz="1600" b="1" dirty="0">
                          <a:solidFill>
                            <a:schemeClr val="accent6">
                              <a:lumMod val="75000"/>
                            </a:schemeClr>
                          </a:solidFill>
                        </a:rPr>
                        <a:t>Y</a:t>
                      </a:r>
                    </a:p>
                  </a:txBody>
                  <a:tcPr/>
                </a:tc>
                <a:extLst>
                  <a:ext uri="{0D108BD9-81ED-4DB2-BD59-A6C34878D82A}">
                    <a16:rowId xmlns:a16="http://schemas.microsoft.com/office/drawing/2014/main" val="10003"/>
                  </a:ext>
                </a:extLst>
              </a:tr>
              <a:tr h="640080">
                <a:tc>
                  <a:txBody>
                    <a:bodyPr/>
                    <a:lstStyle/>
                    <a:p>
                      <a:pPr>
                        <a:spcAft>
                          <a:spcPts val="1800"/>
                        </a:spcAft>
                      </a:pPr>
                      <a:r>
                        <a:rPr lang="en-US" sz="1600" b="1" dirty="0">
                          <a:solidFill>
                            <a:schemeClr val="accent6">
                              <a:lumMod val="75000"/>
                            </a:schemeClr>
                          </a:solidFill>
                        </a:rPr>
                        <a:t>No-Stat Reason Code:</a:t>
                      </a:r>
                    </a:p>
                  </a:txBody>
                  <a:tcPr/>
                </a:tc>
                <a:tc>
                  <a:txBody>
                    <a:bodyPr/>
                    <a:lstStyle/>
                    <a:p>
                      <a:pPr>
                        <a:spcAft>
                          <a:spcPts val="1800"/>
                        </a:spcAft>
                      </a:pPr>
                      <a:r>
                        <a:rPr lang="en-US" sz="1600" b="1" dirty="0">
                          <a:solidFill>
                            <a:schemeClr val="accent6">
                              <a:lumMod val="75000"/>
                            </a:schemeClr>
                          </a:solidFill>
                        </a:rPr>
                        <a:t>02 (CDS No-Stat)</a:t>
                      </a:r>
                    </a:p>
                  </a:txBody>
                  <a:tcPr/>
                </a:tc>
                <a:extLst>
                  <a:ext uri="{0D108BD9-81ED-4DB2-BD59-A6C34878D82A}">
                    <a16:rowId xmlns:a16="http://schemas.microsoft.com/office/drawing/2014/main" val="10004"/>
                  </a:ext>
                </a:extLst>
              </a:tr>
            </a:tbl>
          </a:graphicData>
        </a:graphic>
      </p:graphicFrame>
      <p:sp>
        <p:nvSpPr>
          <p:cNvPr id="8" name="Text Placeholder 2"/>
          <p:cNvSpPr txBox="1">
            <a:spLocks/>
          </p:cNvSpPr>
          <p:nvPr/>
        </p:nvSpPr>
        <p:spPr>
          <a:xfrm>
            <a:off x="1828800" y="152399"/>
            <a:ext cx="9753600" cy="587287"/>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5" name="Slide Number Placeholder 4">
            <a:extLst>
              <a:ext uri="{FF2B5EF4-FFF2-40B4-BE49-F238E27FC236}">
                <a16:creationId xmlns:a16="http://schemas.microsoft.com/office/drawing/2014/main" id="{7F4CFCC5-3817-49B8-84FB-D22421E8EC05}"/>
              </a:ext>
            </a:extLst>
          </p:cNvPr>
          <p:cNvSpPr>
            <a:spLocks noGrp="1"/>
          </p:cNvSpPr>
          <p:nvPr>
            <p:ph type="sldNum" sz="quarter" idx="10"/>
          </p:nvPr>
        </p:nvSpPr>
        <p:spPr/>
        <p:txBody>
          <a:bodyPr/>
          <a:lstStyle/>
          <a:p>
            <a:fld id="{90DF1D56-079D-400F-8097-016EBDA8D58B}" type="slidenum">
              <a:rPr lang="en-US" smtClean="0"/>
              <a:pPr/>
              <a:t>18</a:t>
            </a:fld>
            <a:endParaRPr lang="en-US"/>
          </a:p>
        </p:txBody>
      </p:sp>
    </p:spTree>
    <p:extLst>
      <p:ext uri="{BB962C8B-B14F-4D97-AF65-F5344CB8AC3E}">
        <p14:creationId xmlns:p14="http://schemas.microsoft.com/office/powerpoint/2010/main" val="98451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371600"/>
            <a:ext cx="10927080" cy="458436"/>
          </a:xfrm>
          <a:prstGeom prst="rect">
            <a:avLst/>
          </a:prstGeom>
        </p:spPr>
        <p:txBody>
          <a:bodyPr/>
          <a:lstStyle>
            <a:lvl1pPr marL="342900" indent="-342900" algn="l" rtl="0" eaLnBrk="0" fontAlgn="base" hangingPunct="0">
              <a:spcBef>
                <a:spcPct val="10000"/>
              </a:spcBef>
              <a:spcAft>
                <a:spcPct val="0"/>
              </a:spcAft>
              <a:buClr>
                <a:srgbClr val="0040C0"/>
              </a:buClr>
              <a:buSzPct val="90000"/>
              <a:buFont typeface="Wingdings" pitchFamily="2" charset="2"/>
              <a:buChar char="q"/>
              <a:defRPr sz="2800" b="1">
                <a:solidFill>
                  <a:schemeClr val="tx1"/>
                </a:solidFill>
                <a:latin typeface="+mn-lt"/>
                <a:ea typeface="+mn-ea"/>
                <a:cs typeface="+mn-cs"/>
              </a:defRPr>
            </a:lvl1pPr>
            <a:lvl2pPr marL="742950" indent="-285750" algn="l" rtl="0" eaLnBrk="0" fontAlgn="base" hangingPunct="0">
              <a:spcBef>
                <a:spcPct val="10000"/>
              </a:spcBef>
              <a:spcAft>
                <a:spcPct val="0"/>
              </a:spcAft>
              <a:buClr>
                <a:srgbClr val="0040C0"/>
              </a:buClr>
              <a:buFont typeface="Arial" charset="0"/>
              <a:buChar char="●"/>
              <a:defRPr sz="2600" b="1">
                <a:solidFill>
                  <a:schemeClr val="tx1"/>
                </a:solidFill>
                <a:latin typeface="+mn-lt"/>
              </a:defRPr>
            </a:lvl2pPr>
            <a:lvl3pPr marL="1085850" indent="-228600" algn="l" rtl="0" eaLnBrk="0" fontAlgn="base" hangingPunct="0">
              <a:spcBef>
                <a:spcPct val="10000"/>
              </a:spcBef>
              <a:spcAft>
                <a:spcPct val="0"/>
              </a:spcAft>
              <a:buClr>
                <a:srgbClr val="0040C0"/>
              </a:buClr>
              <a:buSzPct val="60000"/>
              <a:buFont typeface="Wingdings" pitchFamily="2" charset="2"/>
              <a:buChar char="u"/>
              <a:defRPr sz="2400" b="1">
                <a:solidFill>
                  <a:schemeClr val="tx1"/>
                </a:solidFill>
                <a:latin typeface="+mn-lt"/>
              </a:defRPr>
            </a:lvl3pPr>
            <a:lvl4pPr marL="1485900" indent="-228600" algn="l" rtl="0" eaLnBrk="0" fontAlgn="base" hangingPunct="0">
              <a:spcBef>
                <a:spcPct val="10000"/>
              </a:spcBef>
              <a:spcAft>
                <a:spcPct val="0"/>
              </a:spcAft>
              <a:buClr>
                <a:srgbClr val="0040C0"/>
              </a:buClr>
              <a:buSzPct val="125000"/>
              <a:buFont typeface="Wingdings" pitchFamily="2" charset="2"/>
              <a:buChar char="§"/>
              <a:defRPr sz="2200" b="1">
                <a:solidFill>
                  <a:schemeClr val="tx1"/>
                </a:solidFill>
                <a:latin typeface="+mn-lt"/>
              </a:defRPr>
            </a:lvl4pPr>
            <a:lvl5pPr marL="1943100" indent="-285750" algn="l" rtl="0" eaLnBrk="0" fontAlgn="base" hangingPunct="0">
              <a:spcBef>
                <a:spcPct val="10000"/>
              </a:spcBef>
              <a:spcAft>
                <a:spcPct val="0"/>
              </a:spcAft>
              <a:buClr>
                <a:srgbClr val="0040C0"/>
              </a:buClr>
              <a:buFont typeface="Wingdings" pitchFamily="2" charset="2"/>
              <a:buChar char="v"/>
              <a:defRPr sz="2000" b="1">
                <a:solidFill>
                  <a:schemeClr val="tx1"/>
                </a:solidFill>
                <a:latin typeface="+mn-lt"/>
              </a:defRPr>
            </a:lvl5pPr>
            <a:lvl6pPr marL="24003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9pPr>
          </a:lstStyle>
          <a:p>
            <a:pPr marL="0" lvl="1" indent="0">
              <a:buClr>
                <a:schemeClr val="accent6">
                  <a:lumMod val="75000"/>
                </a:schemeClr>
              </a:buClr>
              <a:buNone/>
            </a:pPr>
            <a:r>
              <a:rPr lang="en-US" sz="2400" b="0" kern="0" dirty="0">
                <a:solidFill>
                  <a:schemeClr val="accent6">
                    <a:lumMod val="75000"/>
                  </a:schemeClr>
                </a:solidFill>
              </a:rPr>
              <a:t>USPS Mail delivery is not provided</a:t>
            </a:r>
          </a:p>
        </p:txBody>
      </p:sp>
      <p:sp>
        <p:nvSpPr>
          <p:cNvPr id="7" name="AutoShape 5" descr="Image result for no delivery"/>
          <p:cNvSpPr>
            <a:spLocks noChangeAspect="1" noChangeArrowheads="1"/>
          </p:cNvSpPr>
          <p:nvPr/>
        </p:nvSpPr>
        <p:spPr bwMode="auto">
          <a:xfrm>
            <a:off x="1587500" y="-639764"/>
            <a:ext cx="2019300" cy="13430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Image result for no delivery"/>
          <p:cNvSpPr>
            <a:spLocks noChangeAspect="1" noChangeArrowheads="1"/>
          </p:cNvSpPr>
          <p:nvPr/>
        </p:nvSpPr>
        <p:spPr bwMode="auto">
          <a:xfrm>
            <a:off x="1739900" y="-487364"/>
            <a:ext cx="2019300" cy="13430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988716152"/>
              </p:ext>
            </p:extLst>
          </p:nvPr>
        </p:nvGraphicFramePr>
        <p:xfrm>
          <a:off x="731520" y="1830036"/>
          <a:ext cx="10728960" cy="4769028"/>
        </p:xfrm>
        <a:graphic>
          <a:graphicData uri="http://schemas.openxmlformats.org/drawingml/2006/table">
            <a:tbl>
              <a:tblPr firstRow="1" firstCol="1" bandRow="1">
                <a:tableStyleId>{5940675A-B579-460E-94D1-54222C63F5DA}</a:tableStyleId>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8595360">
                  <a:extLst>
                    <a:ext uri="{9D8B030D-6E8A-4147-A177-3AD203B41FA5}">
                      <a16:colId xmlns:a16="http://schemas.microsoft.com/office/drawing/2014/main" val="20002"/>
                    </a:ext>
                  </a:extLst>
                </a:gridCol>
              </a:tblGrid>
              <a:tr h="294437">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Code</a:t>
                      </a:r>
                    </a:p>
                  </a:txBody>
                  <a:tcPr marL="68580" marR="68580" marT="0" marB="0" anchor="ctr">
                    <a:cell3D prstMaterial="dkEdge">
                      <a:bevel prst="artDeco"/>
                      <a:lightRig rig="flood" dir="t"/>
                    </a:cell3D>
                  </a:tcPr>
                </a:tc>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Reason</a:t>
                      </a:r>
                    </a:p>
                  </a:txBody>
                  <a:tcPr marL="68580" marR="68580" marT="0" marB="0" anchor="ctr">
                    <a:cell3D prstMaterial="dkEdge">
                      <a:bevel prst="artDeco"/>
                      <a:lightRig rig="flood" dir="t"/>
                    </a:cell3D>
                  </a:tcPr>
                </a:tc>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Description</a:t>
                      </a:r>
                    </a:p>
                  </a:txBody>
                  <a:tcPr marL="68580" marR="68580" marT="0" marB="0" anchor="ctr">
                    <a:cell3D prstMaterial="dkEdge">
                      <a:bevel prst="artDeco"/>
                      <a:lightRig rig="flood" dir="t"/>
                    </a:cell3D>
                  </a:tcPr>
                </a:tc>
                <a:extLst>
                  <a:ext uri="{0D108BD9-81ED-4DB2-BD59-A6C34878D82A}">
                    <a16:rowId xmlns:a16="http://schemas.microsoft.com/office/drawing/2014/main" val="10000"/>
                  </a:ext>
                </a:extLst>
              </a:tr>
              <a:tr h="883310">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01</a:t>
                      </a:r>
                    </a:p>
                  </a:txBody>
                  <a:tcPr marL="68580" marR="68580" marT="0" marB="0" anchor="ctr">
                    <a:cell3D prstMaterial="dkEdge">
                      <a:bevel prst="artDeco"/>
                      <a:lightRig rig="flood" dir="t"/>
                    </a:cell3D>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accent6">
                              <a:lumMod val="75000"/>
                            </a:schemeClr>
                          </a:solidFill>
                          <a:effectLst/>
                          <a:latin typeface="+mn-lt"/>
                          <a:ea typeface="Calibri"/>
                        </a:rPr>
                        <a:t>IDA</a:t>
                      </a:r>
                    </a:p>
                  </a:txBody>
                  <a:tcPr marL="68580" marR="68580" marT="0" marB="0" anchor="ctr">
                    <a:cell3D prstMaterial="dkEdge">
                      <a:bevel prst="artDeco"/>
                      <a:lightRig rig="flood" dir="t"/>
                    </a:cell3D>
                  </a:tcPr>
                </a:tc>
                <a:tc>
                  <a:txBody>
                    <a:bodyPr/>
                    <a:lstStyle/>
                    <a:p>
                      <a:pPr marL="0" marR="0">
                        <a:lnSpc>
                          <a:spcPct val="115000"/>
                        </a:lnSpc>
                        <a:spcBef>
                          <a:spcPts val="0"/>
                        </a:spcBef>
                        <a:spcAft>
                          <a:spcPts val="0"/>
                        </a:spcAft>
                      </a:pPr>
                      <a:r>
                        <a:rPr lang="en-US" sz="1800" b="1" dirty="0">
                          <a:solidFill>
                            <a:schemeClr val="accent6">
                              <a:lumMod val="75000"/>
                            </a:schemeClr>
                          </a:solidFill>
                          <a:effectLst/>
                          <a:latin typeface="+mn-lt"/>
                          <a:ea typeface="Calibri"/>
                        </a:rPr>
                        <a:t>Internal Drop Address. These are addresses that do not receive mail delivery directly from the USPS, but are delivered to a drop address that services them.</a:t>
                      </a:r>
                    </a:p>
                  </a:txBody>
                  <a:tcPr marL="68580" marR="68580" marT="0" marB="0" anchor="ctr">
                    <a:cell3D prstMaterial="dkEdge">
                      <a:bevel prst="artDeco"/>
                      <a:lightRig rig="flood" dir="t"/>
                    </a:cell3D>
                  </a:tcPr>
                </a:tc>
                <a:extLst>
                  <a:ext uri="{0D108BD9-81ED-4DB2-BD59-A6C34878D82A}">
                    <a16:rowId xmlns:a16="http://schemas.microsoft.com/office/drawing/2014/main" val="10001"/>
                  </a:ext>
                </a:extLst>
              </a:tr>
              <a:tr h="885529">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02</a:t>
                      </a:r>
                    </a:p>
                  </a:txBody>
                  <a:tcPr marL="68580" marR="68580" marT="0" marB="0" anchor="ctr">
                    <a:cell3D prstMaterial="dkEdge">
                      <a:bevel prst="artDeco"/>
                      <a:lightRig rig="flood" dir="t"/>
                    </a:cell3D>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accent6">
                              <a:lumMod val="75000"/>
                            </a:schemeClr>
                          </a:solidFill>
                          <a:effectLst/>
                          <a:latin typeface="+mn-lt"/>
                          <a:ea typeface="Calibri"/>
                        </a:rPr>
                        <a:t>CDS</a:t>
                      </a:r>
                    </a:p>
                  </a:txBody>
                  <a:tcPr marL="68580" marR="68580" marT="0" marB="0" anchor="ctr">
                    <a:cell3D prstMaterial="dkEdge">
                      <a:bevel prst="artDeco"/>
                      <a:lightRig rig="flood" dir="t"/>
                    </a:cell3D>
                  </a:tcPr>
                </a:tc>
                <a:tc>
                  <a:txBody>
                    <a:bodyPr/>
                    <a:lstStyle/>
                    <a:p>
                      <a:pPr marL="0" marR="0">
                        <a:lnSpc>
                          <a:spcPct val="115000"/>
                        </a:lnSpc>
                        <a:spcBef>
                          <a:spcPts val="0"/>
                        </a:spcBef>
                        <a:spcAft>
                          <a:spcPts val="0"/>
                        </a:spcAft>
                      </a:pPr>
                      <a:r>
                        <a:rPr lang="en-US" sz="1800" b="1" i="0" u="none" strike="noStrike" kern="1200" baseline="0" dirty="0">
                          <a:solidFill>
                            <a:schemeClr val="accent6">
                              <a:lumMod val="75000"/>
                            </a:schemeClr>
                          </a:solidFill>
                          <a:latin typeface="+mn-lt"/>
                          <a:ea typeface="+mn-ea"/>
                          <a:cs typeface="+mn-cs"/>
                        </a:rPr>
                        <a:t>The delivery is new construction and delivery has not been established or on a Rural/CDS/HCR where the delivery point is unoccupied for more than 90 days.</a:t>
                      </a:r>
                      <a:endParaRPr lang="en-US" sz="1800" b="1" dirty="0">
                        <a:solidFill>
                          <a:schemeClr val="accent6">
                            <a:lumMod val="75000"/>
                          </a:schemeClr>
                        </a:solidFill>
                        <a:effectLst/>
                        <a:latin typeface="+mn-lt"/>
                        <a:ea typeface="Calibri"/>
                      </a:endParaRPr>
                    </a:p>
                  </a:txBody>
                  <a:tcPr marL="68580" marR="68580" marT="0" marB="0" anchor="ctr">
                    <a:cell3D prstMaterial="dkEdge">
                      <a:bevel prst="artDeco"/>
                      <a:lightRig rig="flood" dir="t"/>
                    </a:cell3D>
                  </a:tcPr>
                </a:tc>
                <a:extLst>
                  <a:ext uri="{0D108BD9-81ED-4DB2-BD59-A6C34878D82A}">
                    <a16:rowId xmlns:a16="http://schemas.microsoft.com/office/drawing/2014/main" val="10002"/>
                  </a:ext>
                </a:extLst>
              </a:tr>
              <a:tr h="588874">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03</a:t>
                      </a:r>
                    </a:p>
                  </a:txBody>
                  <a:tcPr marL="68580" marR="68580" marT="0" marB="0" anchor="ctr">
                    <a:cell3D prstMaterial="dkEdge">
                      <a:bevel prst="artDeco"/>
                      <a:lightRig rig="flood" dir="t"/>
                    </a:cell3D>
                  </a:tcPr>
                </a:tc>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Collision </a:t>
                      </a:r>
                    </a:p>
                  </a:txBody>
                  <a:tcPr marL="68580" marR="68580" marT="0" marB="0" anchor="ctr">
                    <a:cell3D prstMaterial="dkEdge">
                      <a:bevel prst="artDeco"/>
                      <a:lightRig rig="flood" dir="t"/>
                    </a:cell3D>
                  </a:tcPr>
                </a:tc>
                <a:tc>
                  <a:txBody>
                    <a:bodyPr/>
                    <a:lstStyle/>
                    <a:p>
                      <a:pPr marL="0" marR="0">
                        <a:lnSpc>
                          <a:spcPct val="115000"/>
                        </a:lnSpc>
                        <a:spcBef>
                          <a:spcPts val="0"/>
                        </a:spcBef>
                        <a:spcAft>
                          <a:spcPts val="0"/>
                        </a:spcAft>
                      </a:pPr>
                      <a:r>
                        <a:rPr lang="en-US" sz="1800" b="1" dirty="0">
                          <a:solidFill>
                            <a:schemeClr val="accent6">
                              <a:lumMod val="75000"/>
                            </a:schemeClr>
                          </a:solidFill>
                          <a:effectLst/>
                          <a:latin typeface="+mn-lt"/>
                          <a:ea typeface="Calibri"/>
                        </a:rPr>
                        <a:t>These addresses do not actually DPV</a:t>
                      </a:r>
                      <a:r>
                        <a:rPr lang="en-US" sz="1800" b="1" baseline="30000" dirty="0">
                          <a:solidFill>
                            <a:schemeClr val="accent6">
                              <a:lumMod val="75000"/>
                            </a:schemeClr>
                          </a:solidFill>
                          <a:effectLst/>
                          <a:latin typeface="+mn-lt"/>
                          <a:ea typeface="Calibri"/>
                        </a:rPr>
                        <a:t>®</a:t>
                      </a:r>
                      <a:r>
                        <a:rPr lang="en-US" sz="1800" b="1" dirty="0">
                          <a:solidFill>
                            <a:schemeClr val="accent6">
                              <a:lumMod val="75000"/>
                            </a:schemeClr>
                          </a:solidFill>
                          <a:effectLst/>
                          <a:latin typeface="+mn-lt"/>
                          <a:ea typeface="Calibri"/>
                        </a:rPr>
                        <a:t> confirm. In this case, the ‘Y’ should be set to an ‘N’ on the DPV</a:t>
                      </a:r>
                      <a:r>
                        <a:rPr lang="en-US" sz="1800" b="1" baseline="30000" dirty="0">
                          <a:solidFill>
                            <a:schemeClr val="accent6">
                              <a:lumMod val="75000"/>
                            </a:schemeClr>
                          </a:solidFill>
                          <a:effectLst/>
                          <a:latin typeface="+mn-lt"/>
                          <a:ea typeface="Calibri"/>
                        </a:rPr>
                        <a:t>®</a:t>
                      </a:r>
                      <a:r>
                        <a:rPr lang="en-US" sz="1800" b="1" dirty="0">
                          <a:solidFill>
                            <a:schemeClr val="accent6">
                              <a:lumMod val="75000"/>
                            </a:schemeClr>
                          </a:solidFill>
                          <a:effectLst/>
                          <a:latin typeface="+mn-lt"/>
                          <a:ea typeface="Calibri"/>
                        </a:rPr>
                        <a:t> ‘A’ table and all other table values should be blank.</a:t>
                      </a:r>
                    </a:p>
                  </a:txBody>
                  <a:tcPr marL="68580" marR="68580" marT="0" marB="0" anchor="ctr">
                    <a:cell3D prstMaterial="dkEdge">
                      <a:bevel prst="artDeco"/>
                      <a:lightRig rig="flood" dir="t"/>
                    </a:cell3D>
                  </a:tcPr>
                </a:tc>
                <a:extLst>
                  <a:ext uri="{0D108BD9-81ED-4DB2-BD59-A6C34878D82A}">
                    <a16:rowId xmlns:a16="http://schemas.microsoft.com/office/drawing/2014/main" val="10003"/>
                  </a:ext>
                </a:extLst>
              </a:tr>
              <a:tr h="588874">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04 </a:t>
                      </a:r>
                    </a:p>
                  </a:txBody>
                  <a:tcPr marL="68580" marR="68580" marT="0" marB="0" anchor="ctr">
                    <a:cell3D prstMaterial="dkEdge">
                      <a:bevel prst="artDeco"/>
                      <a:lightRig rig="flood" dir="t"/>
                    </a:cell3D>
                  </a:tcPr>
                </a:tc>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CMZ</a:t>
                      </a:r>
                    </a:p>
                  </a:txBody>
                  <a:tcPr marL="68580" marR="68580" marT="0" marB="0" anchor="ctr">
                    <a:cell3D prstMaterial="dkEdge">
                      <a:bevel prst="artDeco"/>
                      <a:lightRig rig="flood" dir="t"/>
                    </a:cell3D>
                  </a:tcPr>
                </a:tc>
                <a:tc>
                  <a:txBody>
                    <a:bodyPr/>
                    <a:lstStyle/>
                    <a:p>
                      <a:pPr marL="0" marR="0">
                        <a:lnSpc>
                          <a:spcPct val="115000"/>
                        </a:lnSpc>
                        <a:spcBef>
                          <a:spcPts val="0"/>
                        </a:spcBef>
                        <a:spcAft>
                          <a:spcPts val="0"/>
                        </a:spcAft>
                      </a:pPr>
                      <a:r>
                        <a:rPr lang="en-US" sz="1800" b="1" dirty="0">
                          <a:solidFill>
                            <a:schemeClr val="accent6">
                              <a:lumMod val="75000"/>
                            </a:schemeClr>
                          </a:solidFill>
                          <a:effectLst/>
                          <a:latin typeface="+mn-lt"/>
                          <a:ea typeface="Calibri"/>
                        </a:rPr>
                        <a:t>College</a:t>
                      </a:r>
                      <a:r>
                        <a:rPr lang="en-US" sz="1800" b="1" baseline="0" dirty="0">
                          <a:solidFill>
                            <a:schemeClr val="accent6">
                              <a:lumMod val="75000"/>
                            </a:schemeClr>
                          </a:solidFill>
                          <a:effectLst/>
                          <a:latin typeface="+mn-lt"/>
                          <a:ea typeface="Calibri"/>
                        </a:rPr>
                        <a:t>/Military Zone, &amp; Other types. </a:t>
                      </a:r>
                      <a:r>
                        <a:rPr lang="en-US" sz="1800" b="1" dirty="0">
                          <a:solidFill>
                            <a:schemeClr val="accent6">
                              <a:lumMod val="75000"/>
                            </a:schemeClr>
                          </a:solidFill>
                          <a:effectLst/>
                          <a:latin typeface="+mn-lt"/>
                          <a:ea typeface="Calibri"/>
                        </a:rPr>
                        <a:t>These are ZIP + 4</a:t>
                      </a:r>
                      <a:r>
                        <a:rPr lang="en-US" sz="1800" b="1" baseline="30000" dirty="0">
                          <a:solidFill>
                            <a:schemeClr val="accent6">
                              <a:lumMod val="75000"/>
                            </a:schemeClr>
                          </a:solidFill>
                          <a:effectLst/>
                          <a:latin typeface="+mn-lt"/>
                          <a:ea typeface="Calibri"/>
                        </a:rPr>
                        <a:t>®</a:t>
                      </a:r>
                      <a:r>
                        <a:rPr lang="en-US" sz="1800" b="1" dirty="0">
                          <a:solidFill>
                            <a:schemeClr val="accent6">
                              <a:lumMod val="75000"/>
                            </a:schemeClr>
                          </a:solidFill>
                          <a:effectLst/>
                          <a:latin typeface="+mn-lt"/>
                          <a:ea typeface="Calibri"/>
                        </a:rPr>
                        <a:t> records USPS has incorporated into the data.</a:t>
                      </a:r>
                    </a:p>
                  </a:txBody>
                  <a:tcPr marL="68580" marR="68580" marT="0" marB="0" anchor="ctr">
                    <a:cell3D prstMaterial="dkEdge">
                      <a:bevel prst="artDeco"/>
                      <a:lightRig rig="flood" dir="t"/>
                    </a:cell3D>
                  </a:tcPr>
                </a:tc>
                <a:extLst>
                  <a:ext uri="{0D108BD9-81ED-4DB2-BD59-A6C34878D82A}">
                    <a16:rowId xmlns:a16="http://schemas.microsoft.com/office/drawing/2014/main" val="10004"/>
                  </a:ext>
                </a:extLst>
              </a:tr>
              <a:tr h="588874">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05</a:t>
                      </a:r>
                    </a:p>
                  </a:txBody>
                  <a:tcPr marL="68580" marR="68580" marT="0" marB="0" anchor="ctr">
                    <a:cell3D prstMaterial="dkEdge">
                      <a:bevel prst="artDeco"/>
                      <a:lightRig rig="flood" dir="t"/>
                    </a:cell3D>
                  </a:tcPr>
                </a:tc>
                <a:tc>
                  <a:txBody>
                    <a:bodyPr/>
                    <a:lstStyle/>
                    <a:p>
                      <a:pPr marL="0" marR="0" algn="ctr">
                        <a:lnSpc>
                          <a:spcPct val="115000"/>
                        </a:lnSpc>
                        <a:spcBef>
                          <a:spcPts val="0"/>
                        </a:spcBef>
                        <a:spcAft>
                          <a:spcPts val="0"/>
                        </a:spcAft>
                      </a:pPr>
                      <a:r>
                        <a:rPr lang="en-US" sz="1800" b="1" dirty="0">
                          <a:solidFill>
                            <a:schemeClr val="accent6">
                              <a:lumMod val="75000"/>
                            </a:schemeClr>
                          </a:solidFill>
                          <a:effectLst/>
                          <a:latin typeface="+mn-lt"/>
                          <a:ea typeface="Calibri"/>
                        </a:rPr>
                        <a:t>Regular No-Stat</a:t>
                      </a:r>
                    </a:p>
                  </a:txBody>
                  <a:tcPr marL="68580" marR="68580" marT="0" marB="0" anchor="ctr">
                    <a:cell3D prstMaterial="dkEdge">
                      <a:bevel prst="artDeco"/>
                      <a:lightRig rig="flood" dir="t"/>
                    </a:cell3D>
                  </a:tcPr>
                </a:tc>
                <a:tc>
                  <a:txBody>
                    <a:bodyPr/>
                    <a:lstStyle/>
                    <a:p>
                      <a:r>
                        <a:rPr lang="en-US" sz="1800" b="1" i="0" u="none" strike="noStrike" kern="1200" baseline="0" dirty="0">
                          <a:solidFill>
                            <a:schemeClr val="accent6">
                              <a:lumMod val="75000"/>
                            </a:schemeClr>
                          </a:solidFill>
                          <a:latin typeface="+mn-lt"/>
                          <a:ea typeface="+mn-ea"/>
                          <a:cs typeface="+mn-cs"/>
                        </a:rPr>
                        <a:t>The address is no longer a possible delivery, the address is on an R777 route, or the PO Box has never been rented or has been declared un-rentable, </a:t>
                      </a:r>
                      <a:r>
                        <a:rPr lang="en-US" sz="1800" b="1" i="1" u="none" strike="noStrike" kern="1200" baseline="0" dirty="0">
                          <a:solidFill>
                            <a:schemeClr val="accent6">
                              <a:lumMod val="75000"/>
                            </a:schemeClr>
                          </a:solidFill>
                          <a:effectLst/>
                          <a:latin typeface="+mn-lt"/>
                          <a:ea typeface="+mn-ea"/>
                          <a:cs typeface="+mn-cs"/>
                        </a:rPr>
                        <a:t>or the No Stat reason is not one of the other reasons.</a:t>
                      </a:r>
                      <a:r>
                        <a:rPr lang="en-US" sz="1800" b="1" i="0" u="none" strike="noStrike" kern="1200" baseline="0" dirty="0">
                          <a:solidFill>
                            <a:schemeClr val="accent6">
                              <a:lumMod val="75000"/>
                            </a:schemeClr>
                          </a:solidFill>
                          <a:effectLst/>
                          <a:latin typeface="+mn-lt"/>
                          <a:ea typeface="+mn-ea"/>
                          <a:cs typeface="+mn-cs"/>
                        </a:rPr>
                        <a:t> </a:t>
                      </a:r>
                    </a:p>
                  </a:txBody>
                  <a:tcPr marL="68580" marR="68580" marT="0" marB="0" anchor="ctr">
                    <a:cell3D prstMaterial="dkEdge">
                      <a:bevel prst="artDeco"/>
                      <a:lightRig rig="flood" dir="t"/>
                    </a:cell3D>
                  </a:tcPr>
                </a:tc>
                <a:extLst>
                  <a:ext uri="{0D108BD9-81ED-4DB2-BD59-A6C34878D82A}">
                    <a16:rowId xmlns:a16="http://schemas.microsoft.com/office/drawing/2014/main" val="10005"/>
                  </a:ext>
                </a:extLst>
              </a:tr>
              <a:tr h="588874">
                <a:tc>
                  <a:txBody>
                    <a:bodyPr/>
                    <a:lstStyle/>
                    <a:p>
                      <a:pPr marL="0" marR="0" algn="ctr">
                        <a:lnSpc>
                          <a:spcPct val="115000"/>
                        </a:lnSpc>
                        <a:spcBef>
                          <a:spcPts val="0"/>
                        </a:spcBef>
                        <a:spcAft>
                          <a:spcPts val="0"/>
                        </a:spcAft>
                      </a:pPr>
                      <a:r>
                        <a:rPr lang="en-US" sz="1800" b="1" i="1" dirty="0">
                          <a:solidFill>
                            <a:schemeClr val="accent6">
                              <a:lumMod val="75000"/>
                            </a:schemeClr>
                          </a:solidFill>
                          <a:effectLst/>
                          <a:latin typeface="+mn-lt"/>
                          <a:ea typeface="Calibri"/>
                        </a:rPr>
                        <a:t>06</a:t>
                      </a:r>
                    </a:p>
                  </a:txBody>
                  <a:tcPr marL="68580" marR="68580" marT="0" marB="0" anchor="ctr">
                    <a:cell3D prstMaterial="dkEdge">
                      <a:bevel prst="artDeco"/>
                      <a:lightRig rig="flood" dir="t"/>
                    </a:cell3D>
                  </a:tcPr>
                </a:tc>
                <a:tc>
                  <a:txBody>
                    <a:bodyPr/>
                    <a:lstStyle/>
                    <a:p>
                      <a:pPr marL="0" marR="0" algn="ctr">
                        <a:lnSpc>
                          <a:spcPct val="115000"/>
                        </a:lnSpc>
                        <a:spcBef>
                          <a:spcPts val="0"/>
                        </a:spcBef>
                        <a:spcAft>
                          <a:spcPts val="0"/>
                        </a:spcAft>
                      </a:pPr>
                      <a:r>
                        <a:rPr lang="en-US" sz="1800" b="1" i="1" dirty="0">
                          <a:solidFill>
                            <a:schemeClr val="accent6">
                              <a:lumMod val="75000"/>
                            </a:schemeClr>
                          </a:solidFill>
                          <a:effectLst/>
                          <a:latin typeface="+mn-lt"/>
                          <a:ea typeface="Calibri"/>
                        </a:rPr>
                        <a:t>Secondary</a:t>
                      </a:r>
                      <a:r>
                        <a:rPr lang="en-US" sz="1800" b="1" i="1" baseline="0" dirty="0">
                          <a:solidFill>
                            <a:schemeClr val="accent6">
                              <a:lumMod val="75000"/>
                            </a:schemeClr>
                          </a:solidFill>
                          <a:effectLst/>
                          <a:latin typeface="+mn-lt"/>
                          <a:ea typeface="Calibri"/>
                        </a:rPr>
                        <a:t> Required</a:t>
                      </a:r>
                      <a:endParaRPr lang="en-US" sz="1800" b="1" i="1" dirty="0">
                        <a:solidFill>
                          <a:schemeClr val="accent6">
                            <a:lumMod val="75000"/>
                          </a:schemeClr>
                        </a:solidFill>
                        <a:effectLst/>
                        <a:latin typeface="+mn-lt"/>
                        <a:ea typeface="Calibri"/>
                      </a:endParaRPr>
                    </a:p>
                  </a:txBody>
                  <a:tcPr marL="68580" marR="68580" marT="0" marB="0" anchor="ctr">
                    <a:cell3D prstMaterial="dkEdge">
                      <a:bevel prst="artDeco"/>
                      <a:lightRig rig="flood" dir="t"/>
                    </a:cell3D>
                  </a:tcPr>
                </a:tc>
                <a:tc>
                  <a:txBody>
                    <a:bodyPr/>
                    <a:lstStyle/>
                    <a:p>
                      <a:r>
                        <a:rPr lang="en-US" sz="1800" b="1" i="1" u="none" strike="noStrike" kern="1200" baseline="0" dirty="0">
                          <a:solidFill>
                            <a:schemeClr val="accent6">
                              <a:lumMod val="75000"/>
                            </a:schemeClr>
                          </a:solidFill>
                          <a:effectLst/>
                          <a:latin typeface="+mn-lt"/>
                          <a:ea typeface="+mn-ea"/>
                          <a:cs typeface="+mn-cs"/>
                        </a:rPr>
                        <a:t>The address requires secondary information.</a:t>
                      </a:r>
                    </a:p>
                  </a:txBody>
                  <a:tcPr marL="68580" marR="68580" marT="0" marB="0" anchor="ctr">
                    <a:cell3D prstMaterial="dkEdge">
                      <a:bevel prst="artDeco"/>
                      <a:lightRig rig="flood" dir="t"/>
                    </a:cell3D>
                  </a:tcPr>
                </a:tc>
                <a:extLst>
                  <a:ext uri="{0D108BD9-81ED-4DB2-BD59-A6C34878D82A}">
                    <a16:rowId xmlns:a16="http://schemas.microsoft.com/office/drawing/2014/main" val="10006"/>
                  </a:ext>
                </a:extLst>
              </a:tr>
            </a:tbl>
          </a:graphicData>
        </a:graphic>
      </p:graphicFrame>
      <p:sp>
        <p:nvSpPr>
          <p:cNvPr id="6" name="Title 5"/>
          <p:cNvSpPr>
            <a:spLocks noGrp="1"/>
          </p:cNvSpPr>
          <p:nvPr>
            <p:ph type="title" idx="4294967295"/>
          </p:nvPr>
        </p:nvSpPr>
        <p:spPr>
          <a:xfrm>
            <a:off x="609600" y="822961"/>
            <a:ext cx="10972800" cy="1325563"/>
          </a:xfrm>
          <a:prstGeom prst="rect">
            <a:avLst/>
          </a:prstGeom>
        </p:spPr>
        <p:txBody>
          <a:bodyPr/>
          <a:lstStyle/>
          <a:p>
            <a:r>
              <a:rPr lang="en-US" dirty="0">
                <a:solidFill>
                  <a:schemeClr val="accent2">
                    <a:lumMod val="75000"/>
                  </a:schemeClr>
                </a:solidFill>
              </a:rPr>
              <a:t>NoStat Reason Code Table</a:t>
            </a:r>
          </a:p>
        </p:txBody>
      </p:sp>
      <p:sp>
        <p:nvSpPr>
          <p:cNvPr id="9"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33A0510A-18EF-4EAB-9007-17D26E7C5135}"/>
              </a:ext>
            </a:extLst>
          </p:cNvPr>
          <p:cNvSpPr>
            <a:spLocks noGrp="1"/>
          </p:cNvSpPr>
          <p:nvPr>
            <p:ph type="sldNum" sz="quarter" idx="10"/>
          </p:nvPr>
        </p:nvSpPr>
        <p:spPr/>
        <p:txBody>
          <a:bodyPr/>
          <a:lstStyle/>
          <a:p>
            <a:fld id="{DB48209F-1662-40B9-BF25-8E6F7AC270B7}" type="slidenum">
              <a:rPr lang="en-US" smtClean="0"/>
              <a:pPr/>
              <a:t>19</a:t>
            </a:fld>
            <a:endParaRPr lang="en-US"/>
          </a:p>
        </p:txBody>
      </p:sp>
    </p:spTree>
    <p:extLst>
      <p:ext uri="{BB962C8B-B14F-4D97-AF65-F5344CB8AC3E}">
        <p14:creationId xmlns:p14="http://schemas.microsoft.com/office/powerpoint/2010/main" val="15401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93619" y="1449390"/>
            <a:ext cx="10988781" cy="5362891"/>
          </a:xfrm>
        </p:spPr>
        <p:txBody>
          <a:bodyPr/>
          <a:lstStyle/>
          <a:p>
            <a:pPr>
              <a:spcBef>
                <a:spcPts val="1200"/>
              </a:spcBef>
            </a:pPr>
            <a:r>
              <a:rPr lang="en-US" sz="1800" dirty="0">
                <a:solidFill>
                  <a:schemeClr val="accent2">
                    <a:lumMod val="75000"/>
                  </a:schemeClr>
                </a:solidFill>
              </a:rPr>
              <a:t>Jim Wilson,  Director, Addressing &amp; Geospatial Technology</a:t>
            </a:r>
          </a:p>
          <a:p>
            <a:pPr marL="400050" lvl="1" indent="0">
              <a:spcBef>
                <a:spcPts val="0"/>
              </a:spcBef>
              <a:buNone/>
            </a:pPr>
            <a:r>
              <a:rPr lang="en-US" sz="1800" dirty="0">
                <a:solidFill>
                  <a:schemeClr val="accent2">
                    <a:lumMod val="75000"/>
                  </a:schemeClr>
                </a:solidFill>
                <a:hlinkClick r:id="rId3"/>
              </a:rPr>
              <a:t>james.d.wilson@usps.gov</a:t>
            </a:r>
            <a:endParaRPr lang="en-US" sz="1800" dirty="0">
              <a:solidFill>
                <a:schemeClr val="accent2">
                  <a:lumMod val="75000"/>
                </a:schemeClr>
              </a:solidFill>
            </a:endParaRPr>
          </a:p>
          <a:p>
            <a:pPr>
              <a:spcBef>
                <a:spcPts val="1200"/>
              </a:spcBef>
            </a:pPr>
            <a:r>
              <a:rPr lang="en-US" sz="1800" dirty="0">
                <a:solidFill>
                  <a:schemeClr val="accent2">
                    <a:lumMod val="75000"/>
                  </a:schemeClr>
                </a:solidFill>
              </a:rPr>
              <a:t>Star Blackwood,  Manager, Address Technology </a:t>
            </a:r>
          </a:p>
          <a:p>
            <a:pPr marL="400050" lvl="1" indent="0">
              <a:spcBef>
                <a:spcPts val="0"/>
              </a:spcBef>
              <a:buNone/>
            </a:pPr>
            <a:r>
              <a:rPr lang="en-US" sz="1800" dirty="0">
                <a:solidFill>
                  <a:schemeClr val="accent2">
                    <a:lumMod val="75000"/>
                  </a:schemeClr>
                </a:solidFill>
                <a:hlinkClick r:id="rId4"/>
              </a:rPr>
              <a:t>starlene.r.blackwood@usps.gov</a:t>
            </a:r>
            <a:endParaRPr lang="en-US" sz="1800" dirty="0">
              <a:solidFill>
                <a:schemeClr val="accent2">
                  <a:lumMod val="75000"/>
                </a:schemeClr>
              </a:solidFill>
            </a:endParaRPr>
          </a:p>
          <a:p>
            <a:pPr>
              <a:spcBef>
                <a:spcPts val="1200"/>
              </a:spcBef>
            </a:pPr>
            <a:r>
              <a:rPr lang="en-US" sz="1800" dirty="0">
                <a:solidFill>
                  <a:schemeClr val="accent2">
                    <a:lumMod val="75000"/>
                  </a:schemeClr>
                </a:solidFill>
              </a:rPr>
              <a:t>Elizabeth Flake, Manager, Address Quality Programs</a:t>
            </a:r>
          </a:p>
          <a:p>
            <a:pPr marL="400050" lvl="1" indent="0">
              <a:spcBef>
                <a:spcPts val="0"/>
              </a:spcBef>
              <a:buNone/>
            </a:pPr>
            <a:r>
              <a:rPr lang="en-US" sz="1800" dirty="0">
                <a:solidFill>
                  <a:srgbClr val="00B0F0"/>
                </a:solidFill>
                <a:hlinkClick r:id="rId5">
                  <a:extLst>
                    <a:ext uri="{A12FA001-AC4F-418D-AE19-62706E023703}">
                      <ahyp:hlinkClr xmlns:ahyp="http://schemas.microsoft.com/office/drawing/2018/hyperlinkcolor" val="tx"/>
                    </a:ext>
                  </a:extLst>
                </a:hlinkClick>
              </a:rPr>
              <a:t>liz.flake@usps.gov</a:t>
            </a:r>
            <a:r>
              <a:rPr lang="en-US" sz="1800" dirty="0">
                <a:solidFill>
                  <a:srgbClr val="00B0F0"/>
                </a:solidFill>
              </a:rPr>
              <a:t> </a:t>
            </a:r>
          </a:p>
          <a:p>
            <a:pPr>
              <a:spcBef>
                <a:spcPts val="1200"/>
              </a:spcBef>
            </a:pPr>
            <a:r>
              <a:rPr lang="en-US" sz="1800" dirty="0">
                <a:solidFill>
                  <a:schemeClr val="accent2">
                    <a:lumMod val="75000"/>
                  </a:schemeClr>
                </a:solidFill>
              </a:rPr>
              <a:t>Michelle Evans, Address Management Support Analyst</a:t>
            </a:r>
          </a:p>
          <a:p>
            <a:pPr marL="400050" lvl="1" indent="0">
              <a:spcBef>
                <a:spcPts val="0"/>
              </a:spcBef>
              <a:buNone/>
            </a:pPr>
            <a:r>
              <a:rPr lang="en-US" sz="1800" dirty="0">
                <a:solidFill>
                  <a:schemeClr val="accent2">
                    <a:lumMod val="75000"/>
                  </a:schemeClr>
                </a:solidFill>
                <a:hlinkClick r:id="rId6"/>
              </a:rPr>
              <a:t>Michelle.A.Evans1@usps.gov</a:t>
            </a:r>
            <a:r>
              <a:rPr lang="en-US" sz="1800" dirty="0">
                <a:solidFill>
                  <a:schemeClr val="accent2">
                    <a:lumMod val="75000"/>
                  </a:schemeClr>
                </a:solidFill>
              </a:rPr>
              <a:t> </a:t>
            </a:r>
          </a:p>
          <a:p>
            <a:pPr>
              <a:spcBef>
                <a:spcPts val="1200"/>
              </a:spcBef>
            </a:pPr>
            <a:r>
              <a:rPr lang="en-US" sz="1800" dirty="0">
                <a:solidFill>
                  <a:schemeClr val="accent2">
                    <a:lumMod val="75000"/>
                  </a:schemeClr>
                </a:solidFill>
              </a:rPr>
              <a:t>Jackie Aaron,  Supervisor, Licensing &amp; Certification Support</a:t>
            </a:r>
          </a:p>
          <a:p>
            <a:pPr marL="400050" lvl="1" indent="0">
              <a:spcBef>
                <a:spcPts val="0"/>
              </a:spcBef>
              <a:buNone/>
            </a:pPr>
            <a:r>
              <a:rPr lang="en-US" sz="1800" dirty="0">
                <a:solidFill>
                  <a:schemeClr val="accent2">
                    <a:lumMod val="75000"/>
                  </a:schemeClr>
                </a:solidFill>
                <a:hlinkClick r:id="rId7"/>
              </a:rPr>
              <a:t>jacqueline.b.aaron@usps.gov</a:t>
            </a:r>
            <a:r>
              <a:rPr lang="en-US" sz="1800" dirty="0">
                <a:solidFill>
                  <a:schemeClr val="accent2">
                    <a:lumMod val="75000"/>
                  </a:schemeClr>
                </a:solidFill>
              </a:rPr>
              <a:t> </a:t>
            </a:r>
          </a:p>
          <a:p>
            <a:pPr>
              <a:spcBef>
                <a:spcPts val="1200"/>
              </a:spcBef>
            </a:pPr>
            <a:r>
              <a:rPr lang="en-US" sz="1800" dirty="0">
                <a:solidFill>
                  <a:schemeClr val="accent2">
                    <a:lumMod val="75000"/>
                  </a:schemeClr>
                </a:solidFill>
              </a:rPr>
              <a:t>CASS/MASS Support</a:t>
            </a:r>
          </a:p>
          <a:p>
            <a:pPr marL="400050" lvl="1" indent="0">
              <a:spcBef>
                <a:spcPts val="0"/>
              </a:spcBef>
              <a:buNone/>
            </a:pPr>
            <a:r>
              <a:rPr lang="en-US" sz="1800" dirty="0">
                <a:solidFill>
                  <a:schemeClr val="accent2">
                    <a:lumMod val="75000"/>
                  </a:schemeClr>
                </a:solidFill>
                <a:hlinkClick r:id="rId8"/>
              </a:rPr>
              <a:t>cassman.ncsc@usps.gov</a:t>
            </a:r>
            <a:r>
              <a:rPr lang="en-US" sz="1800" dirty="0">
                <a:solidFill>
                  <a:schemeClr val="accent2">
                    <a:lumMod val="75000"/>
                  </a:schemeClr>
                </a:solidFill>
              </a:rPr>
              <a:t> </a:t>
            </a:r>
          </a:p>
          <a:p>
            <a:pPr marL="0" indent="0">
              <a:buNone/>
            </a:pPr>
            <a:endParaRPr lang="en-US" sz="1800" dirty="0">
              <a:solidFill>
                <a:schemeClr val="accent2">
                  <a:lumMod val="75000"/>
                </a:schemeClr>
              </a:solidFill>
            </a:endParaRPr>
          </a:p>
        </p:txBody>
      </p:sp>
      <p:sp>
        <p:nvSpPr>
          <p:cNvPr id="5" name="Content Placeholder 4"/>
          <p:cNvSpPr>
            <a:spLocks noGrp="1"/>
          </p:cNvSpPr>
          <p:nvPr>
            <p:ph sz="half" idx="2"/>
          </p:nvPr>
        </p:nvSpPr>
        <p:spPr>
          <a:xfrm>
            <a:off x="7086599" y="5532120"/>
            <a:ext cx="4419601" cy="1325880"/>
          </a:xfrm>
        </p:spPr>
        <p:txBody>
          <a:bodyPr/>
          <a:lstStyle/>
          <a:p>
            <a:pPr marL="0" indent="0">
              <a:buNone/>
            </a:pPr>
            <a:r>
              <a:rPr lang="en-US" sz="1400" b="1" dirty="0">
                <a:solidFill>
                  <a:schemeClr val="accent2">
                    <a:lumMod val="75000"/>
                  </a:schemeClr>
                </a:solidFill>
              </a:rPr>
              <a:t>UNITED STATES POSTAL SERVICE</a:t>
            </a:r>
          </a:p>
          <a:p>
            <a:pPr marL="0" indent="0">
              <a:buNone/>
            </a:pPr>
            <a:r>
              <a:rPr lang="en-US" sz="1400" b="1" dirty="0">
                <a:solidFill>
                  <a:schemeClr val="accent2">
                    <a:lumMod val="75000"/>
                  </a:schemeClr>
                </a:solidFill>
              </a:rPr>
              <a:t>ADDRESSING &amp; GEOSPATIAL TECHNOLOGY</a:t>
            </a:r>
          </a:p>
          <a:p>
            <a:pPr marL="0" indent="0">
              <a:buNone/>
            </a:pPr>
            <a:r>
              <a:rPr lang="en-US" sz="1400" b="1" dirty="0">
                <a:solidFill>
                  <a:schemeClr val="accent2">
                    <a:lumMod val="75000"/>
                  </a:schemeClr>
                </a:solidFill>
              </a:rPr>
              <a:t>225 N HUMPHREYS BLVD STE 501</a:t>
            </a:r>
          </a:p>
          <a:p>
            <a:pPr marL="0" indent="0">
              <a:buNone/>
            </a:pPr>
            <a:r>
              <a:rPr lang="en-US" sz="1400" b="1" dirty="0">
                <a:solidFill>
                  <a:schemeClr val="accent2">
                    <a:lumMod val="75000"/>
                  </a:schemeClr>
                </a:solidFill>
              </a:rPr>
              <a:t>MEMPHIS TN 38188-1001</a:t>
            </a:r>
          </a:p>
        </p:txBody>
      </p:sp>
      <p:sp>
        <p:nvSpPr>
          <p:cNvPr id="6" name="Text Placeholder 2"/>
          <p:cNvSpPr txBox="1">
            <a:spLocks/>
          </p:cNvSpPr>
          <p:nvPr/>
        </p:nvSpPr>
        <p:spPr>
          <a:xfrm>
            <a:off x="593619" y="822960"/>
            <a:ext cx="10988781" cy="533400"/>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buNone/>
            </a:pPr>
            <a:r>
              <a:rPr lang="en-US" altLang="en-US" sz="2800" i="1" kern="0" dirty="0">
                <a:solidFill>
                  <a:schemeClr val="accent2">
                    <a:lumMod val="75000"/>
                  </a:schemeClr>
                </a:solidFill>
                <a:latin typeface="+mj-lt"/>
              </a:rPr>
              <a:t>National Customer Support Center</a:t>
            </a:r>
            <a:endParaRPr lang="en-US" sz="2800" i="1" kern="0" dirty="0">
              <a:solidFill>
                <a:schemeClr val="accent2">
                  <a:lumMod val="75000"/>
                </a:schemeClr>
              </a:solidFill>
              <a:latin typeface="+mj-lt"/>
            </a:endParaRPr>
          </a:p>
        </p:txBody>
      </p:sp>
      <p:sp>
        <p:nvSpPr>
          <p:cNvPr id="7" name="Text Placeholder 2"/>
          <p:cNvSpPr txBox="1">
            <a:spLocks/>
          </p:cNvSpPr>
          <p:nvPr/>
        </p:nvSpPr>
        <p:spPr>
          <a:xfrm>
            <a:off x="1828800" y="138024"/>
            <a:ext cx="9753600" cy="547777"/>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CASS™ / MASS™ Support</a:t>
            </a:r>
            <a:endParaRPr lang="en-US" kern="0" dirty="0">
              <a:solidFill>
                <a:schemeClr val="bg1"/>
              </a:solidFill>
            </a:endParaRPr>
          </a:p>
        </p:txBody>
      </p:sp>
      <p:sp>
        <p:nvSpPr>
          <p:cNvPr id="3" name="Slide Number Placeholder 2">
            <a:extLst>
              <a:ext uri="{FF2B5EF4-FFF2-40B4-BE49-F238E27FC236}">
                <a16:creationId xmlns:a16="http://schemas.microsoft.com/office/drawing/2014/main" id="{1A440EE1-A4F4-404C-8EDF-9A87F8076895}"/>
              </a:ext>
            </a:extLst>
          </p:cNvPr>
          <p:cNvSpPr>
            <a:spLocks noGrp="1"/>
          </p:cNvSpPr>
          <p:nvPr>
            <p:ph type="sldNum" sz="quarter" idx="10"/>
          </p:nvPr>
        </p:nvSpPr>
        <p:spPr/>
        <p:txBody>
          <a:bodyPr/>
          <a:lstStyle/>
          <a:p>
            <a:fld id="{DB48209F-1662-40B9-BF25-8E6F7AC270B7}" type="slidenum">
              <a:rPr lang="en-US" smtClean="0"/>
              <a:pPr/>
              <a:t>2</a:t>
            </a:fld>
            <a:endParaRPr lang="en-US"/>
          </a:p>
        </p:txBody>
      </p:sp>
    </p:spTree>
    <p:extLst>
      <p:ext uri="{BB962C8B-B14F-4D97-AF65-F5344CB8AC3E}">
        <p14:creationId xmlns:p14="http://schemas.microsoft.com/office/powerpoint/2010/main" val="372617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295400"/>
            <a:ext cx="10515600" cy="5562600"/>
          </a:xfrm>
        </p:spPr>
        <p:txBody>
          <a:bodyPr/>
          <a:lstStyle/>
          <a:p>
            <a:pPr marL="0" indent="0">
              <a:buClr>
                <a:schemeClr val="accent6">
                  <a:lumMod val="75000"/>
                </a:schemeClr>
              </a:buClr>
              <a:buNone/>
            </a:pPr>
            <a:r>
              <a:rPr lang="en-US" sz="1600" b="1" i="1" dirty="0">
                <a:solidFill>
                  <a:schemeClr val="accent6">
                    <a:lumMod val="75000"/>
                  </a:schemeClr>
                </a:solidFill>
              </a:rPr>
              <a:t>New Rule</a:t>
            </a:r>
          </a:p>
          <a:p>
            <a:pPr>
              <a:spcBef>
                <a:spcPts val="600"/>
              </a:spcBef>
              <a:buClr>
                <a:schemeClr val="accent6">
                  <a:lumMod val="75000"/>
                </a:schemeClr>
              </a:buClr>
            </a:pPr>
            <a:r>
              <a:rPr lang="en-US" sz="2000" dirty="0">
                <a:solidFill>
                  <a:schemeClr val="accent6">
                    <a:lumMod val="75000"/>
                  </a:schemeClr>
                </a:solidFill>
              </a:rPr>
              <a:t>A value of 03 indicates a collision.  The address did not DPV</a:t>
            </a:r>
            <a:r>
              <a:rPr lang="en-US" sz="2000" b="1" baseline="30000" dirty="0">
                <a:solidFill>
                  <a:schemeClr val="accent6">
                    <a:lumMod val="75000"/>
                  </a:schemeClr>
                </a:solidFill>
                <a:ea typeface="Calibri"/>
              </a:rPr>
              <a:t>®</a:t>
            </a:r>
            <a:r>
              <a:rPr lang="en-US" sz="2000" dirty="0">
                <a:solidFill>
                  <a:schemeClr val="accent6">
                    <a:lumMod val="75000"/>
                  </a:schemeClr>
                </a:solidFill>
              </a:rPr>
              <a:t> confirm. DPV</a:t>
            </a:r>
            <a:r>
              <a:rPr lang="en-US" sz="2000" b="1" baseline="30000" dirty="0">
                <a:solidFill>
                  <a:schemeClr val="accent6">
                    <a:lumMod val="75000"/>
                  </a:schemeClr>
                </a:solidFill>
                <a:ea typeface="Calibri"/>
              </a:rPr>
              <a:t>®</a:t>
            </a:r>
            <a:r>
              <a:rPr lang="en-US" sz="2000" dirty="0">
                <a:solidFill>
                  <a:schemeClr val="accent6">
                    <a:lumMod val="75000"/>
                  </a:schemeClr>
                </a:solidFill>
              </a:rPr>
              <a:t> Confirmation must be set to ‘N’. </a:t>
            </a:r>
          </a:p>
          <a:p>
            <a:pPr lvl="1">
              <a:spcBef>
                <a:spcPts val="0"/>
              </a:spcBef>
              <a:buClr>
                <a:schemeClr val="accent6">
                  <a:lumMod val="75000"/>
                </a:schemeClr>
              </a:buClr>
            </a:pPr>
            <a:r>
              <a:rPr lang="en-US" sz="2000" dirty="0">
                <a:solidFill>
                  <a:schemeClr val="accent6">
                    <a:lumMod val="75000"/>
                  </a:schemeClr>
                </a:solidFill>
              </a:rPr>
              <a:t>Included in the April 2018 product for Full and Split customers. </a:t>
            </a:r>
          </a:p>
          <a:p>
            <a:pPr lvl="1">
              <a:spcBef>
                <a:spcPts val="0"/>
              </a:spcBef>
              <a:buClr>
                <a:schemeClr val="accent6">
                  <a:lumMod val="75000"/>
                </a:schemeClr>
              </a:buClr>
            </a:pPr>
            <a:r>
              <a:rPr lang="en-US" sz="2000" dirty="0">
                <a:solidFill>
                  <a:schemeClr val="accent6">
                    <a:lumMod val="75000"/>
                  </a:schemeClr>
                </a:solidFill>
              </a:rPr>
              <a:t>‘Y’ on the DPV</a:t>
            </a:r>
            <a:r>
              <a:rPr lang="en-US" sz="2000" b="1" baseline="30000" dirty="0">
                <a:solidFill>
                  <a:schemeClr val="accent6">
                    <a:lumMod val="75000"/>
                  </a:schemeClr>
                </a:solidFill>
                <a:ea typeface="Calibri"/>
              </a:rPr>
              <a:t>®</a:t>
            </a:r>
            <a:r>
              <a:rPr lang="en-US" sz="2000" dirty="0">
                <a:solidFill>
                  <a:schemeClr val="accent6">
                    <a:lumMod val="75000"/>
                  </a:schemeClr>
                </a:solidFill>
              </a:rPr>
              <a:t>/DSF</a:t>
            </a:r>
            <a:r>
              <a:rPr lang="en-US" sz="2000" baseline="30000" dirty="0">
                <a:solidFill>
                  <a:schemeClr val="accent6">
                    <a:lumMod val="75000"/>
                  </a:schemeClr>
                </a:solidFill>
              </a:rPr>
              <a:t>2</a:t>
            </a:r>
            <a:r>
              <a:rPr lang="en-US" sz="2000" b="1" baseline="30000" dirty="0">
                <a:solidFill>
                  <a:schemeClr val="accent6">
                    <a:lumMod val="75000"/>
                  </a:schemeClr>
                </a:solidFill>
                <a:ea typeface="Calibri"/>
              </a:rPr>
              <a:t>®</a:t>
            </a:r>
            <a:r>
              <a:rPr lang="en-US" sz="2000" dirty="0">
                <a:solidFill>
                  <a:schemeClr val="accent6">
                    <a:lumMod val="75000"/>
                  </a:schemeClr>
                </a:solidFill>
              </a:rPr>
              <a:t> No-Stat table indicates a need to query this table for the reason detail</a:t>
            </a:r>
          </a:p>
          <a:p>
            <a:pPr marL="457200" lvl="1" indent="0">
              <a:spcBef>
                <a:spcPts val="600"/>
              </a:spcBef>
              <a:buClr>
                <a:schemeClr val="accent6">
                  <a:lumMod val="75000"/>
                </a:schemeClr>
              </a:buClr>
              <a:buNone/>
            </a:pPr>
            <a:r>
              <a:rPr lang="en-US" sz="2000" dirty="0">
                <a:solidFill>
                  <a:schemeClr val="accent6">
                    <a:lumMod val="75000"/>
                  </a:schemeClr>
                </a:solidFill>
              </a:rPr>
              <a:t>NOTE:  Due to the changing nature of the data, we cannot currently provide an example that will be consistent month after month. However, when we create the static data for CASS Cycle O, we will provide them.</a:t>
            </a:r>
          </a:p>
          <a:p>
            <a:pPr>
              <a:spcBef>
                <a:spcPts val="600"/>
              </a:spcBef>
              <a:buClr>
                <a:schemeClr val="accent6">
                  <a:lumMod val="75000"/>
                </a:schemeClr>
              </a:buClr>
            </a:pPr>
            <a:r>
              <a:rPr lang="en-US" sz="2000" dirty="0">
                <a:solidFill>
                  <a:schemeClr val="accent6">
                    <a:lumMod val="75000"/>
                  </a:schemeClr>
                </a:solidFill>
              </a:rPr>
              <a:t>A value of 06 indicates secondary information is required. </a:t>
            </a:r>
          </a:p>
          <a:p>
            <a:pPr lvl="1">
              <a:spcBef>
                <a:spcPts val="0"/>
              </a:spcBef>
              <a:buClr>
                <a:schemeClr val="accent6">
                  <a:lumMod val="75000"/>
                </a:schemeClr>
              </a:buClr>
            </a:pPr>
            <a:r>
              <a:rPr lang="en-US" sz="2000" dirty="0">
                <a:solidFill>
                  <a:schemeClr val="accent2">
                    <a:lumMod val="75000"/>
                  </a:schemeClr>
                </a:solidFill>
              </a:rPr>
              <a:t>CASS software will return the secondary required footnote “C1” when a match is made to a street record that is missing required secondary</a:t>
            </a:r>
            <a:r>
              <a:rPr lang="en-US" sz="2000" i="1" dirty="0">
                <a:solidFill>
                  <a:schemeClr val="accent2">
                    <a:lumMod val="75000"/>
                  </a:schemeClr>
                </a:solidFill>
              </a:rPr>
              <a:t>. </a:t>
            </a:r>
          </a:p>
          <a:p>
            <a:pPr marL="457200" lvl="1" indent="0">
              <a:spcBef>
                <a:spcPts val="0"/>
              </a:spcBef>
              <a:buClr>
                <a:schemeClr val="accent6">
                  <a:lumMod val="75000"/>
                </a:schemeClr>
              </a:buClr>
              <a:buNone/>
            </a:pPr>
            <a:r>
              <a:rPr lang="en-US" sz="2000" i="1" dirty="0">
                <a:solidFill>
                  <a:schemeClr val="accent2">
                    <a:lumMod val="75000"/>
                  </a:schemeClr>
                </a:solidFill>
              </a:rPr>
              <a:t>NOTE:  A match made to a highrise default record may not yield a NoStat Reason Code 06 but will also return a C1 footnote. </a:t>
            </a:r>
          </a:p>
          <a:p>
            <a:pPr marL="344488" lvl="1" indent="-344488">
              <a:spcBef>
                <a:spcPts val="600"/>
              </a:spcBef>
              <a:spcAft>
                <a:spcPts val="0"/>
              </a:spcAft>
              <a:buClr>
                <a:schemeClr val="accent6">
                  <a:lumMod val="75000"/>
                </a:schemeClr>
              </a:buClr>
              <a:buFont typeface="Wingdings" panose="05000000000000000000" pitchFamily="2" charset="2"/>
              <a:buChar char="§"/>
            </a:pPr>
            <a:r>
              <a:rPr lang="en-US" sz="2000" dirty="0">
                <a:solidFill>
                  <a:schemeClr val="accent6">
                    <a:lumMod val="75000"/>
                  </a:schemeClr>
                </a:solidFill>
                <a:cs typeface="Arial" panose="020B0604020202020204" pitchFamily="34" charset="0"/>
              </a:rPr>
              <a:t>Implement prior to Cycle O Testing</a:t>
            </a:r>
          </a:p>
          <a:p>
            <a:pPr marL="1087438" lvl="3" indent="-344488">
              <a:spcBef>
                <a:spcPts val="0"/>
              </a:spcBef>
              <a:spcAft>
                <a:spcPts val="0"/>
              </a:spcAft>
              <a:buClr>
                <a:schemeClr val="accent6">
                  <a:lumMod val="75000"/>
                </a:schemeClr>
              </a:buClr>
            </a:pPr>
            <a:r>
              <a:rPr lang="en-US" sz="2000" dirty="0">
                <a:solidFill>
                  <a:schemeClr val="accent6">
                    <a:lumMod val="75000"/>
                  </a:schemeClr>
                </a:solidFill>
                <a:cs typeface="Arial" panose="020B0604020202020204" pitchFamily="34" charset="0"/>
              </a:rPr>
              <a:t>Yes for 03 - “Collision” </a:t>
            </a:r>
          </a:p>
          <a:p>
            <a:pPr marL="1087438" lvl="3" indent="-344488">
              <a:spcBef>
                <a:spcPts val="0"/>
              </a:spcBef>
              <a:spcAft>
                <a:spcPts val="0"/>
              </a:spcAft>
              <a:buClr>
                <a:schemeClr val="accent6">
                  <a:lumMod val="75000"/>
                </a:schemeClr>
              </a:buClr>
            </a:pPr>
            <a:r>
              <a:rPr lang="en-US" sz="2000" dirty="0">
                <a:solidFill>
                  <a:schemeClr val="accent6">
                    <a:lumMod val="75000"/>
                  </a:schemeClr>
                </a:solidFill>
                <a:cs typeface="Arial" panose="020B0604020202020204" pitchFamily="34" charset="0"/>
              </a:rPr>
              <a:t>No for 06 - “Secondary Required”</a:t>
            </a:r>
          </a:p>
        </p:txBody>
      </p:sp>
      <p:sp>
        <p:nvSpPr>
          <p:cNvPr id="3" name="Title 2"/>
          <p:cNvSpPr>
            <a:spLocks noGrp="1"/>
          </p:cNvSpPr>
          <p:nvPr>
            <p:ph type="title" idx="4294967295"/>
          </p:nvPr>
        </p:nvSpPr>
        <p:spPr>
          <a:xfrm>
            <a:off x="609600" y="822962"/>
            <a:ext cx="10972800" cy="533400"/>
          </a:xfrm>
          <a:prstGeom prst="rect">
            <a:avLst/>
          </a:prstGeom>
        </p:spPr>
        <p:txBody>
          <a:bodyPr/>
          <a:lstStyle/>
          <a:p>
            <a:r>
              <a:rPr lang="en-US" dirty="0">
                <a:solidFill>
                  <a:schemeClr val="accent2">
                    <a:lumMod val="75000"/>
                  </a:schemeClr>
                </a:solidFill>
              </a:rPr>
              <a:t>NoStat Reason Code Table</a:t>
            </a:r>
          </a:p>
        </p:txBody>
      </p:sp>
      <p:sp>
        <p:nvSpPr>
          <p:cNvPr id="6"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 DSF2® Flags</a:t>
            </a:r>
            <a:endParaRPr lang="en-US" kern="0" dirty="0">
              <a:solidFill>
                <a:schemeClr val="bg1"/>
              </a:solidFill>
            </a:endParaRPr>
          </a:p>
        </p:txBody>
      </p:sp>
      <p:sp>
        <p:nvSpPr>
          <p:cNvPr id="5" name="Slide Number Placeholder 4">
            <a:extLst>
              <a:ext uri="{FF2B5EF4-FFF2-40B4-BE49-F238E27FC236}">
                <a16:creationId xmlns:a16="http://schemas.microsoft.com/office/drawing/2014/main" id="{B97B9CAF-3215-45DE-AEB3-7FB0A09FBD90}"/>
              </a:ext>
            </a:extLst>
          </p:cNvPr>
          <p:cNvSpPr>
            <a:spLocks noGrp="1"/>
          </p:cNvSpPr>
          <p:nvPr>
            <p:ph type="sldNum" sz="quarter" idx="10"/>
          </p:nvPr>
        </p:nvSpPr>
        <p:spPr/>
        <p:txBody>
          <a:bodyPr/>
          <a:lstStyle/>
          <a:p>
            <a:fld id="{DB48209F-1662-40B9-BF25-8E6F7AC270B7}" type="slidenum">
              <a:rPr lang="en-US" smtClean="0"/>
              <a:pPr/>
              <a:t>20</a:t>
            </a:fld>
            <a:endParaRPr lang="en-US"/>
          </a:p>
        </p:txBody>
      </p:sp>
    </p:spTree>
    <p:extLst>
      <p:ext uri="{BB962C8B-B14F-4D97-AF65-F5344CB8AC3E}">
        <p14:creationId xmlns:p14="http://schemas.microsoft.com/office/powerpoint/2010/main" val="254773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64039697"/>
              </p:ext>
            </p:extLst>
          </p:nvPr>
        </p:nvGraphicFramePr>
        <p:xfrm>
          <a:off x="1143000" y="1676400"/>
          <a:ext cx="10058400" cy="51206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273101">
                <a:tc>
                  <a:txBody>
                    <a:bodyPr/>
                    <a:lstStyle/>
                    <a:p>
                      <a:pPr algn="ctr"/>
                      <a:r>
                        <a:rPr lang="en-US" sz="1800" dirty="0">
                          <a:solidFill>
                            <a:schemeClr val="accent2">
                              <a:lumMod val="75000"/>
                            </a:schemeClr>
                          </a:solidFill>
                        </a:rPr>
                        <a:t>DPV</a:t>
                      </a:r>
                      <a:r>
                        <a:rPr lang="en-US" sz="1800" b="1" baseline="30000" dirty="0">
                          <a:solidFill>
                            <a:schemeClr val="accent6">
                              <a:lumMod val="75000"/>
                            </a:schemeClr>
                          </a:solidFill>
                          <a:effectLst/>
                          <a:latin typeface="+mn-lt"/>
                          <a:ea typeface="Calibri"/>
                        </a:rPr>
                        <a:t>®</a:t>
                      </a:r>
                      <a:endParaRPr lang="en-US" sz="1800" dirty="0">
                        <a:solidFill>
                          <a:schemeClr val="accent2">
                            <a:lumMod val="75000"/>
                          </a:schemeClr>
                        </a:solidFill>
                      </a:endParaRPr>
                    </a:p>
                  </a:txBody>
                  <a:tcPr marT="54864" marB="54864" anchor="b">
                    <a:cell3D prstMaterial="dkEdge">
                      <a:bevel prst="artDeco"/>
                      <a:lightRig rig="flood" dir="t"/>
                    </a:cell3D>
                  </a:tcPr>
                </a:tc>
                <a:tc>
                  <a:txBody>
                    <a:bodyPr/>
                    <a:lstStyle/>
                    <a:p>
                      <a:pPr algn="ctr"/>
                      <a:r>
                        <a:rPr lang="en-US" sz="1800" dirty="0">
                          <a:solidFill>
                            <a:schemeClr val="accent2">
                              <a:lumMod val="75000"/>
                            </a:schemeClr>
                          </a:solidFill>
                        </a:rPr>
                        <a:t>Current Definition</a:t>
                      </a:r>
                    </a:p>
                  </a:txBody>
                  <a:tcPr marT="54864" marB="54864" anchor="b">
                    <a:cell3D prstMaterial="dkEdge">
                      <a:bevel prst="artDeco"/>
                      <a:lightRig rig="flood" dir="t"/>
                    </a:cell3D>
                  </a:tcPr>
                </a:tc>
                <a:tc>
                  <a:txBody>
                    <a:bodyPr/>
                    <a:lstStyle/>
                    <a:p>
                      <a:pPr algn="ctr"/>
                      <a:r>
                        <a:rPr lang="en-US" sz="1800" dirty="0">
                          <a:solidFill>
                            <a:schemeClr val="accent2">
                              <a:lumMod val="75000"/>
                            </a:schemeClr>
                          </a:solidFill>
                        </a:rPr>
                        <a:t>New Definition</a:t>
                      </a:r>
                    </a:p>
                  </a:txBody>
                  <a:tcPr marT="54864" marB="54864" anchor="b">
                    <a:cell3D prstMaterial="dkEdge">
                      <a:bevel prst="artDeco"/>
                      <a:lightRig rig="flood" dir="t"/>
                    </a:cell3D>
                  </a:tcPr>
                </a:tc>
                <a:extLst>
                  <a:ext uri="{0D108BD9-81ED-4DB2-BD59-A6C34878D82A}">
                    <a16:rowId xmlns:a16="http://schemas.microsoft.com/office/drawing/2014/main" val="10000"/>
                  </a:ext>
                </a:extLst>
              </a:tr>
              <a:tr h="609446">
                <a:tc>
                  <a:txBody>
                    <a:bodyPr/>
                    <a:lstStyle/>
                    <a:p>
                      <a:pPr algn="ctr"/>
                      <a:r>
                        <a:rPr lang="en-US" sz="1800" dirty="0">
                          <a:solidFill>
                            <a:schemeClr val="accent2">
                              <a:lumMod val="75000"/>
                            </a:schemeClr>
                          </a:solidFill>
                        </a:rPr>
                        <a:t>“Y”</a:t>
                      </a:r>
                    </a:p>
                  </a:txBody>
                  <a:tcPr marT="54864" marB="54864" anchor="ctr">
                    <a:cell3D prstMaterial="dkEdge">
                      <a:bevel prst="artDeco"/>
                      <a:lightRig rig="flood" dir="t"/>
                    </a:cell3D>
                  </a:tcPr>
                </a:tc>
                <a:tc>
                  <a:txBody>
                    <a:bodyPr/>
                    <a:lstStyle/>
                    <a:p>
                      <a:pPr algn="l"/>
                      <a:r>
                        <a:rPr lang="en-US" sz="1800" b="0" i="0" u="none" strike="noStrike" kern="1200" baseline="0" dirty="0">
                          <a:solidFill>
                            <a:schemeClr val="accent2">
                              <a:lumMod val="75000"/>
                            </a:schemeClr>
                          </a:solidFill>
                          <a:latin typeface="+mn-lt"/>
                          <a:ea typeface="+mn-ea"/>
                          <a:cs typeface="+mn-cs"/>
                        </a:rPr>
                        <a:t>Address was DPV</a:t>
                      </a:r>
                      <a:r>
                        <a:rPr lang="en-US" sz="1800" b="1" baseline="30000" dirty="0">
                          <a:solidFill>
                            <a:schemeClr val="accent6">
                              <a:lumMod val="75000"/>
                            </a:schemeClr>
                          </a:solidFill>
                          <a:effectLst/>
                          <a:latin typeface="+mn-lt"/>
                          <a:ea typeface="Calibri"/>
                        </a:rPr>
                        <a:t>®</a:t>
                      </a:r>
                      <a:r>
                        <a:rPr lang="en-US" sz="1800" b="0" i="0" u="none" strike="noStrike" kern="1200" baseline="0" dirty="0">
                          <a:solidFill>
                            <a:schemeClr val="accent2">
                              <a:lumMod val="75000"/>
                            </a:schemeClr>
                          </a:solidFill>
                          <a:latin typeface="+mn-lt"/>
                          <a:ea typeface="+mn-ea"/>
                          <a:cs typeface="+mn-cs"/>
                        </a:rPr>
                        <a:t> confirmed for both primary and (if present) secondary numbers</a:t>
                      </a:r>
                      <a:endParaRPr lang="en-US" sz="1800" dirty="0">
                        <a:solidFill>
                          <a:schemeClr val="accent2">
                            <a:lumMod val="75000"/>
                          </a:schemeClr>
                        </a:solidFill>
                      </a:endParaRP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No Change</a:t>
                      </a:r>
                    </a:p>
                  </a:txBody>
                  <a:tcPr marT="54864" marB="54864" anchor="ctr">
                    <a:cell3D prstMaterial="dkEdge">
                      <a:bevel prst="artDeco"/>
                      <a:lightRig rig="flood" dir="t"/>
                    </a:cell3D>
                  </a:tcPr>
                </a:tc>
                <a:extLst>
                  <a:ext uri="{0D108BD9-81ED-4DB2-BD59-A6C34878D82A}">
                    <a16:rowId xmlns:a16="http://schemas.microsoft.com/office/drawing/2014/main" val="10001"/>
                  </a:ext>
                </a:extLst>
              </a:tr>
              <a:tr h="786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lumMod val="75000"/>
                            </a:schemeClr>
                          </a:solidFill>
                        </a:rPr>
                        <a:t>“D”</a:t>
                      </a: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Address was DPV</a:t>
                      </a:r>
                      <a:r>
                        <a:rPr lang="en-US" sz="1800" b="1" baseline="30000" dirty="0">
                          <a:solidFill>
                            <a:schemeClr val="accent6">
                              <a:lumMod val="75000"/>
                            </a:schemeClr>
                          </a:solidFill>
                          <a:effectLst/>
                          <a:latin typeface="+mn-lt"/>
                          <a:ea typeface="Calibri"/>
                        </a:rPr>
                        <a:t>®</a:t>
                      </a:r>
                      <a:r>
                        <a:rPr lang="en-US" sz="1800" dirty="0">
                          <a:solidFill>
                            <a:schemeClr val="accent2">
                              <a:lumMod val="75000"/>
                            </a:schemeClr>
                          </a:solidFill>
                        </a:rPr>
                        <a:t> confirmed for the primary number only,</a:t>
                      </a:r>
                      <a:r>
                        <a:rPr lang="en-US" sz="1800" baseline="0" dirty="0">
                          <a:solidFill>
                            <a:schemeClr val="accent2">
                              <a:lumMod val="75000"/>
                            </a:schemeClr>
                          </a:solidFill>
                        </a:rPr>
                        <a:t> and the secondary number information was missing</a:t>
                      </a:r>
                      <a:endParaRPr lang="en-US" sz="1800" dirty="0">
                        <a:solidFill>
                          <a:schemeClr val="accent2">
                            <a:lumMod val="75000"/>
                          </a:schemeClr>
                        </a:solidFill>
                      </a:endParaRP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No Change</a:t>
                      </a:r>
                      <a:endParaRPr lang="en-US" sz="1800" b="1" i="1" u="sng"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2"/>
                  </a:ext>
                </a:extLst>
              </a:tr>
              <a:tr h="814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lumMod val="75000"/>
                            </a:schemeClr>
                          </a:solidFill>
                        </a:rPr>
                        <a:t>“S”</a:t>
                      </a: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Address was DPV</a:t>
                      </a:r>
                      <a:r>
                        <a:rPr lang="en-US" sz="1800" b="1" baseline="30000" dirty="0">
                          <a:solidFill>
                            <a:schemeClr val="accent6">
                              <a:lumMod val="75000"/>
                            </a:schemeClr>
                          </a:solidFill>
                          <a:effectLst/>
                          <a:latin typeface="+mn-lt"/>
                          <a:ea typeface="Calibri"/>
                        </a:rPr>
                        <a:t>®</a:t>
                      </a:r>
                      <a:r>
                        <a:rPr lang="en-US" sz="1800" dirty="0">
                          <a:solidFill>
                            <a:schemeClr val="accent2">
                              <a:lumMod val="75000"/>
                            </a:schemeClr>
                          </a:solidFill>
                        </a:rPr>
                        <a:t> confirmed</a:t>
                      </a:r>
                      <a:r>
                        <a:rPr lang="en-US" sz="1800" baseline="0" dirty="0">
                          <a:solidFill>
                            <a:schemeClr val="accent2">
                              <a:lumMod val="75000"/>
                            </a:schemeClr>
                          </a:solidFill>
                        </a:rPr>
                        <a:t> for the primary number only, and the secondary number information was present but not confirmed</a:t>
                      </a:r>
                      <a:endParaRPr lang="en-US" sz="1800" dirty="0">
                        <a:solidFill>
                          <a:schemeClr val="accent2">
                            <a:lumMod val="75000"/>
                          </a:schemeClr>
                        </a:solidFill>
                      </a:endParaRP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Address was DPV confirmed for the primary number only and the secondary number information was present but invalid, or a single trailing alpha on a primary number was dropped to make a </a:t>
                      </a:r>
                      <a:r>
                        <a:rPr lang="en-US" sz="1800" b="0" i="0" u="none" dirty="0">
                          <a:solidFill>
                            <a:schemeClr val="accent2">
                              <a:lumMod val="75000"/>
                            </a:schemeClr>
                          </a:solidFill>
                        </a:rPr>
                        <a:t>DPV match.</a:t>
                      </a:r>
                    </a:p>
                  </a:txBody>
                  <a:tcPr marT="54864" marB="54864" anchor="ctr">
                    <a:cell3D prstMaterial="dkEdge">
                      <a:bevel prst="artDeco"/>
                      <a:lightRig rig="flood" dir="t"/>
                    </a:cell3D>
                  </a:tcPr>
                </a:tc>
                <a:extLst>
                  <a:ext uri="{0D108BD9-81ED-4DB2-BD59-A6C34878D82A}">
                    <a16:rowId xmlns:a16="http://schemas.microsoft.com/office/drawing/2014/main" val="10003"/>
                  </a:ext>
                </a:extLst>
              </a:tr>
              <a:tr h="609446">
                <a:tc>
                  <a:txBody>
                    <a:bodyPr/>
                    <a:lstStyle/>
                    <a:p>
                      <a:pPr algn="ctr"/>
                      <a:r>
                        <a:rPr lang="en-US" sz="1800" dirty="0">
                          <a:solidFill>
                            <a:schemeClr val="accent2">
                              <a:lumMod val="75000"/>
                            </a:schemeClr>
                          </a:solidFill>
                        </a:rPr>
                        <a:t>“N”</a:t>
                      </a:r>
                    </a:p>
                  </a:txBody>
                  <a:tcPr marT="54864" marB="54864" anchor="ctr">
                    <a:cell3D prstMaterial="dkEdge">
                      <a:bevel prst="artDeco"/>
                      <a:lightRig rig="flood" dir="t"/>
                    </a:cell3D>
                  </a:tcPr>
                </a:tc>
                <a:tc>
                  <a:txBody>
                    <a:bodyPr/>
                    <a:lstStyle/>
                    <a:p>
                      <a:pPr algn="l"/>
                      <a:r>
                        <a:rPr lang="en-US" sz="1800" b="0" i="0" u="none" strike="noStrike" kern="1200" baseline="0" dirty="0">
                          <a:solidFill>
                            <a:schemeClr val="accent2">
                              <a:lumMod val="75000"/>
                            </a:schemeClr>
                          </a:solidFill>
                          <a:latin typeface="+mn-lt"/>
                          <a:ea typeface="+mn-ea"/>
                          <a:cs typeface="+mn-cs"/>
                        </a:rPr>
                        <a:t>Both primary and (if present) secondary number information failed to DPV</a:t>
                      </a:r>
                      <a:r>
                        <a:rPr lang="en-US" sz="1800" b="1" baseline="30000" dirty="0">
                          <a:solidFill>
                            <a:schemeClr val="accent6">
                              <a:lumMod val="75000"/>
                            </a:schemeClr>
                          </a:solidFill>
                          <a:effectLst/>
                          <a:latin typeface="+mn-lt"/>
                          <a:ea typeface="Calibri"/>
                        </a:rPr>
                        <a:t>®</a:t>
                      </a:r>
                      <a:r>
                        <a:rPr lang="en-US" sz="1800" b="0" i="0" u="none" strike="noStrike" kern="1200" baseline="0" dirty="0">
                          <a:solidFill>
                            <a:schemeClr val="accent2">
                              <a:lumMod val="75000"/>
                            </a:schemeClr>
                          </a:solidFill>
                          <a:latin typeface="+mn-lt"/>
                          <a:ea typeface="+mn-ea"/>
                          <a:cs typeface="+mn-cs"/>
                        </a:rPr>
                        <a:t> confirm</a:t>
                      </a:r>
                      <a:endParaRPr lang="en-US" sz="1800" dirty="0">
                        <a:solidFill>
                          <a:schemeClr val="accent2">
                            <a:lumMod val="75000"/>
                          </a:schemeClr>
                        </a:solidFill>
                      </a:endParaRP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Primary number failed to DPV</a:t>
                      </a:r>
                      <a:r>
                        <a:rPr lang="en-US" sz="1800" b="1" baseline="30000" dirty="0">
                          <a:solidFill>
                            <a:schemeClr val="accent6">
                              <a:lumMod val="75000"/>
                            </a:schemeClr>
                          </a:solidFill>
                          <a:effectLst/>
                          <a:latin typeface="+mn-lt"/>
                          <a:ea typeface="Calibri"/>
                        </a:rPr>
                        <a:t>®</a:t>
                      </a:r>
                      <a:r>
                        <a:rPr lang="en-US" sz="1800" dirty="0">
                          <a:solidFill>
                            <a:schemeClr val="accent2">
                              <a:lumMod val="75000"/>
                            </a:schemeClr>
                          </a:solidFill>
                        </a:rPr>
                        <a:t> confirm.</a:t>
                      </a:r>
                      <a:endParaRPr lang="en-US" sz="1800" b="0" i="0" u="sng" dirty="0">
                        <a:solidFill>
                          <a:schemeClr val="accent6">
                            <a:lumMod val="60000"/>
                            <a:lumOff val="40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4"/>
                  </a:ext>
                </a:extLst>
              </a:tr>
              <a:tr h="457200">
                <a:tc>
                  <a:txBody>
                    <a:bodyPr/>
                    <a:lstStyle/>
                    <a:p>
                      <a:pPr algn="ctr"/>
                      <a:r>
                        <a:rPr lang="en-US" sz="1800" dirty="0">
                          <a:solidFill>
                            <a:schemeClr val="accent2">
                              <a:lumMod val="75000"/>
                            </a:schemeClr>
                          </a:solidFill>
                        </a:rPr>
                        <a:t>(Blank)</a:t>
                      </a: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Address not presented to the hash</a:t>
                      </a:r>
                      <a:r>
                        <a:rPr lang="en-US" sz="1800" baseline="0" dirty="0">
                          <a:solidFill>
                            <a:schemeClr val="accent2">
                              <a:lumMod val="75000"/>
                            </a:schemeClr>
                          </a:solidFill>
                        </a:rPr>
                        <a:t> table</a:t>
                      </a:r>
                      <a:endParaRPr lang="en-US" sz="1800" dirty="0">
                        <a:solidFill>
                          <a:schemeClr val="accent2">
                            <a:lumMod val="75000"/>
                          </a:schemeClr>
                        </a:solidFill>
                      </a:endParaRP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No Change</a:t>
                      </a:r>
                      <a:endParaRPr lang="en-US" sz="1800" b="1" i="1" u="sng" dirty="0">
                        <a:solidFill>
                          <a:srgbClr val="FF0000"/>
                        </a:solidFill>
                      </a:endParaRPr>
                    </a:p>
                  </a:txBody>
                  <a:tcPr marT="54864" marB="54864" anchor="ctr">
                    <a:cell3D prstMaterial="dkEdge">
                      <a:bevel prst="artDeco"/>
                      <a:lightRig rig="flood" dir="t"/>
                    </a:cell3D>
                  </a:tcPr>
                </a:tc>
                <a:extLst>
                  <a:ext uri="{0D108BD9-81ED-4DB2-BD59-A6C34878D82A}">
                    <a16:rowId xmlns:a16="http://schemas.microsoft.com/office/drawing/2014/main" val="10005"/>
                  </a:ext>
                </a:extLst>
              </a:tr>
            </a:tbl>
          </a:graphicData>
        </a:graphic>
      </p:graphicFrame>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Return Codes Clarified</a:t>
            </a:r>
            <a:endParaRPr lang="en-US" kern="0" dirty="0">
              <a:solidFill>
                <a:schemeClr val="bg1"/>
              </a:solidFill>
            </a:endParaRPr>
          </a:p>
        </p:txBody>
      </p:sp>
      <p:sp>
        <p:nvSpPr>
          <p:cNvPr id="3" name="Slide Number Placeholder 2">
            <a:extLst>
              <a:ext uri="{FF2B5EF4-FFF2-40B4-BE49-F238E27FC236}">
                <a16:creationId xmlns:a16="http://schemas.microsoft.com/office/drawing/2014/main" id="{A3021E34-8F37-4756-8C7E-B5B869A92EB0}"/>
              </a:ext>
            </a:extLst>
          </p:cNvPr>
          <p:cNvSpPr>
            <a:spLocks noGrp="1"/>
          </p:cNvSpPr>
          <p:nvPr>
            <p:ph type="sldNum" sz="quarter" idx="10"/>
          </p:nvPr>
        </p:nvSpPr>
        <p:spPr/>
        <p:txBody>
          <a:bodyPr/>
          <a:lstStyle/>
          <a:p>
            <a:fld id="{DB48209F-1662-40B9-BF25-8E6F7AC270B7}" type="slidenum">
              <a:rPr lang="en-US" smtClean="0"/>
              <a:pPr/>
              <a:t>21</a:t>
            </a:fld>
            <a:endParaRPr lang="en-US"/>
          </a:p>
        </p:txBody>
      </p:sp>
    </p:spTree>
    <p:extLst>
      <p:ext uri="{BB962C8B-B14F-4D97-AF65-F5344CB8AC3E}">
        <p14:creationId xmlns:p14="http://schemas.microsoft.com/office/powerpoint/2010/main" val="378089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4577938"/>
              </p:ext>
            </p:extLst>
          </p:nvPr>
        </p:nvGraphicFramePr>
        <p:xfrm>
          <a:off x="838200" y="1066800"/>
          <a:ext cx="10744200" cy="4486215"/>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8915400">
                  <a:extLst>
                    <a:ext uri="{9D8B030D-6E8A-4147-A177-3AD203B41FA5}">
                      <a16:colId xmlns:a16="http://schemas.microsoft.com/office/drawing/2014/main" val="20001"/>
                    </a:ext>
                  </a:extLst>
                </a:gridCol>
              </a:tblGrid>
              <a:tr h="273101">
                <a:tc>
                  <a:txBody>
                    <a:bodyPr/>
                    <a:lstStyle/>
                    <a:p>
                      <a:pPr algn="ctr"/>
                      <a:r>
                        <a:rPr lang="en-US" sz="1800" dirty="0">
                          <a:solidFill>
                            <a:schemeClr val="accent2">
                              <a:lumMod val="75000"/>
                            </a:schemeClr>
                          </a:solidFill>
                        </a:rPr>
                        <a:t>DPV</a:t>
                      </a:r>
                      <a:r>
                        <a:rPr lang="en-US" sz="1800" b="1" baseline="30000" dirty="0">
                          <a:solidFill>
                            <a:schemeClr val="accent6">
                              <a:lumMod val="75000"/>
                            </a:schemeClr>
                          </a:solidFill>
                          <a:effectLst/>
                          <a:latin typeface="+mn-lt"/>
                          <a:ea typeface="Calibri"/>
                        </a:rPr>
                        <a:t>®</a:t>
                      </a:r>
                      <a:endParaRPr lang="en-US" sz="1800" dirty="0">
                        <a:solidFill>
                          <a:schemeClr val="accent2">
                            <a:lumMod val="75000"/>
                          </a:schemeClr>
                        </a:solidFill>
                      </a:endParaRPr>
                    </a:p>
                  </a:txBody>
                  <a:tcPr marT="54864" marB="54864" anchor="b">
                    <a:cell3D prstMaterial="dkEdge">
                      <a:bevel prst="artDeco"/>
                      <a:lightRig rig="flood" dir="t"/>
                    </a:cell3D>
                  </a:tcPr>
                </a:tc>
                <a:tc>
                  <a:txBody>
                    <a:bodyPr/>
                    <a:lstStyle/>
                    <a:p>
                      <a:pPr algn="ctr"/>
                      <a:r>
                        <a:rPr lang="en-US" sz="1800" dirty="0">
                          <a:solidFill>
                            <a:schemeClr val="accent2">
                              <a:lumMod val="75000"/>
                            </a:schemeClr>
                          </a:solidFill>
                        </a:rPr>
                        <a:t>Definition</a:t>
                      </a:r>
                    </a:p>
                  </a:txBody>
                  <a:tcPr marT="54864" marB="54864" anchor="b">
                    <a:cell3D prstMaterial="dkEdge">
                      <a:bevel prst="artDeco"/>
                      <a:lightRig rig="flood" dir="t"/>
                    </a:cell3D>
                  </a:tcPr>
                </a:tc>
                <a:extLst>
                  <a:ext uri="{0D108BD9-81ED-4DB2-BD59-A6C34878D82A}">
                    <a16:rowId xmlns:a16="http://schemas.microsoft.com/office/drawing/2014/main" val="10000"/>
                  </a:ext>
                </a:extLst>
              </a:tr>
              <a:tr h="609446">
                <a:tc>
                  <a:txBody>
                    <a:bodyPr/>
                    <a:lstStyle/>
                    <a:p>
                      <a:pPr algn="ctr"/>
                      <a:r>
                        <a:rPr lang="en-US" sz="1800" dirty="0">
                          <a:solidFill>
                            <a:schemeClr val="accent2">
                              <a:lumMod val="75000"/>
                            </a:schemeClr>
                          </a:solidFill>
                        </a:rPr>
                        <a:t>“Y”</a:t>
                      </a:r>
                    </a:p>
                  </a:txBody>
                  <a:tcPr marT="54864" marB="54864" anchor="ctr">
                    <a:cell3D prstMaterial="dkEdge">
                      <a:bevel prst="artDeco"/>
                      <a:lightRig rig="flood" dir="t"/>
                    </a:cell3D>
                  </a:tcPr>
                </a:tc>
                <a:tc>
                  <a:txBody>
                    <a:bodyPr/>
                    <a:lstStyle/>
                    <a:p>
                      <a:pPr algn="l"/>
                      <a:r>
                        <a:rPr lang="en-US" sz="1800" kern="1200" dirty="0">
                          <a:solidFill>
                            <a:schemeClr val="accent2">
                              <a:lumMod val="75000"/>
                            </a:schemeClr>
                          </a:solidFill>
                          <a:effectLst/>
                          <a:latin typeface="+mn-lt"/>
                          <a:ea typeface="+mn-ea"/>
                          <a:cs typeface="+mn-cs"/>
                        </a:rPr>
                        <a:t>Address was DPV confirmed for primary and secondary numbers  necessary to determine a valid delivery point.</a:t>
                      </a:r>
                      <a:endParaRPr lang="en-US" sz="1800"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1"/>
                  </a:ext>
                </a:extLst>
              </a:tr>
              <a:tr h="786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lumMod val="75000"/>
                            </a:schemeClr>
                          </a:solidFill>
                        </a:rPr>
                        <a:t>“D”</a:t>
                      </a:r>
                    </a:p>
                  </a:txBody>
                  <a:tcPr marT="54864" marB="54864" anchor="ctr">
                    <a:cell3D prstMaterial="dkEdge">
                      <a:bevel prst="artDeco"/>
                      <a:lightRig rig="flood" dir="t"/>
                    </a:cell3D>
                  </a:tcPr>
                </a:tc>
                <a:tc>
                  <a:txBody>
                    <a:bodyPr/>
                    <a:lstStyle/>
                    <a:p>
                      <a:pPr algn="l"/>
                      <a:r>
                        <a:rPr lang="en-US" sz="1800" kern="1200" dirty="0">
                          <a:solidFill>
                            <a:schemeClr val="accent2">
                              <a:lumMod val="75000"/>
                            </a:schemeClr>
                          </a:solidFill>
                          <a:effectLst/>
                          <a:latin typeface="+mn-lt"/>
                          <a:ea typeface="+mn-ea"/>
                          <a:cs typeface="+mn-cs"/>
                        </a:rPr>
                        <a:t>Address was DPV confirmed for the primary number only. Secondary information was missing.</a:t>
                      </a:r>
                      <a:endParaRPr lang="en-US" sz="1800"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2"/>
                  </a:ext>
                </a:extLst>
              </a:tr>
              <a:tr h="814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lumMod val="75000"/>
                            </a:schemeClr>
                          </a:solidFill>
                        </a:rPr>
                        <a:t>“S”</a:t>
                      </a:r>
                    </a:p>
                  </a:txBody>
                  <a:tcPr marT="54864" marB="54864" anchor="ctr">
                    <a:cell3D prstMaterial="dkEdge">
                      <a:bevel prst="artDeco"/>
                      <a:lightRig rig="flood" dir="t"/>
                    </a:cell3D>
                  </a:tcPr>
                </a:tc>
                <a:tc>
                  <a:txBody>
                    <a:bodyPr/>
                    <a:lstStyle/>
                    <a:p>
                      <a:pPr algn="l"/>
                      <a:r>
                        <a:rPr lang="en-US" sz="1800" kern="1200" dirty="0">
                          <a:solidFill>
                            <a:schemeClr val="accent2">
                              <a:lumMod val="75000"/>
                            </a:schemeClr>
                          </a:solidFill>
                          <a:effectLst/>
                          <a:latin typeface="+mn-lt"/>
                          <a:ea typeface="+mn-ea"/>
                          <a:cs typeface="+mn-cs"/>
                        </a:rPr>
                        <a:t>Address was DPV confirmed for the primary number only, the secondary number information was present but not confirmed or a single trailing alpha on a primary number was dropped to make a DPV match and secondary information required.</a:t>
                      </a:r>
                      <a:endParaRPr lang="en-US" sz="1800" b="0" i="0" u="none"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3"/>
                  </a:ext>
                </a:extLst>
              </a:tr>
              <a:tr h="609446">
                <a:tc>
                  <a:txBody>
                    <a:bodyPr/>
                    <a:lstStyle/>
                    <a:p>
                      <a:pPr algn="ctr"/>
                      <a:r>
                        <a:rPr lang="en-US" sz="1800" dirty="0">
                          <a:solidFill>
                            <a:schemeClr val="accent2">
                              <a:lumMod val="75000"/>
                            </a:schemeClr>
                          </a:solidFill>
                        </a:rPr>
                        <a:t>“N”</a:t>
                      </a: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Primary number failed to DPV</a:t>
                      </a:r>
                      <a:r>
                        <a:rPr lang="en-US" sz="1800" b="1" baseline="30000" dirty="0">
                          <a:solidFill>
                            <a:schemeClr val="accent6">
                              <a:lumMod val="75000"/>
                            </a:schemeClr>
                          </a:solidFill>
                          <a:effectLst/>
                          <a:latin typeface="+mn-lt"/>
                          <a:ea typeface="Calibri"/>
                        </a:rPr>
                        <a:t>®</a:t>
                      </a:r>
                      <a:r>
                        <a:rPr lang="en-US" sz="1800" dirty="0">
                          <a:solidFill>
                            <a:schemeClr val="accent2">
                              <a:lumMod val="75000"/>
                            </a:schemeClr>
                          </a:solidFill>
                        </a:rPr>
                        <a:t> confirm.</a:t>
                      </a:r>
                      <a:endParaRPr lang="en-US" sz="1800" b="0" i="0" u="sng" dirty="0">
                        <a:solidFill>
                          <a:schemeClr val="accent6">
                            <a:lumMod val="60000"/>
                            <a:lumOff val="40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4"/>
                  </a:ext>
                </a:extLst>
              </a:tr>
              <a:tr h="609446">
                <a:tc>
                  <a:txBody>
                    <a:bodyPr/>
                    <a:lstStyle/>
                    <a:p>
                      <a:pPr algn="ctr"/>
                      <a:r>
                        <a:rPr lang="en-US" sz="1800" dirty="0">
                          <a:solidFill>
                            <a:schemeClr val="accent2">
                              <a:lumMod val="75000"/>
                            </a:schemeClr>
                          </a:solidFill>
                        </a:rPr>
                        <a:t>“R”</a:t>
                      </a:r>
                    </a:p>
                  </a:txBody>
                  <a:tcPr marT="54864" marB="54864" anchor="ctr">
                    <a:cell3D prstMaterial="dkEdge">
                      <a:bevel prst="artDeco"/>
                      <a:lightRig rig="flood" dir="t"/>
                    </a:cell3D>
                  </a:tcPr>
                </a:tc>
                <a:tc>
                  <a:txBody>
                    <a:bodyPr/>
                    <a:lstStyle/>
                    <a:p>
                      <a:pPr algn="l"/>
                      <a:r>
                        <a:rPr lang="en-US" sz="1800" kern="1200" dirty="0">
                          <a:solidFill>
                            <a:schemeClr val="accent2">
                              <a:lumMod val="75000"/>
                            </a:schemeClr>
                          </a:solidFill>
                          <a:effectLst/>
                          <a:latin typeface="+mn-lt"/>
                          <a:ea typeface="+mn-ea"/>
                          <a:cs typeface="+mn-cs"/>
                        </a:rPr>
                        <a:t>Address confirmed but assigned to phantom route R777 and R779 and USPS delivery is not provided.</a:t>
                      </a:r>
                      <a:endParaRPr lang="en-US" sz="1800" b="0" i="0" u="sng"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329499999"/>
                  </a:ext>
                </a:extLst>
              </a:tr>
              <a:tr h="457200">
                <a:tc>
                  <a:txBody>
                    <a:bodyPr/>
                    <a:lstStyle/>
                    <a:p>
                      <a:pPr algn="ctr"/>
                      <a:r>
                        <a:rPr lang="en-US" sz="1800" dirty="0">
                          <a:solidFill>
                            <a:schemeClr val="accent2">
                              <a:lumMod val="75000"/>
                            </a:schemeClr>
                          </a:solidFill>
                        </a:rPr>
                        <a:t>(Blank)</a:t>
                      </a:r>
                    </a:p>
                  </a:txBody>
                  <a:tcPr marT="54864" marB="54864" anchor="ctr">
                    <a:cell3D prstMaterial="dkEdge">
                      <a:bevel prst="artDeco"/>
                      <a:lightRig rig="flood" dir="t"/>
                    </a:cell3D>
                  </a:tcPr>
                </a:tc>
                <a:tc>
                  <a:txBody>
                    <a:bodyPr/>
                    <a:lstStyle/>
                    <a:p>
                      <a:pPr algn="l"/>
                      <a:r>
                        <a:rPr lang="en-US" sz="1800" dirty="0">
                          <a:solidFill>
                            <a:schemeClr val="accent2">
                              <a:lumMod val="75000"/>
                            </a:schemeClr>
                          </a:solidFill>
                        </a:rPr>
                        <a:t>Address not presented to the hash</a:t>
                      </a:r>
                      <a:r>
                        <a:rPr lang="en-US" sz="1800" baseline="0" dirty="0">
                          <a:solidFill>
                            <a:schemeClr val="accent2">
                              <a:lumMod val="75000"/>
                            </a:schemeClr>
                          </a:solidFill>
                        </a:rPr>
                        <a:t> table</a:t>
                      </a:r>
                      <a:endParaRPr lang="en-US" sz="1800"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5"/>
                  </a:ext>
                </a:extLst>
              </a:tr>
            </a:tbl>
          </a:graphicData>
        </a:graphic>
      </p:graphicFrame>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Enhanced DPV® Return Codes </a:t>
            </a:r>
            <a:endParaRPr lang="en-US" kern="0" dirty="0">
              <a:solidFill>
                <a:schemeClr val="bg1"/>
              </a:solidFill>
            </a:endParaRPr>
          </a:p>
        </p:txBody>
      </p:sp>
      <p:sp>
        <p:nvSpPr>
          <p:cNvPr id="3" name="Slide Number Placeholder 2">
            <a:extLst>
              <a:ext uri="{FF2B5EF4-FFF2-40B4-BE49-F238E27FC236}">
                <a16:creationId xmlns:a16="http://schemas.microsoft.com/office/drawing/2014/main" id="{A3021E34-8F37-4756-8C7E-B5B869A92EB0}"/>
              </a:ext>
            </a:extLst>
          </p:cNvPr>
          <p:cNvSpPr>
            <a:spLocks noGrp="1"/>
          </p:cNvSpPr>
          <p:nvPr>
            <p:ph type="sldNum" sz="quarter" idx="10"/>
          </p:nvPr>
        </p:nvSpPr>
        <p:spPr/>
        <p:txBody>
          <a:bodyPr/>
          <a:lstStyle/>
          <a:p>
            <a:fld id="{DB48209F-1662-40B9-BF25-8E6F7AC270B7}" type="slidenum">
              <a:rPr lang="en-US" smtClean="0"/>
              <a:pPr/>
              <a:t>22</a:t>
            </a:fld>
            <a:endParaRPr lang="en-US"/>
          </a:p>
        </p:txBody>
      </p:sp>
    </p:spTree>
    <p:extLst>
      <p:ext uri="{BB962C8B-B14F-4D97-AF65-F5344CB8AC3E}">
        <p14:creationId xmlns:p14="http://schemas.microsoft.com/office/powerpoint/2010/main" val="281628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201281"/>
            <a:ext cx="10972800" cy="3785652"/>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dirty="0">
                <a:solidFill>
                  <a:schemeClr val="accent6">
                    <a:lumMod val="75000"/>
                  </a:schemeClr>
                </a:solidFill>
              </a:rPr>
              <a:t>Enhanced DPV</a:t>
            </a:r>
            <a:r>
              <a:rPr lang="en-US" sz="2000" baseline="30000" dirty="0">
                <a:solidFill>
                  <a:schemeClr val="accent6">
                    <a:lumMod val="75000"/>
                  </a:schemeClr>
                </a:solidFill>
              </a:rPr>
              <a:t>®</a:t>
            </a:r>
            <a:r>
              <a:rPr lang="en-US" sz="2000" dirty="0">
                <a:solidFill>
                  <a:schemeClr val="accent6">
                    <a:lumMod val="75000"/>
                  </a:schemeClr>
                </a:solidFill>
              </a:rPr>
              <a:t> Return Codes accommodate industry requests for additional address information. The new code can be used by customers who request the enhanced DPV</a:t>
            </a:r>
            <a:r>
              <a:rPr lang="en-US" sz="2000" baseline="30000" dirty="0">
                <a:solidFill>
                  <a:schemeClr val="accent6">
                    <a:lumMod val="75000"/>
                  </a:schemeClr>
                </a:solidFill>
              </a:rPr>
              <a:t>®</a:t>
            </a:r>
            <a:r>
              <a:rPr lang="en-US" sz="2000" dirty="0">
                <a:solidFill>
                  <a:schemeClr val="accent6">
                    <a:lumMod val="75000"/>
                  </a:schemeClr>
                </a:solidFill>
              </a:rPr>
              <a:t> codes</a:t>
            </a:r>
          </a:p>
          <a:p>
            <a:pPr marL="285750" indent="-285750">
              <a:spcAft>
                <a:spcPts val="1200"/>
              </a:spcAft>
              <a:buFont typeface="Arial" panose="020B0604020202020204" pitchFamily="34" charset="0"/>
              <a:buChar char="•"/>
            </a:pPr>
            <a:r>
              <a:rPr lang="en-US" sz="2000" dirty="0">
                <a:solidFill>
                  <a:schemeClr val="accent6">
                    <a:lumMod val="75000"/>
                  </a:schemeClr>
                </a:solidFill>
              </a:rPr>
              <a:t>Enhanced DPV</a:t>
            </a:r>
            <a:r>
              <a:rPr lang="en-US" sz="2000" baseline="30000" dirty="0">
                <a:solidFill>
                  <a:schemeClr val="accent6">
                    <a:lumMod val="75000"/>
                  </a:schemeClr>
                </a:solidFill>
              </a:rPr>
              <a:t>® </a:t>
            </a:r>
            <a:r>
              <a:rPr lang="en-US" sz="2000" dirty="0">
                <a:solidFill>
                  <a:schemeClr val="accent6">
                    <a:lumMod val="75000"/>
                  </a:schemeClr>
                </a:solidFill>
              </a:rPr>
              <a:t>Return Codes are required for certification.</a:t>
            </a:r>
          </a:p>
          <a:p>
            <a:pPr marL="285750" indent="-285750">
              <a:spcAft>
                <a:spcPts val="1200"/>
              </a:spcAft>
              <a:buFont typeface="Arial" panose="020B0604020202020204" pitchFamily="34" charset="0"/>
              <a:buChar char="•"/>
            </a:pPr>
            <a:r>
              <a:rPr lang="en-US" sz="2000" dirty="0">
                <a:solidFill>
                  <a:schemeClr val="accent6">
                    <a:lumMod val="75000"/>
                  </a:schemeClr>
                </a:solidFill>
              </a:rPr>
              <a:t>Provide them as an option for those mailers wanting the additional delineation of reasons for DPV</a:t>
            </a:r>
            <a:r>
              <a:rPr lang="en-US" sz="2000" baseline="30000" dirty="0">
                <a:solidFill>
                  <a:schemeClr val="accent6">
                    <a:lumMod val="75000"/>
                  </a:schemeClr>
                </a:solidFill>
              </a:rPr>
              <a:t>®</a:t>
            </a:r>
            <a:r>
              <a:rPr lang="en-US" sz="2000" dirty="0">
                <a:solidFill>
                  <a:schemeClr val="accent6">
                    <a:lumMod val="75000"/>
                  </a:schemeClr>
                </a:solidFill>
              </a:rPr>
              <a:t> Status</a:t>
            </a:r>
          </a:p>
          <a:p>
            <a:pPr>
              <a:spcAft>
                <a:spcPts val="1200"/>
              </a:spcAft>
            </a:pPr>
            <a:r>
              <a:rPr lang="en-US" sz="2000" dirty="0">
                <a:solidFill>
                  <a:schemeClr val="accent6">
                    <a:lumMod val="75000"/>
                  </a:schemeClr>
                </a:solidFill>
              </a:rPr>
              <a:t>There are situations where more than one Enhanced DPV Return Code may be valid for a single address. In cases where this occurs, the Enhanced DPV Return Code “R” takes precedence over the others. The following sides will show examples of these.</a:t>
            </a:r>
          </a:p>
          <a:p>
            <a:pPr>
              <a:spcAft>
                <a:spcPts val="1200"/>
              </a:spcAft>
            </a:pPr>
            <a:endParaRPr lang="en-US" sz="2000" dirty="0">
              <a:solidFill>
                <a:schemeClr val="accent6">
                  <a:lumMod val="75000"/>
                </a:schemeClr>
              </a:solidFill>
            </a:endParaRPr>
          </a:p>
        </p:txBody>
      </p:sp>
      <p:sp>
        <p:nvSpPr>
          <p:cNvPr id="9"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Enhanced DPV® Return Codes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6FF3926B-8994-4A6F-B14D-14A8A5312D5B}"/>
              </a:ext>
            </a:extLst>
          </p:cNvPr>
          <p:cNvSpPr>
            <a:spLocks noGrp="1"/>
          </p:cNvSpPr>
          <p:nvPr>
            <p:ph type="sldNum" sz="quarter" idx="10"/>
          </p:nvPr>
        </p:nvSpPr>
        <p:spPr/>
        <p:txBody>
          <a:bodyPr/>
          <a:lstStyle/>
          <a:p>
            <a:fld id="{DB48209F-1662-40B9-BF25-8E6F7AC270B7}" type="slidenum">
              <a:rPr lang="en-US" smtClean="0"/>
              <a:pPr/>
              <a:t>23</a:t>
            </a:fld>
            <a:endParaRPr lang="en-US"/>
          </a:p>
        </p:txBody>
      </p:sp>
    </p:spTree>
    <p:extLst>
      <p:ext uri="{BB962C8B-B14F-4D97-AF65-F5344CB8AC3E}">
        <p14:creationId xmlns:p14="http://schemas.microsoft.com/office/powerpoint/2010/main" val="2679142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2133604" y="2514601"/>
          <a:ext cx="7658043" cy="2667001"/>
        </p:xfrm>
        <a:graphic>
          <a:graphicData uri="http://schemas.openxmlformats.org/drawingml/2006/table">
            <a:tbl>
              <a:tblPr firstRow="1" bandRow="1">
                <a:tableStyleId>{72833802-FEF1-4C79-8D5D-14CF1EAF98D9}</a:tableStyleId>
              </a:tblPr>
              <a:tblGrid>
                <a:gridCol w="2209797">
                  <a:extLst>
                    <a:ext uri="{9D8B030D-6E8A-4147-A177-3AD203B41FA5}">
                      <a16:colId xmlns:a16="http://schemas.microsoft.com/office/drawing/2014/main" val="20000"/>
                    </a:ext>
                  </a:extLst>
                </a:gridCol>
                <a:gridCol w="5448246">
                  <a:extLst>
                    <a:ext uri="{9D8B030D-6E8A-4147-A177-3AD203B41FA5}">
                      <a16:colId xmlns:a16="http://schemas.microsoft.com/office/drawing/2014/main" val="20001"/>
                    </a:ext>
                  </a:extLst>
                </a:gridCol>
              </a:tblGrid>
              <a:tr h="665995">
                <a:tc>
                  <a:txBody>
                    <a:bodyPr/>
                    <a:lstStyle/>
                    <a:p>
                      <a:r>
                        <a:rPr lang="en-US" sz="1800" dirty="0"/>
                        <a:t>Input:</a:t>
                      </a:r>
                      <a:endParaRPr lang="en-US" sz="1800" b="1" dirty="0">
                        <a:solidFill>
                          <a:schemeClr val="accent2">
                            <a:lumMod val="75000"/>
                          </a:schemeClr>
                        </a:solidFill>
                      </a:endParaRPr>
                    </a:p>
                  </a:txBody>
                  <a:tcPr marL="45720" marR="45720"/>
                </a:tc>
                <a:tc>
                  <a:txBody>
                    <a:bodyPr/>
                    <a:lstStyle/>
                    <a:p>
                      <a:pPr eaLnBrk="1" hangingPunct="1"/>
                      <a:r>
                        <a:rPr lang="en-US" altLang="en-US" sz="1800" dirty="0"/>
                        <a:t>211</a:t>
                      </a:r>
                      <a:r>
                        <a:rPr lang="en-US" altLang="en-US" sz="1800" baseline="0" dirty="0"/>
                        <a:t> E STATE RD</a:t>
                      </a:r>
                      <a:endParaRPr lang="en-US" altLang="en-US" sz="1800" dirty="0"/>
                    </a:p>
                    <a:p>
                      <a:pPr eaLnBrk="1" hangingPunct="1">
                        <a:spcAft>
                          <a:spcPts val="1800"/>
                        </a:spcAft>
                      </a:pPr>
                      <a:r>
                        <a:rPr lang="en-US" altLang="en-US" sz="1800" dirty="0"/>
                        <a:t>ISLAND LAKE IL 60042</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0"/>
                  </a:ext>
                </a:extLst>
              </a:tr>
              <a:tr h="748105">
                <a:tc>
                  <a:txBody>
                    <a:bodyPr/>
                    <a:lstStyle/>
                    <a:p>
                      <a:r>
                        <a:rPr lang="en-US" sz="1800" dirty="0"/>
                        <a:t>Output:</a:t>
                      </a:r>
                      <a:endParaRPr lang="en-US" sz="1800" b="1" dirty="0">
                        <a:solidFill>
                          <a:schemeClr val="accent2">
                            <a:lumMod val="75000"/>
                          </a:schemeClr>
                        </a:solidFill>
                      </a:endParaRPr>
                    </a:p>
                  </a:txBody>
                  <a:tcPr marL="45720" marR="45720"/>
                </a:tc>
                <a:tc>
                  <a:txBody>
                    <a:bodyPr/>
                    <a:lstStyle/>
                    <a:p>
                      <a:pPr eaLnBrk="1" hangingPunct="1"/>
                      <a:r>
                        <a:rPr lang="en-US" altLang="en-US" sz="1800" dirty="0"/>
                        <a:t>211 E STATE</a:t>
                      </a:r>
                      <a:r>
                        <a:rPr lang="en-US" altLang="en-US" sz="1800" baseline="0" dirty="0"/>
                        <a:t> RD</a:t>
                      </a:r>
                    </a:p>
                    <a:p>
                      <a:pPr eaLnBrk="1" hangingPunct="1"/>
                      <a:r>
                        <a:rPr lang="en-US" altLang="en-US" sz="1800" dirty="0"/>
                        <a:t>ISLAND LAKE IL 60042</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1"/>
                  </a:ext>
                </a:extLst>
              </a:tr>
              <a:tr h="418673">
                <a:tc>
                  <a:txBody>
                    <a:bodyPr/>
                    <a:lstStyle/>
                    <a:p>
                      <a:pPr algn="l"/>
                      <a:r>
                        <a:rPr lang="en-US" sz="1800" dirty="0"/>
                        <a:t>DPV</a:t>
                      </a:r>
                      <a:r>
                        <a:rPr lang="en-US" sz="1800" baseline="30000" dirty="0"/>
                        <a:t>®</a:t>
                      </a:r>
                      <a:r>
                        <a:rPr lang="en-US" sz="1800" dirty="0"/>
                        <a:t> Code:</a:t>
                      </a:r>
                      <a:endParaRPr lang="en-US" sz="1800" b="1" i="1" dirty="0">
                        <a:solidFill>
                          <a:srgbClr val="C00000"/>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D</a:t>
                      </a:r>
                      <a:endParaRPr lang="en-US" altLang="en-US" sz="1800" b="1" i="1"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2"/>
                  </a:ext>
                </a:extLst>
              </a:tr>
              <a:tr h="379195">
                <a:tc>
                  <a:txBody>
                    <a:bodyPr/>
                    <a:lstStyle/>
                    <a:p>
                      <a:pPr algn="l"/>
                      <a:r>
                        <a:rPr lang="en-US" sz="1800" dirty="0"/>
                        <a:t>Enhanced</a:t>
                      </a:r>
                      <a:r>
                        <a:rPr lang="en-US" sz="1800" baseline="0" dirty="0"/>
                        <a:t> </a:t>
                      </a:r>
                      <a:r>
                        <a:rPr lang="en-US" sz="1800" dirty="0"/>
                        <a:t>DPV</a:t>
                      </a:r>
                      <a:r>
                        <a:rPr lang="en-US" sz="1800" baseline="30000" dirty="0"/>
                        <a:t>®</a:t>
                      </a:r>
                      <a:r>
                        <a:rPr lang="en-US" sz="1800" dirty="0"/>
                        <a:t>:</a:t>
                      </a:r>
                      <a:endParaRPr lang="en-US" sz="1800" b="1" i="1" dirty="0">
                        <a:solidFill>
                          <a:srgbClr val="C00000"/>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R</a:t>
                      </a:r>
                      <a:endParaRPr lang="en-US" altLang="en-US" sz="1800" b="1" i="1"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3"/>
                  </a:ext>
                </a:extLst>
              </a:tr>
              <a:tr h="455033">
                <a:tc>
                  <a:txBody>
                    <a:bodyPr/>
                    <a:lstStyle/>
                    <a:p>
                      <a:r>
                        <a:rPr lang="en-US" sz="1800" dirty="0"/>
                        <a:t>DPV</a:t>
                      </a:r>
                      <a:r>
                        <a:rPr lang="en-US" sz="1800" baseline="30000" dirty="0"/>
                        <a:t>®</a:t>
                      </a:r>
                      <a:r>
                        <a:rPr lang="en-US" sz="1800" dirty="0"/>
                        <a:t> Footnotes:</a:t>
                      </a:r>
                      <a:endParaRPr lang="en-US" sz="1800" b="1" dirty="0">
                        <a:solidFill>
                          <a:schemeClr val="accent2">
                            <a:lumMod val="75000"/>
                          </a:schemeClr>
                        </a:solidFill>
                      </a:endParaRPr>
                    </a:p>
                  </a:txBody>
                  <a:tcPr marL="45720" marR="45720"/>
                </a:tc>
                <a:tc>
                  <a:txBody>
                    <a:bodyPr/>
                    <a:lstStyle/>
                    <a:p>
                      <a:r>
                        <a:rPr lang="en-US" sz="1800" dirty="0"/>
                        <a:t>AAN1</a:t>
                      </a:r>
                      <a:r>
                        <a:rPr lang="en-US" sz="1800" i="1" u="none" baseline="0" dirty="0">
                          <a:effectLst>
                            <a:outerShdw blurRad="38100" dist="38100" dir="2700000" algn="tl">
                              <a:srgbClr val="000000">
                                <a:alpha val="43137"/>
                              </a:srgbClr>
                            </a:outerShdw>
                          </a:effectLst>
                          <a:uFill>
                            <a:solidFill>
                              <a:schemeClr val="accent2">
                                <a:lumMod val="60000"/>
                                <a:lumOff val="40000"/>
                              </a:schemeClr>
                            </a:solidFill>
                          </a:uFill>
                        </a:rPr>
                        <a:t>R7</a:t>
                      </a:r>
                      <a:endParaRPr lang="en-US" sz="1800" b="1" i="1" u="none"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nvGraphicFramePr>
        <p:xfrm>
          <a:off x="1939124" y="1480615"/>
          <a:ext cx="8347876" cy="930162"/>
        </p:xfrm>
        <a:graphic>
          <a:graphicData uri="http://schemas.openxmlformats.org/drawingml/2006/table">
            <a:tbl>
              <a:tblPr/>
              <a:tblGrid>
                <a:gridCol w="591000">
                  <a:extLst>
                    <a:ext uri="{9D8B030D-6E8A-4147-A177-3AD203B41FA5}">
                      <a16:colId xmlns:a16="http://schemas.microsoft.com/office/drawing/2014/main" val="20000"/>
                    </a:ext>
                  </a:extLst>
                </a:gridCol>
                <a:gridCol w="991627">
                  <a:extLst>
                    <a:ext uri="{9D8B030D-6E8A-4147-A177-3AD203B41FA5}">
                      <a16:colId xmlns:a16="http://schemas.microsoft.com/office/drawing/2014/main" val="20001"/>
                    </a:ext>
                  </a:extLst>
                </a:gridCol>
                <a:gridCol w="2037249">
                  <a:extLst>
                    <a:ext uri="{9D8B030D-6E8A-4147-A177-3AD203B41FA5}">
                      <a16:colId xmlns:a16="http://schemas.microsoft.com/office/drawing/2014/main" val="20002"/>
                    </a:ext>
                  </a:extLst>
                </a:gridCol>
                <a:gridCol w="812625">
                  <a:extLst>
                    <a:ext uri="{9D8B030D-6E8A-4147-A177-3AD203B41FA5}">
                      <a16:colId xmlns:a16="http://schemas.microsoft.com/office/drawing/2014/main" val="20003"/>
                    </a:ext>
                  </a:extLst>
                </a:gridCol>
                <a:gridCol w="886500">
                  <a:extLst>
                    <a:ext uri="{9D8B030D-6E8A-4147-A177-3AD203B41FA5}">
                      <a16:colId xmlns:a16="http://schemas.microsoft.com/office/drawing/2014/main" val="20004"/>
                    </a:ext>
                  </a:extLst>
                </a:gridCol>
                <a:gridCol w="812625">
                  <a:extLst>
                    <a:ext uri="{9D8B030D-6E8A-4147-A177-3AD203B41FA5}">
                      <a16:colId xmlns:a16="http://schemas.microsoft.com/office/drawing/2014/main" val="20005"/>
                    </a:ext>
                  </a:extLst>
                </a:gridCol>
                <a:gridCol w="812625">
                  <a:extLst>
                    <a:ext uri="{9D8B030D-6E8A-4147-A177-3AD203B41FA5}">
                      <a16:colId xmlns:a16="http://schemas.microsoft.com/office/drawing/2014/main" val="20006"/>
                    </a:ext>
                  </a:extLst>
                </a:gridCol>
                <a:gridCol w="812625">
                  <a:extLst>
                    <a:ext uri="{9D8B030D-6E8A-4147-A177-3AD203B41FA5}">
                      <a16:colId xmlns:a16="http://schemas.microsoft.com/office/drawing/2014/main" val="20007"/>
                    </a:ext>
                  </a:extLst>
                </a:gridCol>
                <a:gridCol w="591000">
                  <a:extLst>
                    <a:ext uri="{9D8B030D-6E8A-4147-A177-3AD203B41FA5}">
                      <a16:colId xmlns:a16="http://schemas.microsoft.com/office/drawing/2014/main" val="20008"/>
                    </a:ext>
                  </a:extLst>
                </a:gridCol>
              </a:tblGrid>
              <a:tr h="56474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Number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Low</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High</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6542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211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E STATE RD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APT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B</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60042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9581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R777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609600" y="5447369"/>
            <a:ext cx="109728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chemeClr val="accent2">
                    <a:lumMod val="75000"/>
                  </a:schemeClr>
                </a:solidFill>
              </a:rPr>
              <a:t>Both ‘R’ and ‘D’ are valid Enhanced DPV Codes for this address. Return ‘R’ in this case.</a:t>
            </a:r>
          </a:p>
          <a:p>
            <a:endParaRPr lang="en-US" sz="2400" b="1" dirty="0">
              <a:solidFill>
                <a:schemeClr val="accent2">
                  <a:lumMod val="75000"/>
                </a:schemeClr>
              </a:solidFill>
            </a:endParaRPr>
          </a:p>
          <a:p>
            <a:r>
              <a:rPr lang="en-US" sz="2000" kern="0" dirty="0">
                <a:solidFill>
                  <a:schemeClr val="accent6">
                    <a:lumMod val="75000"/>
                  </a:schemeClr>
                </a:solidFill>
              </a:rPr>
              <a:t>5 DPV Footnote Codes maximum </a:t>
            </a:r>
          </a:p>
        </p:txBody>
      </p:sp>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Multiple Enhanced DPV® Codes</a:t>
            </a:r>
            <a:endParaRPr lang="en-US" kern="0" dirty="0">
              <a:solidFill>
                <a:schemeClr val="bg1"/>
              </a:solidFill>
            </a:endParaRPr>
          </a:p>
        </p:txBody>
      </p:sp>
      <p:sp>
        <p:nvSpPr>
          <p:cNvPr id="5" name="Slide Number Placeholder 4">
            <a:extLst>
              <a:ext uri="{FF2B5EF4-FFF2-40B4-BE49-F238E27FC236}">
                <a16:creationId xmlns:a16="http://schemas.microsoft.com/office/drawing/2014/main" id="{E77B109A-C310-4636-A3F9-EF77F0E8F592}"/>
              </a:ext>
            </a:extLst>
          </p:cNvPr>
          <p:cNvSpPr>
            <a:spLocks noGrp="1"/>
          </p:cNvSpPr>
          <p:nvPr>
            <p:ph type="sldNum" sz="quarter" idx="10"/>
          </p:nvPr>
        </p:nvSpPr>
        <p:spPr/>
        <p:txBody>
          <a:bodyPr/>
          <a:lstStyle/>
          <a:p>
            <a:fld id="{DB48209F-1662-40B9-BF25-8E6F7AC270B7}" type="slidenum">
              <a:rPr lang="en-US" smtClean="0"/>
              <a:pPr/>
              <a:t>24</a:t>
            </a:fld>
            <a:endParaRPr lang="en-US"/>
          </a:p>
        </p:txBody>
      </p:sp>
    </p:spTree>
    <p:extLst>
      <p:ext uri="{BB962C8B-B14F-4D97-AF65-F5344CB8AC3E}">
        <p14:creationId xmlns:p14="http://schemas.microsoft.com/office/powerpoint/2010/main" val="346451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600200"/>
            <a:ext cx="10972800" cy="4648200"/>
          </a:xfrm>
        </p:spPr>
        <p:txBody>
          <a:bodyPr/>
          <a:lstStyle/>
          <a:p>
            <a:pPr>
              <a:lnSpc>
                <a:spcPct val="80000"/>
              </a:lnSpc>
              <a:spcAft>
                <a:spcPts val="600"/>
              </a:spcAft>
              <a:buClr>
                <a:schemeClr val="accent2">
                  <a:lumMod val="75000"/>
                </a:schemeClr>
              </a:buClr>
            </a:pPr>
            <a:r>
              <a:rPr lang="en-US" altLang="en-US" dirty="0">
                <a:solidFill>
                  <a:schemeClr val="accent2">
                    <a:lumMod val="75000"/>
                  </a:schemeClr>
                </a:solidFill>
              </a:rPr>
              <a:t>Industry communicated a specific need to identify PO Box Street Address (PBSA) records</a:t>
            </a:r>
          </a:p>
          <a:p>
            <a:pPr>
              <a:lnSpc>
                <a:spcPct val="80000"/>
              </a:lnSpc>
              <a:spcAft>
                <a:spcPts val="600"/>
              </a:spcAft>
              <a:buClr>
                <a:schemeClr val="accent2">
                  <a:lumMod val="75000"/>
                </a:schemeClr>
              </a:buClr>
            </a:pPr>
            <a:r>
              <a:rPr lang="en-US" altLang="en-US">
                <a:solidFill>
                  <a:schemeClr val="accent2">
                    <a:lumMod val="75000"/>
                  </a:schemeClr>
                </a:solidFill>
              </a:rPr>
              <a:t>Accommodations provided </a:t>
            </a:r>
            <a:r>
              <a:rPr lang="en-US" altLang="en-US" dirty="0">
                <a:solidFill>
                  <a:schemeClr val="accent6">
                    <a:lumMod val="75000"/>
                  </a:schemeClr>
                </a:solidFill>
              </a:rPr>
              <a:t>for Cycle N included</a:t>
            </a:r>
            <a:r>
              <a:rPr lang="en-US" altLang="en-US" dirty="0">
                <a:solidFill>
                  <a:schemeClr val="accent2">
                    <a:lumMod val="75000"/>
                  </a:schemeClr>
                </a:solidFill>
              </a:rPr>
              <a:t>:</a:t>
            </a:r>
          </a:p>
          <a:p>
            <a:pPr lvl="1">
              <a:lnSpc>
                <a:spcPct val="80000"/>
              </a:lnSpc>
              <a:spcAft>
                <a:spcPts val="600"/>
              </a:spcAft>
              <a:buClr>
                <a:schemeClr val="accent2">
                  <a:lumMod val="75000"/>
                </a:schemeClr>
              </a:buClr>
              <a:buFont typeface="Wingdings" pitchFamily="2" charset="2"/>
              <a:buChar char="§"/>
            </a:pPr>
            <a:r>
              <a:rPr lang="en-US" altLang="en-US" dirty="0">
                <a:solidFill>
                  <a:schemeClr val="accent2">
                    <a:lumMod val="75000"/>
                  </a:schemeClr>
                </a:solidFill>
              </a:rPr>
              <a:t>Identified PBSA records with Carrier Route </a:t>
            </a:r>
            <a:r>
              <a:rPr lang="en-US" altLang="en-US" dirty="0">
                <a:solidFill>
                  <a:schemeClr val="accent6">
                    <a:lumMod val="75000"/>
                  </a:schemeClr>
                </a:solidFill>
              </a:rPr>
              <a:t>C77x</a:t>
            </a:r>
          </a:p>
          <a:p>
            <a:pPr lvl="1">
              <a:lnSpc>
                <a:spcPct val="80000"/>
              </a:lnSpc>
              <a:spcAft>
                <a:spcPts val="600"/>
              </a:spcAft>
              <a:buClr>
                <a:schemeClr val="accent2">
                  <a:lumMod val="75000"/>
                </a:schemeClr>
              </a:buClr>
              <a:buFont typeface="Wingdings" pitchFamily="2" charset="2"/>
              <a:buChar char="§"/>
            </a:pPr>
            <a:r>
              <a:rPr lang="en-US" altLang="en-US" dirty="0">
                <a:solidFill>
                  <a:schemeClr val="accent2">
                    <a:lumMod val="75000"/>
                  </a:schemeClr>
                </a:solidFill>
              </a:rPr>
              <a:t>Added PBSA records to the CMRA table</a:t>
            </a:r>
          </a:p>
          <a:p>
            <a:pPr>
              <a:lnSpc>
                <a:spcPct val="80000"/>
              </a:lnSpc>
              <a:spcAft>
                <a:spcPts val="600"/>
              </a:spcAft>
              <a:buClr>
                <a:schemeClr val="accent2">
                  <a:lumMod val="75000"/>
                </a:schemeClr>
              </a:buClr>
            </a:pPr>
            <a:r>
              <a:rPr lang="en-US" altLang="en-US" dirty="0">
                <a:solidFill>
                  <a:schemeClr val="accent2">
                    <a:lumMod val="75000"/>
                  </a:schemeClr>
                </a:solidFill>
              </a:rPr>
              <a:t>Requires internal modification and work effort to accommodate</a:t>
            </a:r>
          </a:p>
          <a:p>
            <a:pPr lvl="1">
              <a:lnSpc>
                <a:spcPct val="80000"/>
              </a:lnSpc>
              <a:spcAft>
                <a:spcPts val="600"/>
              </a:spcAft>
              <a:buClr>
                <a:schemeClr val="accent2">
                  <a:lumMod val="75000"/>
                </a:schemeClr>
              </a:buClr>
              <a:buFont typeface="Wingdings" pitchFamily="2" charset="2"/>
              <a:buChar char="§"/>
            </a:pPr>
            <a:r>
              <a:rPr lang="en-US" altLang="en-US" dirty="0">
                <a:solidFill>
                  <a:schemeClr val="accent2">
                    <a:lumMod val="75000"/>
                  </a:schemeClr>
                </a:solidFill>
              </a:rPr>
              <a:t>PBSA is a competitive product </a:t>
            </a:r>
          </a:p>
          <a:p>
            <a:pPr lvl="1">
              <a:lnSpc>
                <a:spcPct val="80000"/>
              </a:lnSpc>
              <a:spcAft>
                <a:spcPts val="600"/>
              </a:spcAft>
              <a:buClr>
                <a:schemeClr val="accent2">
                  <a:lumMod val="75000"/>
                </a:schemeClr>
              </a:buClr>
              <a:buFont typeface="Wingdings" pitchFamily="2" charset="2"/>
              <a:buChar char="§"/>
            </a:pPr>
            <a:r>
              <a:rPr lang="en-US" altLang="en-US" dirty="0">
                <a:solidFill>
                  <a:schemeClr val="accent2">
                    <a:lumMod val="75000"/>
                  </a:schemeClr>
                </a:solidFill>
              </a:rPr>
              <a:t>Rules imposed on PBSA record handling will have to be consistent with CMRA record handling</a:t>
            </a:r>
          </a:p>
          <a:p>
            <a:pPr lvl="1">
              <a:lnSpc>
                <a:spcPct val="80000"/>
              </a:lnSpc>
              <a:spcAft>
                <a:spcPts val="600"/>
              </a:spcAft>
              <a:buClr>
                <a:schemeClr val="accent2">
                  <a:lumMod val="75000"/>
                </a:schemeClr>
              </a:buClr>
              <a:buFont typeface="Wingdings" pitchFamily="2" charset="2"/>
              <a:buChar char="§"/>
            </a:pPr>
            <a:r>
              <a:rPr lang="en-US" altLang="en-US" dirty="0">
                <a:solidFill>
                  <a:schemeClr val="accent2">
                    <a:lumMod val="75000"/>
                  </a:schemeClr>
                </a:solidFill>
              </a:rPr>
              <a:t>A PBSA table is needed</a:t>
            </a:r>
          </a:p>
          <a:p>
            <a:pPr lvl="1">
              <a:lnSpc>
                <a:spcPct val="80000"/>
              </a:lnSpc>
              <a:spcAft>
                <a:spcPts val="600"/>
              </a:spcAft>
              <a:buClr>
                <a:schemeClr val="accent2">
                  <a:lumMod val="75000"/>
                </a:schemeClr>
              </a:buClr>
              <a:buFont typeface="Wingdings" pitchFamily="2" charset="2"/>
              <a:buChar char="§"/>
            </a:pPr>
            <a:r>
              <a:rPr lang="en-US" altLang="en-US" dirty="0">
                <a:solidFill>
                  <a:schemeClr val="accent2">
                    <a:lumMod val="75000"/>
                  </a:schemeClr>
                </a:solidFill>
              </a:rPr>
              <a:t>The Secondary Designator for PBSA addresses has been determined but is not unique to PBSA addresses.</a:t>
            </a:r>
          </a:p>
        </p:txBody>
      </p:sp>
      <p:sp>
        <p:nvSpPr>
          <p:cNvPr id="6" name="Text Placeholder 2"/>
          <p:cNvSpPr txBox="1">
            <a:spLocks/>
          </p:cNvSpPr>
          <p:nvPr/>
        </p:nvSpPr>
        <p:spPr>
          <a:xfrm>
            <a:off x="1828800" y="152399"/>
            <a:ext cx="9753600" cy="670561"/>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PBSA </a:t>
            </a:r>
            <a:r>
              <a:rPr lang="en-US" altLang="en-US" b="1" dirty="0" err="1">
                <a:solidFill>
                  <a:schemeClr val="bg1"/>
                </a:solidFill>
              </a:rPr>
              <a:t>Identifer</a:t>
            </a:r>
            <a:endParaRPr lang="en-US" kern="0" dirty="0">
              <a:solidFill>
                <a:schemeClr val="bg1"/>
              </a:solidFill>
            </a:endParaRPr>
          </a:p>
        </p:txBody>
      </p:sp>
      <p:sp>
        <p:nvSpPr>
          <p:cNvPr id="3" name="Slide Number Placeholder 2">
            <a:extLst>
              <a:ext uri="{FF2B5EF4-FFF2-40B4-BE49-F238E27FC236}">
                <a16:creationId xmlns:a16="http://schemas.microsoft.com/office/drawing/2014/main" id="{24144FE2-F196-400D-91B5-6BE36FD16E2B}"/>
              </a:ext>
            </a:extLst>
          </p:cNvPr>
          <p:cNvSpPr>
            <a:spLocks noGrp="1"/>
          </p:cNvSpPr>
          <p:nvPr>
            <p:ph type="sldNum" sz="quarter" idx="10"/>
          </p:nvPr>
        </p:nvSpPr>
        <p:spPr/>
        <p:txBody>
          <a:bodyPr/>
          <a:lstStyle/>
          <a:p>
            <a:fld id="{DB48209F-1662-40B9-BF25-8E6F7AC270B7}" type="slidenum">
              <a:rPr lang="en-US" smtClean="0"/>
              <a:pPr/>
              <a:t>25</a:t>
            </a:fld>
            <a:endParaRPr lang="en-US"/>
          </a:p>
        </p:txBody>
      </p:sp>
    </p:spTree>
    <p:extLst>
      <p:ext uri="{BB962C8B-B14F-4D97-AF65-F5344CB8AC3E}">
        <p14:creationId xmlns:p14="http://schemas.microsoft.com/office/powerpoint/2010/main" val="38293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41762420"/>
              </p:ext>
            </p:extLst>
          </p:nvPr>
        </p:nvGraphicFramePr>
        <p:xfrm>
          <a:off x="381000" y="1258824"/>
          <a:ext cx="11277600" cy="5065776"/>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338073">
                <a:tc>
                  <a:txBody>
                    <a:bodyPr/>
                    <a:lstStyle/>
                    <a:p>
                      <a:pPr algn="ctr"/>
                      <a:r>
                        <a:rPr lang="en-US" sz="1600" dirty="0">
                          <a:solidFill>
                            <a:schemeClr val="accent2">
                              <a:lumMod val="75000"/>
                            </a:schemeClr>
                          </a:solidFill>
                        </a:rPr>
                        <a:t>DPV</a:t>
                      </a:r>
                    </a:p>
                  </a:txBody>
                  <a:tcPr marT="54864" marB="54864" anchor="b">
                    <a:cell3D prstMaterial="dkEdge">
                      <a:bevel prst="artDeco"/>
                      <a:lightRig rig="flood" dir="t"/>
                    </a:cell3D>
                  </a:tcPr>
                </a:tc>
                <a:tc>
                  <a:txBody>
                    <a:bodyPr/>
                    <a:lstStyle/>
                    <a:p>
                      <a:pPr algn="ctr"/>
                      <a:r>
                        <a:rPr lang="en-US" sz="1600" dirty="0">
                          <a:solidFill>
                            <a:schemeClr val="accent2">
                              <a:lumMod val="75000"/>
                            </a:schemeClr>
                          </a:solidFill>
                        </a:rPr>
                        <a:t>Current Definition</a:t>
                      </a:r>
                    </a:p>
                  </a:txBody>
                  <a:tcPr marT="54864" marB="54864" anchor="b">
                    <a:cell3D prstMaterial="dkEdge">
                      <a:bevel prst="artDeco"/>
                      <a:lightRig rig="flood" dir="t"/>
                    </a:cell3D>
                  </a:tcPr>
                </a:tc>
                <a:tc>
                  <a:txBody>
                    <a:bodyPr/>
                    <a:lstStyle/>
                    <a:p>
                      <a:pPr algn="ctr"/>
                      <a:r>
                        <a:rPr lang="en-US" sz="1600" dirty="0">
                          <a:solidFill>
                            <a:schemeClr val="accent2">
                              <a:lumMod val="75000"/>
                            </a:schemeClr>
                          </a:solidFill>
                        </a:rPr>
                        <a:t>New Definition</a:t>
                      </a:r>
                    </a:p>
                  </a:txBody>
                  <a:tcPr marT="54864" marB="54864" anchor="b">
                    <a:cell3D prstMaterial="dkEdge">
                      <a:bevel prst="artDeco"/>
                      <a:lightRig rig="flood" dir="t"/>
                    </a:cell3D>
                  </a:tcPr>
                </a:tc>
                <a:extLst>
                  <a:ext uri="{0D108BD9-81ED-4DB2-BD59-A6C34878D82A}">
                    <a16:rowId xmlns:a16="http://schemas.microsoft.com/office/drawing/2014/main" val="10000"/>
                  </a:ext>
                </a:extLst>
              </a:tr>
              <a:tr h="0">
                <a:tc>
                  <a:txBody>
                    <a:bodyPr/>
                    <a:lstStyle/>
                    <a:p>
                      <a:pPr algn="ctr"/>
                      <a:r>
                        <a:rPr lang="en-US" sz="1600" dirty="0">
                          <a:solidFill>
                            <a:schemeClr val="accent2">
                              <a:lumMod val="75000"/>
                            </a:schemeClr>
                          </a:solidFill>
                        </a:rPr>
                        <a:t>“CC”</a:t>
                      </a:r>
                    </a:p>
                  </a:txBody>
                  <a:tcPr marT="54864" marB="54864" anchor="ctr">
                    <a:cell3D prstMaterial="dkEdge">
                      <a:bevel prst="artDeco"/>
                      <a:lightRig rig="flood" dir="t"/>
                    </a:cell3D>
                  </a:tcPr>
                </a:tc>
                <a:tc>
                  <a:txBody>
                    <a:bodyPr/>
                    <a:lstStyle/>
                    <a:p>
                      <a:pPr algn="l"/>
                      <a:r>
                        <a:rPr lang="en-US" sz="1600" dirty="0">
                          <a:solidFill>
                            <a:schemeClr val="accent2">
                              <a:lumMod val="75000"/>
                            </a:schemeClr>
                          </a:solidFill>
                        </a:rPr>
                        <a:t>Input Address Primary Number matched to DPV</a:t>
                      </a:r>
                      <a:r>
                        <a:rPr lang="en-US" sz="1600" baseline="30000" dirty="0">
                          <a:solidFill>
                            <a:schemeClr val="accent2">
                              <a:lumMod val="75000"/>
                            </a:schemeClr>
                          </a:solidFill>
                        </a:rPr>
                        <a:t>®</a:t>
                      </a:r>
                      <a:r>
                        <a:rPr lang="en-US" sz="1600" dirty="0">
                          <a:solidFill>
                            <a:schemeClr val="accent2">
                              <a:lumMod val="75000"/>
                            </a:schemeClr>
                          </a:solidFill>
                        </a:rPr>
                        <a:t> but secondary not</a:t>
                      </a:r>
                      <a:r>
                        <a:rPr lang="en-US" sz="1600" baseline="0" dirty="0">
                          <a:solidFill>
                            <a:schemeClr val="accent2">
                              <a:lumMod val="75000"/>
                            </a:schemeClr>
                          </a:solidFill>
                        </a:rPr>
                        <a:t> matched (present but invalid)</a:t>
                      </a:r>
                      <a:endParaRPr lang="en-US" sz="1600" dirty="0">
                        <a:solidFill>
                          <a:schemeClr val="accent2">
                            <a:lumMod val="75000"/>
                          </a:schemeClr>
                        </a:solidFill>
                      </a:endParaRPr>
                    </a:p>
                  </a:txBody>
                  <a:tcPr marT="54864" marB="54864">
                    <a:cell3D prstMaterial="dkEdge">
                      <a:bevel prst="artDeco"/>
                      <a:lightRig rig="flood" dir="t"/>
                    </a:cell3D>
                  </a:tcPr>
                </a:tc>
                <a:tc>
                  <a:txBody>
                    <a:bodyPr/>
                    <a:lstStyle/>
                    <a:p>
                      <a:pPr marL="0" marR="0">
                        <a:lnSpc>
                          <a:spcPct val="115000"/>
                        </a:lnSpc>
                        <a:spcBef>
                          <a:spcPts val="0"/>
                        </a:spcBef>
                        <a:spcAft>
                          <a:spcPts val="0"/>
                        </a:spcAft>
                      </a:pPr>
                      <a:r>
                        <a:rPr lang="en-US" sz="16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Input address primary number matched, secondary number not matched; secondary number not required </a:t>
                      </a:r>
                    </a:p>
                  </a:txBody>
                  <a:tcPr marL="68580" marR="68580" marT="0" marB="0">
                    <a:cell3D prstMaterial="dkEdge">
                      <a:bevel prst="artDeco"/>
                      <a:lightRig rig="flood" dir="t"/>
                    </a:cell3D>
                  </a:tcPr>
                </a:tc>
                <a:extLst>
                  <a:ext uri="{0D108BD9-81ED-4DB2-BD59-A6C34878D82A}">
                    <a16:rowId xmlns:a16="http://schemas.microsoft.com/office/drawing/2014/main" val="10001"/>
                  </a:ext>
                </a:extLst>
              </a:tr>
              <a:tr h="685800">
                <a:tc>
                  <a:txBody>
                    <a:bodyPr/>
                    <a:lstStyle/>
                    <a:p>
                      <a:pPr algn="ctr"/>
                      <a:r>
                        <a:rPr lang="en-US" sz="1600" dirty="0">
                          <a:solidFill>
                            <a:schemeClr val="accent2">
                              <a:lumMod val="75000"/>
                            </a:schemeClr>
                          </a:solidFill>
                        </a:rPr>
                        <a:t>“N1”</a:t>
                      </a:r>
                    </a:p>
                  </a:txBody>
                  <a:tcPr marT="54864" marB="54864" anchor="ctr">
                    <a:cell3D prstMaterial="dkEdge">
                      <a:bevel prst="artDeco"/>
                      <a:lightRig rig="flood" dir="t"/>
                    </a:cell3D>
                  </a:tcPr>
                </a:tc>
                <a:tc>
                  <a:txBody>
                    <a:bodyPr/>
                    <a:lstStyle/>
                    <a:p>
                      <a:pPr algn="l"/>
                      <a:r>
                        <a:rPr lang="en-US" sz="1600" b="0" i="0" u="none" strike="noStrike" kern="1200" baseline="0" dirty="0">
                          <a:solidFill>
                            <a:schemeClr val="accent2">
                              <a:lumMod val="75000"/>
                            </a:schemeClr>
                          </a:solidFill>
                          <a:latin typeface="+mn-lt"/>
                          <a:ea typeface="+mn-ea"/>
                          <a:cs typeface="+mn-cs"/>
                        </a:rPr>
                        <a:t>Input Address Primary Number matched to DPV</a:t>
                      </a:r>
                      <a:r>
                        <a:rPr lang="en-US" sz="1600" baseline="30000" dirty="0">
                          <a:solidFill>
                            <a:schemeClr val="accent2">
                              <a:lumMod val="75000"/>
                            </a:schemeClr>
                          </a:solidFill>
                        </a:rPr>
                        <a:t>®</a:t>
                      </a:r>
                      <a:r>
                        <a:rPr lang="en-US" sz="1600" b="0" i="0" u="none" strike="noStrike" kern="1200" baseline="0" dirty="0">
                          <a:solidFill>
                            <a:schemeClr val="accent2">
                              <a:lumMod val="75000"/>
                            </a:schemeClr>
                          </a:solidFill>
                          <a:latin typeface="+mn-lt"/>
                          <a:ea typeface="+mn-ea"/>
                          <a:cs typeface="+mn-cs"/>
                        </a:rPr>
                        <a:t> but address missing secondary number</a:t>
                      </a:r>
                      <a:endParaRPr lang="en-US" sz="1600" dirty="0">
                        <a:solidFill>
                          <a:schemeClr val="accent2">
                            <a:lumMod val="75000"/>
                          </a:schemeClr>
                        </a:solidFill>
                      </a:endParaRPr>
                    </a:p>
                  </a:txBody>
                  <a:tcPr marT="54864" marB="54864">
                    <a:cell3D prstMaterial="dkEdge">
                      <a:bevel prst="artDeco"/>
                      <a:lightRig rig="flood" dir="t"/>
                    </a:cell3D>
                  </a:tcPr>
                </a:tc>
                <a:tc>
                  <a:txBody>
                    <a:bodyPr/>
                    <a:lstStyle/>
                    <a:p>
                      <a:pPr algn="l"/>
                      <a:r>
                        <a:rPr lang="en-US" sz="1600" b="0" i="0" u="none" strike="noStrike" kern="1200" baseline="0" dirty="0">
                          <a:solidFill>
                            <a:schemeClr val="accent2">
                              <a:lumMod val="75000"/>
                            </a:schemeClr>
                          </a:solidFill>
                          <a:latin typeface="+mn-lt"/>
                          <a:ea typeface="+mn-ea"/>
                          <a:cs typeface="+mn-cs"/>
                        </a:rPr>
                        <a:t>Input address primary number matched to DPV</a:t>
                      </a:r>
                      <a:r>
                        <a:rPr lang="en-US" sz="1600" baseline="30000" dirty="0">
                          <a:solidFill>
                            <a:schemeClr val="accent2">
                              <a:lumMod val="75000"/>
                            </a:schemeClr>
                          </a:solidFill>
                        </a:rPr>
                        <a:t>®</a:t>
                      </a:r>
                      <a:r>
                        <a:rPr lang="en-US" sz="1600" b="0" i="0" u="none" strike="noStrike" kern="1200" baseline="0" dirty="0">
                          <a:solidFill>
                            <a:schemeClr val="accent2">
                              <a:lumMod val="75000"/>
                            </a:schemeClr>
                          </a:solidFill>
                          <a:latin typeface="+mn-lt"/>
                          <a:ea typeface="+mn-ea"/>
                          <a:cs typeface="+mn-cs"/>
                        </a:rPr>
                        <a:t> but address missing required secondary number</a:t>
                      </a:r>
                      <a:endParaRPr lang="en-US" sz="1600" dirty="0">
                        <a:solidFill>
                          <a:schemeClr val="accent2">
                            <a:lumMod val="75000"/>
                          </a:schemeClr>
                        </a:solidFill>
                      </a:endParaRPr>
                    </a:p>
                  </a:txBody>
                  <a:tcPr marT="54864" marB="54864">
                    <a:cell3D prstMaterial="dkEdge">
                      <a:bevel prst="artDeco"/>
                      <a:lightRig rig="flood" dir="t"/>
                    </a:cell3D>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dirty="0">
                          <a:solidFill>
                            <a:schemeClr val="accent6">
                              <a:lumMod val="75000"/>
                            </a:schemeClr>
                          </a:solidFill>
                        </a:rPr>
                        <a:t>“C1”</a:t>
                      </a:r>
                    </a:p>
                  </a:txBody>
                  <a:tcPr marT="54864" marB="54864" anchor="ctr">
                    <a:cell3D prstMaterial="dkEdge">
                      <a:bevel prst="artDeco"/>
                      <a:lightRig rig="flood" dir="t"/>
                    </a:cell3D>
                  </a:tcPr>
                </a:tc>
                <a:tc>
                  <a:txBody>
                    <a:bodyPr/>
                    <a:lstStyle/>
                    <a:p>
                      <a:pPr algn="l"/>
                      <a:r>
                        <a:rPr lang="en-US" sz="1600" b="0" i="1" dirty="0">
                          <a:solidFill>
                            <a:schemeClr val="accent6">
                              <a:lumMod val="75000"/>
                            </a:schemeClr>
                          </a:solidFill>
                        </a:rPr>
                        <a:t>NEW</a:t>
                      </a:r>
                    </a:p>
                  </a:txBody>
                  <a:tcPr marT="54864" marB="54864" anchor="ctr">
                    <a:cell3D prstMaterial="dkEdge">
                      <a:bevel prst="artDeco"/>
                      <a:lightRig rig="flood" dir="t"/>
                    </a:cell3D>
                  </a:tcPr>
                </a:tc>
                <a:tc>
                  <a:txBody>
                    <a:bodyPr/>
                    <a:lstStyle/>
                    <a:p>
                      <a:pPr algn="l"/>
                      <a:r>
                        <a:rPr lang="en-US" sz="1600" b="0" i="0" kern="1200" dirty="0">
                          <a:solidFill>
                            <a:schemeClr val="accent2">
                              <a:lumMod val="75000"/>
                            </a:schemeClr>
                          </a:solidFill>
                          <a:effectLst/>
                          <a:latin typeface="+mn-lt"/>
                          <a:ea typeface="+mn-ea"/>
                          <a:cs typeface="+mn-cs"/>
                        </a:rPr>
                        <a:t>Input address primary number matched, secondary number not matched; secondary number required</a:t>
                      </a:r>
                      <a:endParaRPr lang="en-US" sz="1400" b="0" i="0" u="none" dirty="0">
                        <a:solidFill>
                          <a:schemeClr val="accent2">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718733237"/>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dirty="0">
                          <a:solidFill>
                            <a:schemeClr val="accent6">
                              <a:lumMod val="75000"/>
                            </a:schemeClr>
                          </a:solidFill>
                        </a:rPr>
                        <a:t>“IA”</a:t>
                      </a:r>
                    </a:p>
                  </a:txBody>
                  <a:tcPr marT="54864" marB="54864" anchor="ctr">
                    <a:cell3D prstMaterial="dkEdge">
                      <a:bevel prst="artDeco"/>
                      <a:lightRig rig="flood" dir="t"/>
                    </a:cell3D>
                  </a:tcPr>
                </a:tc>
                <a:tc>
                  <a:txBody>
                    <a:bodyPr/>
                    <a:lstStyle/>
                    <a:p>
                      <a:pPr algn="l"/>
                      <a:r>
                        <a:rPr lang="en-US" sz="1600" b="0" i="1" dirty="0">
                          <a:solidFill>
                            <a:schemeClr val="accent6">
                              <a:lumMod val="75000"/>
                            </a:schemeClr>
                          </a:solidFill>
                        </a:rPr>
                        <a:t>NEW</a:t>
                      </a:r>
                    </a:p>
                  </a:txBody>
                  <a:tcPr marT="54864" marB="54864" anchor="ctr">
                    <a:cell3D prstMaterial="dkEdge">
                      <a:bevel prst="artDeco"/>
                      <a:lightRig rig="flood" dir="t"/>
                    </a:cell3D>
                  </a:tcPr>
                </a:tc>
                <a:tc>
                  <a:txBody>
                    <a:bodyPr/>
                    <a:lstStyle/>
                    <a:p>
                      <a:pPr algn="l"/>
                      <a:r>
                        <a:rPr lang="en-US" sz="1600" b="0" i="1" u="none" dirty="0">
                          <a:solidFill>
                            <a:schemeClr val="accent6">
                              <a:lumMod val="75000"/>
                            </a:schemeClr>
                          </a:solidFill>
                        </a:rPr>
                        <a:t>Informed Address identified</a:t>
                      </a:r>
                    </a:p>
                  </a:txBody>
                  <a:tcPr marT="54864" marB="54864" anchor="ctr">
                    <a:cell3D prstMaterial="dkEdge">
                      <a:bevel prst="artDeco"/>
                      <a:lightRig rig="flood" dir="t"/>
                    </a:cell3D>
                  </a:tcPr>
                </a:tc>
                <a:extLst>
                  <a:ext uri="{0D108BD9-81ED-4DB2-BD59-A6C34878D82A}">
                    <a16:rowId xmlns:a16="http://schemas.microsoft.com/office/drawing/2014/main" val="814296136"/>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dirty="0">
                          <a:solidFill>
                            <a:schemeClr val="accent6">
                              <a:lumMod val="75000"/>
                            </a:schemeClr>
                          </a:solidFill>
                        </a:rPr>
                        <a:t>“TA”</a:t>
                      </a:r>
                    </a:p>
                  </a:txBody>
                  <a:tcPr marT="54864" marB="54864" anchor="ctr">
                    <a:cell3D prstMaterial="dkEdge">
                      <a:bevel prst="artDeco"/>
                      <a:lightRig rig="flood" dir="t"/>
                    </a:cell3D>
                  </a:tcPr>
                </a:tc>
                <a:tc>
                  <a:txBody>
                    <a:bodyPr/>
                    <a:lstStyle/>
                    <a:p>
                      <a:pPr algn="l"/>
                      <a:r>
                        <a:rPr lang="en-US" sz="1600" b="0" i="1" dirty="0">
                          <a:solidFill>
                            <a:schemeClr val="accent6">
                              <a:lumMod val="75000"/>
                            </a:schemeClr>
                          </a:solidFill>
                        </a:rPr>
                        <a:t>NEW</a:t>
                      </a:r>
                    </a:p>
                  </a:txBody>
                  <a:tcPr marT="54864" marB="54864" anchor="ctr">
                    <a:cell3D prstMaterial="dkEdge">
                      <a:bevel prst="artDeco"/>
                      <a:lightRig rig="flood" dir="t"/>
                    </a:cell3D>
                  </a:tcPr>
                </a:tc>
                <a:tc>
                  <a:txBody>
                    <a:bodyPr/>
                    <a:lstStyle/>
                    <a:p>
                      <a:pPr algn="l"/>
                      <a:r>
                        <a:rPr lang="en-US" sz="1600" b="0" i="1" dirty="0">
                          <a:solidFill>
                            <a:schemeClr val="accent2">
                              <a:lumMod val="75000"/>
                            </a:schemeClr>
                          </a:solidFill>
                        </a:rPr>
                        <a:t>Input Address Primary Number Matched to DPV</a:t>
                      </a:r>
                      <a:r>
                        <a:rPr lang="en-US" sz="1600" b="0" i="1" baseline="30000" dirty="0">
                          <a:solidFill>
                            <a:schemeClr val="accent2">
                              <a:lumMod val="75000"/>
                            </a:schemeClr>
                          </a:solidFill>
                        </a:rPr>
                        <a:t>®</a:t>
                      </a:r>
                      <a:r>
                        <a:rPr lang="en-US" sz="1600" b="0" i="1" dirty="0">
                          <a:solidFill>
                            <a:schemeClr val="accent2">
                              <a:lumMod val="75000"/>
                            </a:schemeClr>
                          </a:solidFill>
                        </a:rPr>
                        <a:t> by dropping</a:t>
                      </a:r>
                      <a:r>
                        <a:rPr lang="en-US" sz="1600" b="0" i="1" baseline="0" dirty="0">
                          <a:solidFill>
                            <a:schemeClr val="accent2">
                              <a:lumMod val="75000"/>
                            </a:schemeClr>
                          </a:solidFill>
                        </a:rPr>
                        <a:t> trailing alpha</a:t>
                      </a:r>
                      <a:endParaRPr lang="en-US" sz="1600" b="0" i="1" u="sng" dirty="0">
                        <a:solidFill>
                          <a:srgbClr val="C00000"/>
                        </a:solidFill>
                      </a:endParaRPr>
                    </a:p>
                  </a:txBody>
                  <a:tcPr marT="54864" marB="54864" anchor="ctr">
                    <a:cell3D prstMaterial="dkEdge">
                      <a:bevel prst="artDeco"/>
                      <a:lightRig rig="flood" dir="t"/>
                    </a:cell3D>
                  </a:tcPr>
                </a:tc>
                <a:extLst>
                  <a:ext uri="{0D108BD9-81ED-4DB2-BD59-A6C34878D82A}">
                    <a16:rowId xmlns:a16="http://schemas.microsoft.com/office/drawing/2014/main" val="10003"/>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dirty="0">
                          <a:solidFill>
                            <a:schemeClr val="accent6">
                              <a:lumMod val="75000"/>
                            </a:schemeClr>
                          </a:solidFill>
                        </a:rPr>
                        <a:t>“PB”</a:t>
                      </a:r>
                    </a:p>
                  </a:txBody>
                  <a:tcPr marT="54864" marB="54864" anchor="ctr">
                    <a:cell3D prstMaterial="dkEdge">
                      <a:bevel prst="artDeco"/>
                      <a:lightRig rig="flood" dir="t"/>
                    </a:cell3D>
                  </a:tcPr>
                </a:tc>
                <a:tc>
                  <a:txBody>
                    <a:bodyPr/>
                    <a:lstStyle/>
                    <a:p>
                      <a:pPr algn="l"/>
                      <a:r>
                        <a:rPr lang="en-US" sz="1600" b="0" i="1" dirty="0">
                          <a:solidFill>
                            <a:schemeClr val="accent6">
                              <a:lumMod val="75000"/>
                            </a:schemeClr>
                          </a:solidFill>
                        </a:rPr>
                        <a:t>NEW</a:t>
                      </a:r>
                    </a:p>
                  </a:txBody>
                  <a:tcPr marT="54864" marB="54864" anchor="ctr">
                    <a:cell3D prstMaterial="dkEdge">
                      <a:bevel prst="artDeco"/>
                      <a:lightRig rig="flood" dir="t"/>
                    </a:cell3D>
                  </a:tcPr>
                </a:tc>
                <a:tc>
                  <a:txBody>
                    <a:bodyPr/>
                    <a:lstStyle/>
                    <a:p>
                      <a:pPr algn="l"/>
                      <a:r>
                        <a:rPr lang="en-US" altLang="en-US" sz="1600" b="0" i="1" dirty="0">
                          <a:solidFill>
                            <a:schemeClr val="accent6">
                              <a:lumMod val="75000"/>
                            </a:schemeClr>
                          </a:solidFill>
                        </a:rPr>
                        <a:t>Identified PO Box Street</a:t>
                      </a:r>
                      <a:r>
                        <a:rPr lang="en-US" altLang="en-US" sz="1600" b="0" i="1" baseline="0" dirty="0">
                          <a:solidFill>
                            <a:schemeClr val="accent6">
                              <a:lumMod val="75000"/>
                            </a:schemeClr>
                          </a:solidFill>
                        </a:rPr>
                        <a:t> Address</a:t>
                      </a:r>
                      <a:endParaRPr lang="en-US" sz="1600" b="0" i="1" u="sng" dirty="0">
                        <a:solidFill>
                          <a:schemeClr val="accent6">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4"/>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baseline="0" dirty="0">
                          <a:solidFill>
                            <a:schemeClr val="accent6">
                              <a:lumMod val="75000"/>
                            </a:schemeClr>
                          </a:solidFill>
                        </a:rPr>
                        <a:t>“R7”</a:t>
                      </a:r>
                      <a:endParaRPr lang="en-US" sz="1600" b="0" i="1" dirty="0">
                        <a:solidFill>
                          <a:schemeClr val="accent6">
                            <a:lumMod val="75000"/>
                          </a:schemeClr>
                        </a:solidFill>
                      </a:endParaRPr>
                    </a:p>
                  </a:txBody>
                  <a:tcPr marT="54864" marB="54864" anchor="ctr">
                    <a:cell3D prstMaterial="dkEdge">
                      <a:bevel prst="artDeco"/>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accent6">
                              <a:lumMod val="75000"/>
                            </a:schemeClr>
                          </a:solidFill>
                        </a:rPr>
                        <a:t>NEW</a:t>
                      </a:r>
                    </a:p>
                  </a:txBody>
                  <a:tcPr marT="54864" marB="54864" anchor="ctr">
                    <a:cell3D prstMaterial="dkEdge">
                      <a:bevel prst="artDeco"/>
                      <a:lightRig rig="flood" dir="t"/>
                    </a:cell3D>
                  </a:tcPr>
                </a:tc>
                <a:tc>
                  <a:txBody>
                    <a:bodyPr/>
                    <a:lstStyle/>
                    <a:p>
                      <a:pPr algn="l"/>
                      <a:r>
                        <a:rPr lang="en-US" sz="1600" b="0" i="1" dirty="0">
                          <a:solidFill>
                            <a:schemeClr val="accent6">
                              <a:lumMod val="75000"/>
                            </a:schemeClr>
                          </a:solidFill>
                        </a:rPr>
                        <a:t>Addresses that are assigned to a phantom route of R777 or R779</a:t>
                      </a:r>
                      <a:endParaRPr lang="en-US" sz="1600" b="0" i="1" u="sng" dirty="0">
                        <a:solidFill>
                          <a:schemeClr val="accent6">
                            <a:lumMod val="75000"/>
                          </a:schemeClr>
                        </a:solidFill>
                      </a:endParaRPr>
                    </a:p>
                  </a:txBody>
                  <a:tcPr marT="54864" marB="54864" anchor="ctr">
                    <a:cell3D prstMaterial="dkEdge">
                      <a:bevel prst="artDeco"/>
                      <a:lightRig rig="flood" dir="t"/>
                    </a:cell3D>
                  </a:tcPr>
                </a:tc>
                <a:extLst>
                  <a:ext uri="{0D108BD9-81ED-4DB2-BD59-A6C34878D82A}">
                    <a16:rowId xmlns:a16="http://schemas.microsoft.com/office/drawing/2014/main" val="10005"/>
                  </a:ext>
                </a:extLst>
              </a:tr>
            </a:tbl>
          </a:graphicData>
        </a:graphic>
      </p:graphicFrame>
      <p:sp>
        <p:nvSpPr>
          <p:cNvPr id="7" name="Rectangle 6"/>
          <p:cNvSpPr/>
          <p:nvPr/>
        </p:nvSpPr>
        <p:spPr>
          <a:xfrm>
            <a:off x="685800" y="6324600"/>
            <a:ext cx="10972800" cy="584775"/>
          </a:xfrm>
          <a:prstGeom prst="rect">
            <a:avLst/>
          </a:prstGeom>
        </p:spPr>
        <p:txBody>
          <a:bodyPr wrap="square">
            <a:spAutoFit/>
          </a:bodyPr>
          <a:lstStyle/>
          <a:p>
            <a:pPr marL="285750" indent="-285750">
              <a:buFont typeface="Arial" panose="020B0604020202020204" pitchFamily="34" charset="0"/>
              <a:buChar char="•"/>
            </a:pPr>
            <a:r>
              <a:rPr lang="en-US" sz="1600" i="1" dirty="0">
                <a:solidFill>
                  <a:schemeClr val="accent6">
                    <a:lumMod val="75000"/>
                  </a:schemeClr>
                </a:solidFill>
              </a:rPr>
              <a:t>New DPV</a:t>
            </a:r>
            <a:r>
              <a:rPr lang="en-US" sz="1600" i="1" baseline="30000" dirty="0">
                <a:solidFill>
                  <a:schemeClr val="accent6">
                    <a:lumMod val="75000"/>
                  </a:schemeClr>
                </a:solidFill>
              </a:rPr>
              <a:t>®</a:t>
            </a:r>
            <a:r>
              <a:rPr lang="en-US" sz="1600" i="1" dirty="0">
                <a:solidFill>
                  <a:schemeClr val="accent6">
                    <a:lumMod val="75000"/>
                  </a:schemeClr>
                </a:solidFill>
              </a:rPr>
              <a:t> Footnote required for both certification and in production</a:t>
            </a:r>
          </a:p>
          <a:p>
            <a:pPr marL="285750" indent="-285750">
              <a:buFont typeface="Arial" panose="020B0604020202020204" pitchFamily="34" charset="0"/>
              <a:buChar char="•"/>
            </a:pPr>
            <a:r>
              <a:rPr lang="en-US" sz="1600" i="1" dirty="0">
                <a:solidFill>
                  <a:schemeClr val="accent6">
                    <a:lumMod val="75000"/>
                  </a:schemeClr>
                </a:solidFill>
              </a:rPr>
              <a:t>Must provide “C1” “IA” “TA” “PB” “R7” footnote during processing.</a:t>
            </a:r>
          </a:p>
        </p:txBody>
      </p:sp>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Footnotes Redefined &amp; New</a:t>
            </a:r>
            <a:endParaRPr lang="en-US" kern="0" dirty="0">
              <a:solidFill>
                <a:schemeClr val="bg1"/>
              </a:solidFill>
            </a:endParaRPr>
          </a:p>
        </p:txBody>
      </p:sp>
      <p:sp>
        <p:nvSpPr>
          <p:cNvPr id="3" name="Slide Number Placeholder 2">
            <a:extLst>
              <a:ext uri="{FF2B5EF4-FFF2-40B4-BE49-F238E27FC236}">
                <a16:creationId xmlns:a16="http://schemas.microsoft.com/office/drawing/2014/main" id="{6939B446-2320-4C56-8203-DCF6B5CD23C8}"/>
              </a:ext>
            </a:extLst>
          </p:cNvPr>
          <p:cNvSpPr>
            <a:spLocks noGrp="1"/>
          </p:cNvSpPr>
          <p:nvPr>
            <p:ph type="sldNum" sz="quarter" idx="10"/>
          </p:nvPr>
        </p:nvSpPr>
        <p:spPr/>
        <p:txBody>
          <a:bodyPr/>
          <a:lstStyle/>
          <a:p>
            <a:fld id="{DB48209F-1662-40B9-BF25-8E6F7AC270B7}" type="slidenum">
              <a:rPr lang="en-US" smtClean="0"/>
              <a:pPr/>
              <a:t>26</a:t>
            </a:fld>
            <a:endParaRPr lang="en-US"/>
          </a:p>
        </p:txBody>
      </p:sp>
    </p:spTree>
    <p:extLst>
      <p:ext uri="{BB962C8B-B14F-4D97-AF65-F5344CB8AC3E}">
        <p14:creationId xmlns:p14="http://schemas.microsoft.com/office/powerpoint/2010/main" val="558453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2432680379"/>
              </p:ext>
            </p:extLst>
          </p:nvPr>
        </p:nvGraphicFramePr>
        <p:xfrm>
          <a:off x="1610979" y="1746504"/>
          <a:ext cx="8265137" cy="1453896"/>
        </p:xfrm>
        <a:graphic>
          <a:graphicData uri="http://schemas.openxmlformats.org/drawingml/2006/table">
            <a:tbl>
              <a:tblPr/>
              <a:tblGrid>
                <a:gridCol w="809099">
                  <a:extLst>
                    <a:ext uri="{9D8B030D-6E8A-4147-A177-3AD203B41FA5}">
                      <a16:colId xmlns:a16="http://schemas.microsoft.com/office/drawing/2014/main" val="20000"/>
                    </a:ext>
                  </a:extLst>
                </a:gridCol>
                <a:gridCol w="600713">
                  <a:extLst>
                    <a:ext uri="{9D8B030D-6E8A-4147-A177-3AD203B41FA5}">
                      <a16:colId xmlns:a16="http://schemas.microsoft.com/office/drawing/2014/main" val="20001"/>
                    </a:ext>
                  </a:extLst>
                </a:gridCol>
                <a:gridCol w="1089401">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704906">
                  <a:extLst>
                    <a:ext uri="{9D8B030D-6E8A-4147-A177-3AD203B41FA5}">
                      <a16:colId xmlns:a16="http://schemas.microsoft.com/office/drawing/2014/main" val="20004"/>
                    </a:ext>
                  </a:extLst>
                </a:gridCol>
                <a:gridCol w="768988">
                  <a:extLst>
                    <a:ext uri="{9D8B030D-6E8A-4147-A177-3AD203B41FA5}">
                      <a16:colId xmlns:a16="http://schemas.microsoft.com/office/drawing/2014/main" val="20005"/>
                    </a:ext>
                  </a:extLst>
                </a:gridCol>
                <a:gridCol w="768988">
                  <a:extLst>
                    <a:ext uri="{9D8B030D-6E8A-4147-A177-3AD203B41FA5}">
                      <a16:colId xmlns:a16="http://schemas.microsoft.com/office/drawing/2014/main" val="20006"/>
                    </a:ext>
                  </a:extLst>
                </a:gridCol>
                <a:gridCol w="833070">
                  <a:extLst>
                    <a:ext uri="{9D8B030D-6E8A-4147-A177-3AD203B41FA5}">
                      <a16:colId xmlns:a16="http://schemas.microsoft.com/office/drawing/2014/main" val="20007"/>
                    </a:ext>
                  </a:extLst>
                </a:gridCol>
                <a:gridCol w="704906">
                  <a:extLst>
                    <a:ext uri="{9D8B030D-6E8A-4147-A177-3AD203B41FA5}">
                      <a16:colId xmlns:a16="http://schemas.microsoft.com/office/drawing/2014/main" val="20008"/>
                    </a:ext>
                  </a:extLst>
                </a:gridCol>
                <a:gridCol w="704906">
                  <a:extLst>
                    <a:ext uri="{9D8B030D-6E8A-4147-A177-3AD203B41FA5}">
                      <a16:colId xmlns:a16="http://schemas.microsoft.com/office/drawing/2014/main" val="20009"/>
                    </a:ext>
                  </a:extLst>
                </a:gridCol>
              </a:tblGrid>
              <a:tr h="40645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 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630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AUTUMN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2630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AUTUMN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2890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2630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AUTUMN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 –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bl>
          </a:graphicData>
        </a:graphic>
      </p:graphicFrame>
      <p:sp>
        <p:nvSpPr>
          <p:cNvPr id="10" name="Rectangle 32"/>
          <p:cNvSpPr>
            <a:spLocks noChangeArrowheads="1"/>
          </p:cNvSpPr>
          <p:nvPr/>
        </p:nvSpPr>
        <p:spPr bwMode="auto">
          <a:xfrm>
            <a:off x="165100" y="6450227"/>
            <a:ext cx="845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pPr>
            <a:r>
              <a:rPr lang="en-US" sz="1600" b="1" dirty="0">
                <a:solidFill>
                  <a:schemeClr val="accent6">
                    <a:lumMod val="75000"/>
                  </a:schemeClr>
                </a:solidFill>
              </a:rPr>
              <a:t>NOTE: No change to current rule for </a:t>
            </a:r>
            <a:r>
              <a:rPr lang="en-US" sz="1600" b="1" dirty="0" err="1">
                <a:solidFill>
                  <a:schemeClr val="accent6">
                    <a:lumMod val="75000"/>
                  </a:schemeClr>
                </a:solidFill>
              </a:rPr>
              <a:t>highrise</a:t>
            </a:r>
            <a:r>
              <a:rPr lang="en-US" sz="1600" b="1" dirty="0">
                <a:solidFill>
                  <a:schemeClr val="accent6">
                    <a:lumMod val="75000"/>
                  </a:schemeClr>
                </a:solidFill>
              </a:rPr>
              <a:t> default.</a:t>
            </a:r>
          </a:p>
        </p:txBody>
      </p:sp>
      <p:sp>
        <p:nvSpPr>
          <p:cNvPr id="3" name="Title 2"/>
          <p:cNvSpPr>
            <a:spLocks noGrp="1"/>
          </p:cNvSpPr>
          <p:nvPr>
            <p:ph type="title" idx="4294967295"/>
          </p:nvPr>
        </p:nvSpPr>
        <p:spPr>
          <a:xfrm>
            <a:off x="609600" y="822961"/>
            <a:ext cx="10972800" cy="923543"/>
          </a:xfrm>
          <a:prstGeom prst="rect">
            <a:avLst/>
          </a:prstGeom>
        </p:spPr>
        <p:txBody>
          <a:bodyPr/>
          <a:lstStyle/>
          <a:p>
            <a:r>
              <a:rPr lang="en-US" sz="2400" dirty="0">
                <a:solidFill>
                  <a:schemeClr val="accent2">
                    <a:lumMod val="75000"/>
                  </a:schemeClr>
                </a:solidFill>
              </a:rPr>
              <a:t>DPV</a:t>
            </a:r>
            <a:r>
              <a:rPr lang="en-US" sz="2400" baseline="30000" dirty="0">
                <a:solidFill>
                  <a:schemeClr val="accent2">
                    <a:lumMod val="75000"/>
                  </a:schemeClr>
                </a:solidFill>
              </a:rPr>
              <a:t> ®</a:t>
            </a:r>
            <a:r>
              <a:rPr lang="en-US" sz="2400" dirty="0">
                <a:solidFill>
                  <a:schemeClr val="accent2">
                    <a:lumMod val="75000"/>
                  </a:schemeClr>
                </a:solidFill>
              </a:rPr>
              <a:t> – Secondary Missing, Required (</a:t>
            </a:r>
            <a:r>
              <a:rPr lang="en-US" sz="2400" dirty="0" err="1">
                <a:solidFill>
                  <a:schemeClr val="accent2">
                    <a:lumMod val="75000"/>
                  </a:schemeClr>
                </a:solidFill>
              </a:rPr>
              <a:t>highrise</a:t>
            </a:r>
            <a:r>
              <a:rPr lang="en-US" sz="2400" dirty="0">
                <a:solidFill>
                  <a:schemeClr val="accent2">
                    <a:lumMod val="75000"/>
                  </a:schemeClr>
                </a:solidFill>
              </a:rPr>
              <a:t>)</a:t>
            </a:r>
          </a:p>
        </p:txBody>
      </p:sp>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Secondary Required</a:t>
            </a:r>
            <a:endParaRPr lang="en-US" kern="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59486910"/>
              </p:ext>
            </p:extLst>
          </p:nvPr>
        </p:nvGraphicFramePr>
        <p:xfrm>
          <a:off x="2032000" y="3456940"/>
          <a:ext cx="8127999" cy="2392680"/>
        </p:xfrm>
        <a:graphic>
          <a:graphicData uri="http://schemas.openxmlformats.org/drawingml/2006/table">
            <a:tbl>
              <a:tblPr firstRow="1" bandRow="1">
                <a:tableStyleId>{72833802-FEF1-4C79-8D5D-14CF1EAF98D9}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81273">
                <a:tc>
                  <a:txBody>
                    <a:bodyPr/>
                    <a:lstStyle/>
                    <a:p>
                      <a:r>
                        <a:rPr lang="en-US" dirty="0">
                          <a:solidFill>
                            <a:schemeClr val="bg1"/>
                          </a:solidFill>
                        </a:rPr>
                        <a:t>Input:</a:t>
                      </a:r>
                    </a:p>
                  </a:txBody>
                  <a:tcPr/>
                </a:tc>
                <a:tc gridSpan="2">
                  <a:txBody>
                    <a:bodyPr/>
                    <a:lstStyle/>
                    <a:p>
                      <a:r>
                        <a:rPr lang="en-US" sz="1800" b="1" dirty="0">
                          <a:solidFill>
                            <a:schemeClr val="bg1"/>
                          </a:solidFill>
                        </a:rPr>
                        <a:t>144 AUTUMN ST</a:t>
                      </a:r>
                    </a:p>
                    <a:p>
                      <a:pPr>
                        <a:spcAft>
                          <a:spcPts val="1200"/>
                        </a:spcAft>
                      </a:pPr>
                      <a:r>
                        <a:rPr lang="en-US" sz="1800" b="1" dirty="0">
                          <a:solidFill>
                            <a:schemeClr val="bg1"/>
                          </a:solidFill>
                        </a:rPr>
                        <a:t>AGAWAM MA 01001</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chemeClr val="tx1"/>
                          </a:solidFill>
                        </a:rPr>
                        <a:t>Output:</a:t>
                      </a:r>
                    </a:p>
                  </a:txBody>
                  <a:tcPr/>
                </a:tc>
                <a:tc gridSpan="2">
                  <a:txBody>
                    <a:bodyPr/>
                    <a:lstStyle/>
                    <a:p>
                      <a:r>
                        <a:rPr lang="en-US" sz="1800" b="1" dirty="0">
                          <a:solidFill>
                            <a:schemeClr val="tx1"/>
                          </a:solidFill>
                        </a:rPr>
                        <a:t>144 AUTUMN ST</a:t>
                      </a:r>
                    </a:p>
                    <a:p>
                      <a:pPr>
                        <a:spcAft>
                          <a:spcPts val="1200"/>
                        </a:spcAft>
                      </a:pPr>
                      <a:r>
                        <a:rPr lang="en-US" sz="1800" b="1" dirty="0">
                          <a:solidFill>
                            <a:schemeClr val="tx1"/>
                          </a:solidFill>
                        </a:rPr>
                        <a:t>AGAWAM MA 01001-2890</a:t>
                      </a:r>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dirty="0"/>
                        <a:t>Current</a:t>
                      </a:r>
                    </a:p>
                  </a:txBody>
                  <a:tcPr/>
                </a:tc>
                <a:tc>
                  <a:txBody>
                    <a:bodyPr/>
                    <a:lstStyle/>
                    <a:p>
                      <a:r>
                        <a:rPr lang="en-US" dirty="0"/>
                        <a:t>New</a:t>
                      </a:r>
                    </a:p>
                  </a:txBody>
                  <a:tcPr/>
                </a:tc>
                <a:extLst>
                  <a:ext uri="{0D108BD9-81ED-4DB2-BD59-A6C34878D82A}">
                    <a16:rowId xmlns:a16="http://schemas.microsoft.com/office/drawing/2014/main" val="10002"/>
                  </a:ext>
                </a:extLst>
              </a:tr>
              <a:tr h="370840">
                <a:tc>
                  <a:txBody>
                    <a:bodyPr/>
                    <a:lstStyle/>
                    <a:p>
                      <a:r>
                        <a:rPr lang="en-US" dirty="0"/>
                        <a:t>DPV</a:t>
                      </a:r>
                      <a:r>
                        <a:rPr lang="en-US" baseline="30000" dirty="0"/>
                        <a:t>®</a:t>
                      </a:r>
                      <a:r>
                        <a:rPr lang="en-US" dirty="0"/>
                        <a:t> Return Code:</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3"/>
                  </a:ext>
                </a:extLst>
              </a:tr>
              <a:tr h="370840">
                <a:tc>
                  <a:txBody>
                    <a:bodyPr/>
                    <a:lstStyle/>
                    <a:p>
                      <a:r>
                        <a:rPr lang="en-US" dirty="0"/>
                        <a:t>DPV</a:t>
                      </a:r>
                      <a:r>
                        <a:rPr lang="en-US" baseline="30000" dirty="0"/>
                        <a:t>®</a:t>
                      </a:r>
                      <a:r>
                        <a:rPr lang="en-US" dirty="0"/>
                        <a:t> Footnotes:</a:t>
                      </a:r>
                    </a:p>
                  </a:txBody>
                  <a:tcPr/>
                </a:tc>
                <a:tc>
                  <a:txBody>
                    <a:bodyPr/>
                    <a:lstStyle/>
                    <a:p>
                      <a:r>
                        <a:rPr lang="en-US" dirty="0"/>
                        <a:t>AAN1</a:t>
                      </a:r>
                    </a:p>
                  </a:txBody>
                  <a:tcPr/>
                </a:tc>
                <a:tc>
                  <a:txBody>
                    <a:bodyPr/>
                    <a:lstStyle/>
                    <a:p>
                      <a:r>
                        <a:rPr lang="en-US" dirty="0"/>
                        <a:t>AAN1</a:t>
                      </a:r>
                    </a:p>
                  </a:txBody>
                  <a:tcPr/>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ED1E3AAD-5074-462C-AB9C-59BE27822606}"/>
              </a:ext>
            </a:extLst>
          </p:cNvPr>
          <p:cNvSpPr>
            <a:spLocks noGrp="1"/>
          </p:cNvSpPr>
          <p:nvPr>
            <p:ph type="sldNum" sz="quarter" idx="10"/>
          </p:nvPr>
        </p:nvSpPr>
        <p:spPr/>
        <p:txBody>
          <a:bodyPr/>
          <a:lstStyle/>
          <a:p>
            <a:fld id="{90DF1D56-079D-400F-8097-016EBDA8D58B}" type="slidenum">
              <a:rPr lang="en-US" smtClean="0"/>
              <a:pPr/>
              <a:t>27</a:t>
            </a:fld>
            <a:endParaRPr lang="en-US"/>
          </a:p>
        </p:txBody>
      </p:sp>
    </p:spTree>
    <p:extLst>
      <p:ext uri="{BB962C8B-B14F-4D97-AF65-F5344CB8AC3E}">
        <p14:creationId xmlns:p14="http://schemas.microsoft.com/office/powerpoint/2010/main" val="79405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2510357908"/>
              </p:ext>
            </p:extLst>
          </p:nvPr>
        </p:nvGraphicFramePr>
        <p:xfrm>
          <a:off x="1714499" y="1745158"/>
          <a:ext cx="8237059" cy="1433907"/>
        </p:xfrm>
        <a:graphic>
          <a:graphicData uri="http://schemas.openxmlformats.org/drawingml/2006/table">
            <a:tbl>
              <a:tblPr/>
              <a:tblGrid>
                <a:gridCol w="91440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1071735">
                  <a:extLst>
                    <a:ext uri="{9D8B030D-6E8A-4147-A177-3AD203B41FA5}">
                      <a16:colId xmlns:a16="http://schemas.microsoft.com/office/drawing/2014/main" val="20002"/>
                    </a:ext>
                  </a:extLst>
                </a:gridCol>
                <a:gridCol w="1197821">
                  <a:extLst>
                    <a:ext uri="{9D8B030D-6E8A-4147-A177-3AD203B41FA5}">
                      <a16:colId xmlns:a16="http://schemas.microsoft.com/office/drawing/2014/main" val="20003"/>
                    </a:ext>
                  </a:extLst>
                </a:gridCol>
                <a:gridCol w="693475">
                  <a:extLst>
                    <a:ext uri="{9D8B030D-6E8A-4147-A177-3AD203B41FA5}">
                      <a16:colId xmlns:a16="http://schemas.microsoft.com/office/drawing/2014/main" val="20004"/>
                    </a:ext>
                  </a:extLst>
                </a:gridCol>
                <a:gridCol w="756518">
                  <a:extLst>
                    <a:ext uri="{9D8B030D-6E8A-4147-A177-3AD203B41FA5}">
                      <a16:colId xmlns:a16="http://schemas.microsoft.com/office/drawing/2014/main" val="20005"/>
                    </a:ext>
                  </a:extLst>
                </a:gridCol>
                <a:gridCol w="756518">
                  <a:extLst>
                    <a:ext uri="{9D8B030D-6E8A-4147-A177-3AD203B41FA5}">
                      <a16:colId xmlns:a16="http://schemas.microsoft.com/office/drawing/2014/main" val="20006"/>
                    </a:ext>
                  </a:extLst>
                </a:gridCol>
                <a:gridCol w="819562">
                  <a:extLst>
                    <a:ext uri="{9D8B030D-6E8A-4147-A177-3AD203B41FA5}">
                      <a16:colId xmlns:a16="http://schemas.microsoft.com/office/drawing/2014/main" val="20007"/>
                    </a:ext>
                  </a:extLst>
                </a:gridCol>
                <a:gridCol w="693475">
                  <a:extLst>
                    <a:ext uri="{9D8B030D-6E8A-4147-A177-3AD203B41FA5}">
                      <a16:colId xmlns:a16="http://schemas.microsoft.com/office/drawing/2014/main" val="20008"/>
                    </a:ext>
                  </a:extLst>
                </a:gridCol>
                <a:gridCol w="693475">
                  <a:extLst>
                    <a:ext uri="{9D8B030D-6E8A-4147-A177-3AD203B41FA5}">
                      <a16:colId xmlns:a16="http://schemas.microsoft.com/office/drawing/2014/main" val="20009"/>
                    </a:ext>
                  </a:extLst>
                </a:gridCol>
              </a:tblGrid>
              <a:tr h="50831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 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05249">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100" b="1" i="0" u="none" strike="noStrike" cap="none" normalizeH="0" baseline="0" dirty="0">
                          <a:ln>
                            <a:noFill/>
                          </a:ln>
                          <a:solidFill>
                            <a:schemeClr val="accent6">
                              <a:lumMod val="75000"/>
                            </a:schemeClr>
                          </a:solidFill>
                          <a:effectLst/>
                          <a:latin typeface="Arial" charset="0"/>
                        </a:rPr>
                        <a:t>Generated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05249">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305249">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bl>
          </a:graphicData>
        </a:graphic>
      </p:graphicFrame>
      <p:sp>
        <p:nvSpPr>
          <p:cNvPr id="10" name="Rectangle 32"/>
          <p:cNvSpPr>
            <a:spLocks noChangeArrowheads="1"/>
          </p:cNvSpPr>
          <p:nvPr/>
        </p:nvSpPr>
        <p:spPr bwMode="auto">
          <a:xfrm>
            <a:off x="685800" y="6184612"/>
            <a:ext cx="10896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pPr>
            <a:r>
              <a:rPr lang="en-US" sz="1600" b="1" dirty="0">
                <a:solidFill>
                  <a:schemeClr val="accent6">
                    <a:lumMod val="75000"/>
                  </a:schemeClr>
                </a:solidFill>
              </a:rPr>
              <a:t>NOTE: 292 S MILL ST (without secondary) does not exist as a delivery but is generated to enhance matching.</a:t>
            </a:r>
            <a:endParaRPr lang="en-US" sz="1600" b="1" dirty="0"/>
          </a:p>
        </p:txBody>
      </p:sp>
      <p:sp>
        <p:nvSpPr>
          <p:cNvPr id="3" name="Title 2"/>
          <p:cNvSpPr>
            <a:spLocks noGrp="1"/>
          </p:cNvSpPr>
          <p:nvPr>
            <p:ph type="title" idx="4294967295"/>
          </p:nvPr>
        </p:nvSpPr>
        <p:spPr>
          <a:xfrm>
            <a:off x="685800" y="822961"/>
            <a:ext cx="10896599" cy="1325563"/>
          </a:xfrm>
          <a:prstGeom prst="rect">
            <a:avLst/>
          </a:prstGeom>
        </p:spPr>
        <p:txBody>
          <a:bodyPr/>
          <a:lstStyle/>
          <a:p>
            <a:r>
              <a:rPr lang="en-US" sz="2400" dirty="0">
                <a:solidFill>
                  <a:srgbClr val="FF0000"/>
                </a:solidFill>
              </a:rPr>
              <a:t>DPV</a:t>
            </a:r>
            <a:r>
              <a:rPr lang="en-US" sz="2400" baseline="30000" dirty="0">
                <a:solidFill>
                  <a:srgbClr val="FF0000"/>
                </a:solidFill>
              </a:rPr>
              <a:t> ®</a:t>
            </a:r>
            <a:r>
              <a:rPr lang="en-US" sz="2400" dirty="0">
                <a:solidFill>
                  <a:srgbClr val="FF0000"/>
                </a:solidFill>
              </a:rPr>
              <a:t> – Secondary Missing, Required (street)</a:t>
            </a:r>
          </a:p>
        </p:txBody>
      </p:sp>
      <p:graphicFrame>
        <p:nvGraphicFramePr>
          <p:cNvPr id="12" name="Table 11"/>
          <p:cNvGraphicFramePr>
            <a:graphicFrameLocks noGrp="1"/>
          </p:cNvGraphicFramePr>
          <p:nvPr>
            <p:extLst>
              <p:ext uri="{D42A27DB-BD31-4B8C-83A1-F6EECF244321}">
                <p14:modId xmlns:p14="http://schemas.microsoft.com/office/powerpoint/2010/main" val="1335098269"/>
              </p:ext>
            </p:extLst>
          </p:nvPr>
        </p:nvGraphicFramePr>
        <p:xfrm>
          <a:off x="2108200" y="3338193"/>
          <a:ext cx="8127999" cy="2763520"/>
        </p:xfrm>
        <a:graphic>
          <a:graphicData uri="http://schemas.openxmlformats.org/drawingml/2006/table">
            <a:tbl>
              <a:tblPr firstRow="1" bandRow="1">
                <a:tableStyleId>{72833802-FEF1-4C79-8D5D-14CF1EAF98D9}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97384">
                <a:tc>
                  <a:txBody>
                    <a:bodyPr/>
                    <a:lstStyle/>
                    <a:p>
                      <a:r>
                        <a:rPr lang="en-US" dirty="0">
                          <a:solidFill>
                            <a:schemeClr val="bg1"/>
                          </a:solidFill>
                        </a:rPr>
                        <a:t>Input:</a:t>
                      </a:r>
                    </a:p>
                  </a:txBody>
                  <a:tcPr/>
                </a:tc>
                <a:tc gridSpan="2">
                  <a:txBody>
                    <a:bodyPr/>
                    <a:lstStyle/>
                    <a:p>
                      <a:r>
                        <a:rPr lang="en-US" sz="1800" b="1" dirty="0">
                          <a:solidFill>
                            <a:schemeClr val="bg1"/>
                          </a:solidFill>
                        </a:rPr>
                        <a:t>292 S MILL ST</a:t>
                      </a:r>
                    </a:p>
                    <a:p>
                      <a:pPr>
                        <a:spcAft>
                          <a:spcPts val="1200"/>
                        </a:spcAft>
                      </a:pPr>
                      <a:r>
                        <a:rPr lang="en-US" sz="1800" b="1" dirty="0">
                          <a:solidFill>
                            <a:schemeClr val="bg1"/>
                          </a:solidFill>
                        </a:rPr>
                        <a:t>ALAMO TN 38001</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chemeClr val="tx1"/>
                          </a:solidFill>
                        </a:rPr>
                        <a:t>Output:</a:t>
                      </a:r>
                    </a:p>
                  </a:txBody>
                  <a:tcPr/>
                </a:tc>
                <a:tc gridSpan="2">
                  <a:txBody>
                    <a:bodyPr/>
                    <a:lstStyle/>
                    <a:p>
                      <a:r>
                        <a:rPr lang="en-US" sz="1800" b="1" dirty="0">
                          <a:solidFill>
                            <a:schemeClr val="tx1"/>
                          </a:solidFill>
                        </a:rPr>
                        <a:t>292 S MILL ST</a:t>
                      </a:r>
                    </a:p>
                    <a:p>
                      <a:pPr>
                        <a:spcAft>
                          <a:spcPts val="1200"/>
                        </a:spcAft>
                      </a:pPr>
                      <a:r>
                        <a:rPr lang="en-US" sz="1800" b="1" dirty="0">
                          <a:solidFill>
                            <a:schemeClr val="tx1"/>
                          </a:solidFill>
                        </a:rPr>
                        <a:t>ALAMO TN 38001-1910</a:t>
                      </a:r>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Current</a:t>
                      </a:r>
                    </a:p>
                  </a:txBody>
                  <a:tcPr/>
                </a:tc>
                <a:tc>
                  <a:txBody>
                    <a:bodyPr/>
                    <a:lstStyle/>
                    <a:p>
                      <a:r>
                        <a:rPr lang="en-US" dirty="0"/>
                        <a:t>New</a:t>
                      </a:r>
                    </a:p>
                  </a:txBody>
                  <a:tcPr/>
                </a:tc>
                <a:extLst>
                  <a:ext uri="{0D108BD9-81ED-4DB2-BD59-A6C34878D82A}">
                    <a16:rowId xmlns:a16="http://schemas.microsoft.com/office/drawing/2014/main" val="10002"/>
                  </a:ext>
                </a:extLst>
              </a:tr>
              <a:tr h="370840">
                <a:tc>
                  <a:txBody>
                    <a:bodyPr/>
                    <a:lstStyle/>
                    <a:p>
                      <a:r>
                        <a:rPr lang="en-US" dirty="0"/>
                        <a:t>DPV</a:t>
                      </a:r>
                      <a:r>
                        <a:rPr lang="en-US" baseline="30000" dirty="0"/>
                        <a:t>®</a:t>
                      </a:r>
                      <a:r>
                        <a:rPr lang="en-US" dirty="0"/>
                        <a:t> Return Code:</a:t>
                      </a:r>
                    </a:p>
                  </a:txBody>
                  <a:tcPr/>
                </a:tc>
                <a:tc>
                  <a:txBody>
                    <a:bodyPr/>
                    <a:lstStyle/>
                    <a:p>
                      <a:r>
                        <a:rPr lang="en-US" dirty="0"/>
                        <a:t>Y</a:t>
                      </a:r>
                    </a:p>
                  </a:txBody>
                  <a:tcPr/>
                </a:tc>
                <a:tc>
                  <a:txBody>
                    <a:bodyPr/>
                    <a:lstStyle/>
                    <a:p>
                      <a:r>
                        <a:rPr lang="en-US" dirty="0"/>
                        <a:t>D</a:t>
                      </a:r>
                    </a:p>
                  </a:txBody>
                  <a:tcPr/>
                </a:tc>
                <a:extLst>
                  <a:ext uri="{0D108BD9-81ED-4DB2-BD59-A6C34878D82A}">
                    <a16:rowId xmlns:a16="http://schemas.microsoft.com/office/drawing/2014/main" val="10003"/>
                  </a:ext>
                </a:extLst>
              </a:tr>
              <a:tr h="370840">
                <a:tc>
                  <a:txBody>
                    <a:bodyPr/>
                    <a:lstStyle/>
                    <a:p>
                      <a:r>
                        <a:rPr lang="en-US" dirty="0"/>
                        <a:t>DPV</a:t>
                      </a:r>
                      <a:r>
                        <a:rPr lang="en-US" baseline="30000" dirty="0"/>
                        <a:t>®</a:t>
                      </a:r>
                      <a:r>
                        <a:rPr lang="en-US" dirty="0"/>
                        <a:t> Footnotes:</a:t>
                      </a:r>
                    </a:p>
                  </a:txBody>
                  <a:tcPr/>
                </a:tc>
                <a:tc>
                  <a:txBody>
                    <a:bodyPr/>
                    <a:lstStyle/>
                    <a:p>
                      <a:r>
                        <a:rPr lang="en-US" dirty="0"/>
                        <a:t>AABB</a:t>
                      </a:r>
                    </a:p>
                  </a:txBody>
                  <a:tcPr/>
                </a:tc>
                <a:tc>
                  <a:txBody>
                    <a:bodyPr/>
                    <a:lstStyle/>
                    <a:p>
                      <a:r>
                        <a:rPr lang="en-US" i="0" dirty="0"/>
                        <a:t>AAN1 </a:t>
                      </a:r>
                      <a:endParaRPr lang="en-US" b="1" i="0" dirty="0">
                        <a:solidFill>
                          <a:srgbClr val="C00000"/>
                        </a:solidFill>
                      </a:endParaRPr>
                    </a:p>
                  </a:txBody>
                  <a:tcPr/>
                </a:tc>
                <a:extLst>
                  <a:ext uri="{0D108BD9-81ED-4DB2-BD59-A6C34878D82A}">
                    <a16:rowId xmlns:a16="http://schemas.microsoft.com/office/drawing/2014/main" val="10004"/>
                  </a:ext>
                </a:extLst>
              </a:tr>
              <a:tr h="370840">
                <a:tc>
                  <a:txBody>
                    <a:bodyPr/>
                    <a:lstStyle/>
                    <a:p>
                      <a:r>
                        <a:rPr lang="en-US" dirty="0" err="1"/>
                        <a:t>NoStat</a:t>
                      </a:r>
                      <a:r>
                        <a:rPr lang="en-US" dirty="0"/>
                        <a:t> Reason Code:</a:t>
                      </a:r>
                    </a:p>
                  </a:txBody>
                  <a:tcPr/>
                </a:tc>
                <a:tc>
                  <a:txBody>
                    <a:bodyPr/>
                    <a:lstStyle/>
                    <a:p>
                      <a:r>
                        <a:rPr lang="en-US" dirty="0">
                          <a:solidFill>
                            <a:schemeClr val="tx1"/>
                          </a:solidFill>
                        </a:rPr>
                        <a:t>N/A</a:t>
                      </a:r>
                    </a:p>
                  </a:txBody>
                  <a:tcPr/>
                </a:tc>
                <a:tc>
                  <a:txBody>
                    <a:bodyPr/>
                    <a:lstStyle/>
                    <a:p>
                      <a:r>
                        <a:rPr lang="en-US" b="0" i="0" dirty="0">
                          <a:solidFill>
                            <a:schemeClr val="tx1"/>
                          </a:solidFill>
                        </a:rPr>
                        <a:t>6</a:t>
                      </a:r>
                      <a:r>
                        <a:rPr lang="en-US" b="1" i="1" dirty="0">
                          <a:solidFill>
                            <a:schemeClr val="tx1"/>
                          </a:solidFill>
                        </a:rPr>
                        <a:t> </a:t>
                      </a:r>
                    </a:p>
                  </a:txBody>
                  <a:tcPr/>
                </a:tc>
                <a:extLst>
                  <a:ext uri="{0D108BD9-81ED-4DB2-BD59-A6C34878D82A}">
                    <a16:rowId xmlns:a16="http://schemas.microsoft.com/office/drawing/2014/main" val="10005"/>
                  </a:ext>
                </a:extLst>
              </a:tr>
            </a:tbl>
          </a:graphicData>
        </a:graphic>
      </p:graphicFrame>
      <p:sp>
        <p:nvSpPr>
          <p:cNvPr id="13"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Secondary Required</a:t>
            </a:r>
            <a:endParaRPr lang="en-US" kern="0" dirty="0">
              <a:solidFill>
                <a:schemeClr val="bg1"/>
              </a:solidFill>
            </a:endParaRPr>
          </a:p>
        </p:txBody>
      </p:sp>
      <p:sp>
        <p:nvSpPr>
          <p:cNvPr id="5" name="Slide Number Placeholder 4">
            <a:extLst>
              <a:ext uri="{FF2B5EF4-FFF2-40B4-BE49-F238E27FC236}">
                <a16:creationId xmlns:a16="http://schemas.microsoft.com/office/drawing/2014/main" id="{E9942B2C-4CAB-4689-BA88-014D549CCB81}"/>
              </a:ext>
            </a:extLst>
          </p:cNvPr>
          <p:cNvSpPr>
            <a:spLocks noGrp="1"/>
          </p:cNvSpPr>
          <p:nvPr>
            <p:ph type="sldNum" sz="quarter" idx="10"/>
          </p:nvPr>
        </p:nvSpPr>
        <p:spPr/>
        <p:txBody>
          <a:bodyPr/>
          <a:lstStyle/>
          <a:p>
            <a:fld id="{90DF1D56-079D-400F-8097-016EBDA8D58B}" type="slidenum">
              <a:rPr lang="en-US" smtClean="0"/>
              <a:pPr/>
              <a:t>28</a:t>
            </a:fld>
            <a:endParaRPr lang="en-US"/>
          </a:p>
        </p:txBody>
      </p:sp>
    </p:spTree>
    <p:extLst>
      <p:ext uri="{BB962C8B-B14F-4D97-AF65-F5344CB8AC3E}">
        <p14:creationId xmlns:p14="http://schemas.microsoft.com/office/powerpoint/2010/main" val="1883317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776844594"/>
              </p:ext>
            </p:extLst>
          </p:nvPr>
        </p:nvGraphicFramePr>
        <p:xfrm>
          <a:off x="1676399" y="1670304"/>
          <a:ext cx="8295165" cy="1453896"/>
        </p:xfrm>
        <a:graphic>
          <a:graphicData uri="http://schemas.openxmlformats.org/drawingml/2006/table">
            <a:tbl>
              <a:tblPr/>
              <a:tblGrid>
                <a:gridCol w="91440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1081054">
                  <a:extLst>
                    <a:ext uri="{9D8B030D-6E8A-4147-A177-3AD203B41FA5}">
                      <a16:colId xmlns:a16="http://schemas.microsoft.com/office/drawing/2014/main" val="20002"/>
                    </a:ext>
                  </a:extLst>
                </a:gridCol>
                <a:gridCol w="1208238">
                  <a:extLst>
                    <a:ext uri="{9D8B030D-6E8A-4147-A177-3AD203B41FA5}">
                      <a16:colId xmlns:a16="http://schemas.microsoft.com/office/drawing/2014/main" val="20003"/>
                    </a:ext>
                  </a:extLst>
                </a:gridCol>
                <a:gridCol w="699505">
                  <a:extLst>
                    <a:ext uri="{9D8B030D-6E8A-4147-A177-3AD203B41FA5}">
                      <a16:colId xmlns:a16="http://schemas.microsoft.com/office/drawing/2014/main" val="20004"/>
                    </a:ext>
                  </a:extLst>
                </a:gridCol>
                <a:gridCol w="763095">
                  <a:extLst>
                    <a:ext uri="{9D8B030D-6E8A-4147-A177-3AD203B41FA5}">
                      <a16:colId xmlns:a16="http://schemas.microsoft.com/office/drawing/2014/main" val="20005"/>
                    </a:ext>
                  </a:extLst>
                </a:gridCol>
                <a:gridCol w="763095">
                  <a:extLst>
                    <a:ext uri="{9D8B030D-6E8A-4147-A177-3AD203B41FA5}">
                      <a16:colId xmlns:a16="http://schemas.microsoft.com/office/drawing/2014/main" val="20006"/>
                    </a:ext>
                  </a:extLst>
                </a:gridCol>
                <a:gridCol w="826688">
                  <a:extLst>
                    <a:ext uri="{9D8B030D-6E8A-4147-A177-3AD203B41FA5}">
                      <a16:colId xmlns:a16="http://schemas.microsoft.com/office/drawing/2014/main" val="20007"/>
                    </a:ext>
                  </a:extLst>
                </a:gridCol>
                <a:gridCol w="699505">
                  <a:extLst>
                    <a:ext uri="{9D8B030D-6E8A-4147-A177-3AD203B41FA5}">
                      <a16:colId xmlns:a16="http://schemas.microsoft.com/office/drawing/2014/main" val="20008"/>
                    </a:ext>
                  </a:extLst>
                </a:gridCol>
                <a:gridCol w="699505">
                  <a:extLst>
                    <a:ext uri="{9D8B030D-6E8A-4147-A177-3AD203B41FA5}">
                      <a16:colId xmlns:a16="http://schemas.microsoft.com/office/drawing/2014/main" val="20010"/>
                    </a:ext>
                  </a:extLst>
                </a:gridCol>
              </a:tblGrid>
              <a:tr h="40883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 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4551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100" b="1" i="0" u="none" strike="noStrike" cap="none" normalizeH="0" baseline="0" dirty="0">
                          <a:ln>
                            <a:noFill/>
                          </a:ln>
                          <a:solidFill>
                            <a:schemeClr val="accent6">
                              <a:lumMod val="75000"/>
                            </a:schemeClr>
                          </a:solidFill>
                          <a:effectLst/>
                          <a:latin typeface="Arial" charset="0"/>
                        </a:rPr>
                        <a:t>Generated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E 82ND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90001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24551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E 82ND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90001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24551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E 82ND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90001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bl>
          </a:graphicData>
        </a:graphic>
      </p:graphicFrame>
      <p:sp>
        <p:nvSpPr>
          <p:cNvPr id="10" name="Rectangle 32"/>
          <p:cNvSpPr>
            <a:spLocks noChangeArrowheads="1"/>
          </p:cNvSpPr>
          <p:nvPr/>
        </p:nvSpPr>
        <p:spPr bwMode="auto">
          <a:xfrm>
            <a:off x="609600" y="6273225"/>
            <a:ext cx="10896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pPr>
            <a:r>
              <a:rPr lang="en-US" sz="1600" b="1" dirty="0">
                <a:solidFill>
                  <a:schemeClr val="accent6">
                    <a:lumMod val="75000"/>
                  </a:schemeClr>
                </a:solidFill>
              </a:rPr>
              <a:t>NOTE: 736 E 82</a:t>
            </a:r>
            <a:r>
              <a:rPr lang="en-US" sz="1600" b="1" baseline="30000" dirty="0">
                <a:solidFill>
                  <a:schemeClr val="accent6">
                    <a:lumMod val="75000"/>
                  </a:schemeClr>
                </a:solidFill>
              </a:rPr>
              <a:t>nd</a:t>
            </a:r>
            <a:r>
              <a:rPr lang="en-US" sz="1600" b="1" dirty="0">
                <a:solidFill>
                  <a:schemeClr val="accent6">
                    <a:lumMod val="75000"/>
                  </a:schemeClr>
                </a:solidFill>
              </a:rPr>
              <a:t> St (without secondary) does not exist as a delivery but is generated to enhance matching.</a:t>
            </a:r>
            <a:endParaRPr lang="en-US" sz="1600" b="1" dirty="0"/>
          </a:p>
        </p:txBody>
      </p:sp>
      <p:sp>
        <p:nvSpPr>
          <p:cNvPr id="3" name="Title 2"/>
          <p:cNvSpPr>
            <a:spLocks noGrp="1"/>
          </p:cNvSpPr>
          <p:nvPr>
            <p:ph type="title" idx="4294967295"/>
          </p:nvPr>
        </p:nvSpPr>
        <p:spPr>
          <a:xfrm>
            <a:off x="609600" y="822961"/>
            <a:ext cx="10896600" cy="1325563"/>
          </a:xfrm>
          <a:prstGeom prst="rect">
            <a:avLst/>
          </a:prstGeom>
        </p:spPr>
        <p:txBody>
          <a:bodyPr/>
          <a:lstStyle/>
          <a:p>
            <a:r>
              <a:rPr lang="en-US" sz="2400" dirty="0">
                <a:solidFill>
                  <a:schemeClr val="accent2">
                    <a:lumMod val="75000"/>
                  </a:schemeClr>
                </a:solidFill>
              </a:rPr>
              <a:t>DPV</a:t>
            </a:r>
            <a:r>
              <a:rPr lang="en-US" sz="2400" baseline="30000" dirty="0">
                <a:solidFill>
                  <a:schemeClr val="accent2">
                    <a:lumMod val="75000"/>
                  </a:schemeClr>
                </a:solidFill>
              </a:rPr>
              <a:t> ®</a:t>
            </a:r>
            <a:r>
              <a:rPr lang="en-US" sz="2400" dirty="0">
                <a:solidFill>
                  <a:schemeClr val="accent2">
                    <a:lumMod val="75000"/>
                  </a:schemeClr>
                </a:solidFill>
              </a:rPr>
              <a:t> – Unconfirmed Secondary, Required</a:t>
            </a:r>
          </a:p>
        </p:txBody>
      </p:sp>
      <p:graphicFrame>
        <p:nvGraphicFramePr>
          <p:cNvPr id="7" name="Table 6"/>
          <p:cNvGraphicFramePr>
            <a:graphicFrameLocks noGrp="1"/>
          </p:cNvGraphicFramePr>
          <p:nvPr>
            <p:extLst>
              <p:ext uri="{D42A27DB-BD31-4B8C-83A1-F6EECF244321}">
                <p14:modId xmlns:p14="http://schemas.microsoft.com/office/powerpoint/2010/main" val="2017703534"/>
              </p:ext>
            </p:extLst>
          </p:nvPr>
        </p:nvGraphicFramePr>
        <p:xfrm>
          <a:off x="2108200" y="3348570"/>
          <a:ext cx="7887546" cy="2763520"/>
        </p:xfrm>
        <a:graphic>
          <a:graphicData uri="http://schemas.openxmlformats.org/drawingml/2006/table">
            <a:tbl>
              <a:tblPr firstRow="1" bandRow="1">
                <a:tableStyleId>{72833802-FEF1-4C79-8D5D-14CF1EAF98D9}</a:tableStyleId>
              </a:tblPr>
              <a:tblGrid>
                <a:gridCol w="2468880">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97384">
                <a:tc>
                  <a:txBody>
                    <a:bodyPr/>
                    <a:lstStyle/>
                    <a:p>
                      <a:r>
                        <a:rPr lang="en-US" dirty="0">
                          <a:solidFill>
                            <a:schemeClr val="bg1"/>
                          </a:solidFill>
                        </a:rPr>
                        <a:t>Input:</a:t>
                      </a:r>
                    </a:p>
                  </a:txBody>
                  <a:tcPr/>
                </a:tc>
                <a:tc gridSpan="2">
                  <a:txBody>
                    <a:bodyPr/>
                    <a:lstStyle/>
                    <a:p>
                      <a:r>
                        <a:rPr lang="en-US" sz="1800" b="1" dirty="0">
                          <a:solidFill>
                            <a:schemeClr val="bg1"/>
                          </a:solidFill>
                        </a:rPr>
                        <a:t>736 E 82ND ST APT 3</a:t>
                      </a:r>
                    </a:p>
                    <a:p>
                      <a:pPr>
                        <a:spcAft>
                          <a:spcPts val="1200"/>
                        </a:spcAft>
                      </a:pPr>
                      <a:r>
                        <a:rPr lang="en-US" sz="1800" b="1" dirty="0">
                          <a:solidFill>
                            <a:schemeClr val="bg1"/>
                          </a:solidFill>
                        </a:rPr>
                        <a:t>LOS ANGELES CA 90001</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chemeClr val="tx1"/>
                          </a:solidFill>
                        </a:rPr>
                        <a:t>Output:</a:t>
                      </a:r>
                    </a:p>
                  </a:txBody>
                  <a:tcPr/>
                </a:tc>
                <a:tc gridSpan="2">
                  <a:txBody>
                    <a:bodyPr/>
                    <a:lstStyle/>
                    <a:p>
                      <a:r>
                        <a:rPr lang="en-US" sz="1800" b="1" dirty="0">
                          <a:solidFill>
                            <a:schemeClr val="tx1"/>
                          </a:solidFill>
                        </a:rPr>
                        <a:t>736 E 82ND ST APT 3</a:t>
                      </a:r>
                    </a:p>
                    <a:p>
                      <a:pPr>
                        <a:spcAft>
                          <a:spcPts val="1200"/>
                        </a:spcAft>
                      </a:pPr>
                      <a:r>
                        <a:rPr lang="en-US" sz="1800" b="1" dirty="0">
                          <a:solidFill>
                            <a:schemeClr val="tx1"/>
                          </a:solidFill>
                        </a:rPr>
                        <a:t>LOS ANGELES CA 90001-3222</a:t>
                      </a:r>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dirty="0"/>
                        <a:t>Current</a:t>
                      </a:r>
                    </a:p>
                  </a:txBody>
                  <a:tcPr/>
                </a:tc>
                <a:tc>
                  <a:txBody>
                    <a:bodyPr/>
                    <a:lstStyle/>
                    <a:p>
                      <a:r>
                        <a:rPr lang="en-US" dirty="0"/>
                        <a:t>New</a:t>
                      </a:r>
                    </a:p>
                  </a:txBody>
                  <a:tcPr/>
                </a:tc>
                <a:extLst>
                  <a:ext uri="{0D108BD9-81ED-4DB2-BD59-A6C34878D82A}">
                    <a16:rowId xmlns:a16="http://schemas.microsoft.com/office/drawing/2014/main" val="10002"/>
                  </a:ext>
                </a:extLst>
              </a:tr>
              <a:tr h="370840">
                <a:tc>
                  <a:txBody>
                    <a:bodyPr/>
                    <a:lstStyle/>
                    <a:p>
                      <a:r>
                        <a:rPr lang="en-US" dirty="0"/>
                        <a:t>DPV</a:t>
                      </a:r>
                      <a:r>
                        <a:rPr lang="en-US" baseline="30000" dirty="0"/>
                        <a:t>®</a:t>
                      </a:r>
                      <a:r>
                        <a:rPr lang="en-US" dirty="0"/>
                        <a:t> Return Code:</a:t>
                      </a:r>
                    </a:p>
                  </a:txBody>
                  <a:tcPr/>
                </a:tc>
                <a:tc>
                  <a:txBody>
                    <a:bodyPr/>
                    <a:lstStyle/>
                    <a:p>
                      <a:r>
                        <a:rPr lang="en-US" dirty="0"/>
                        <a:t>S</a:t>
                      </a:r>
                    </a:p>
                  </a:txBody>
                  <a:tcPr/>
                </a:tc>
                <a:tc>
                  <a:txBody>
                    <a:bodyPr/>
                    <a:lstStyle/>
                    <a:p>
                      <a:r>
                        <a:rPr lang="en-US" dirty="0"/>
                        <a:t>S</a:t>
                      </a:r>
                    </a:p>
                  </a:txBody>
                  <a:tcPr/>
                </a:tc>
                <a:extLst>
                  <a:ext uri="{0D108BD9-81ED-4DB2-BD59-A6C34878D82A}">
                    <a16:rowId xmlns:a16="http://schemas.microsoft.com/office/drawing/2014/main" val="10003"/>
                  </a:ext>
                </a:extLst>
              </a:tr>
              <a:tr h="370840">
                <a:tc>
                  <a:txBody>
                    <a:bodyPr/>
                    <a:lstStyle/>
                    <a:p>
                      <a:r>
                        <a:rPr lang="en-US" dirty="0"/>
                        <a:t>DPV</a:t>
                      </a:r>
                      <a:r>
                        <a:rPr lang="en-US" baseline="30000" dirty="0"/>
                        <a:t>®</a:t>
                      </a:r>
                      <a:r>
                        <a:rPr lang="en-US" dirty="0"/>
                        <a:t> Footnotes:</a:t>
                      </a:r>
                    </a:p>
                  </a:txBody>
                  <a:tcPr/>
                </a:tc>
                <a:tc>
                  <a:txBody>
                    <a:bodyPr/>
                    <a:lstStyle/>
                    <a:p>
                      <a:r>
                        <a:rPr lang="en-US" strike="noStrike" dirty="0"/>
                        <a:t>AACC</a:t>
                      </a:r>
                      <a:endParaRPr lang="en-US" strike="noStrike" dirty="0">
                        <a:solidFill>
                          <a:srgbClr val="FF0000"/>
                        </a:solidFill>
                      </a:endParaRPr>
                    </a:p>
                  </a:txBody>
                  <a:tcPr/>
                </a:tc>
                <a:tc>
                  <a:txBody>
                    <a:bodyPr/>
                    <a:lstStyle/>
                    <a:p>
                      <a:r>
                        <a:rPr lang="en-US" i="0" dirty="0">
                          <a:solidFill>
                            <a:schemeClr val="tx1"/>
                          </a:solidFill>
                        </a:rPr>
                        <a:t>AA</a:t>
                      </a:r>
                      <a:r>
                        <a:rPr lang="en-US" i="0" strike="noStrike" dirty="0">
                          <a:solidFill>
                            <a:schemeClr val="tx1"/>
                          </a:solidFill>
                        </a:rPr>
                        <a:t>C1</a:t>
                      </a:r>
                      <a:endParaRPr lang="en-US" i="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err="1"/>
                        <a:t>NoStat</a:t>
                      </a:r>
                      <a:r>
                        <a:rPr lang="en-US" dirty="0"/>
                        <a:t> Reason Code:</a:t>
                      </a:r>
                    </a:p>
                  </a:txBody>
                  <a:tcPr/>
                </a:tc>
                <a:tc>
                  <a:txBody>
                    <a:bodyPr/>
                    <a:lstStyle/>
                    <a:p>
                      <a:r>
                        <a:rPr lang="en-US" dirty="0">
                          <a:solidFill>
                            <a:schemeClr val="tx1"/>
                          </a:solidFill>
                        </a:rPr>
                        <a:t>N/A</a:t>
                      </a:r>
                    </a:p>
                  </a:txBody>
                  <a:tcPr/>
                </a:tc>
                <a:tc>
                  <a:txBody>
                    <a:bodyPr/>
                    <a:lstStyle/>
                    <a:p>
                      <a:r>
                        <a:rPr lang="en-US" b="0" i="0" dirty="0">
                          <a:solidFill>
                            <a:schemeClr val="tx1"/>
                          </a:solidFill>
                          <a:effectLst/>
                        </a:rPr>
                        <a:t>6</a:t>
                      </a:r>
                      <a:r>
                        <a:rPr lang="en-US" b="0" i="0" dirty="0">
                          <a:solidFill>
                            <a:srgbClr val="FF0000"/>
                          </a:solidFill>
                          <a:effectLst/>
                        </a:rPr>
                        <a:t> </a:t>
                      </a:r>
                    </a:p>
                  </a:txBody>
                  <a:tcPr/>
                </a:tc>
                <a:extLst>
                  <a:ext uri="{0D108BD9-81ED-4DB2-BD59-A6C34878D82A}">
                    <a16:rowId xmlns:a16="http://schemas.microsoft.com/office/drawing/2014/main" val="10005"/>
                  </a:ext>
                </a:extLst>
              </a:tr>
            </a:tbl>
          </a:graphicData>
        </a:graphic>
      </p:graphicFrame>
      <p:sp>
        <p:nvSpPr>
          <p:cNvPr id="11"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Secondary Required </a:t>
            </a:r>
            <a:endParaRPr lang="en-US" kern="0" dirty="0">
              <a:solidFill>
                <a:schemeClr val="bg1"/>
              </a:solidFill>
            </a:endParaRPr>
          </a:p>
        </p:txBody>
      </p:sp>
      <p:sp>
        <p:nvSpPr>
          <p:cNvPr id="4" name="Slide Number Placeholder 3">
            <a:extLst>
              <a:ext uri="{FF2B5EF4-FFF2-40B4-BE49-F238E27FC236}">
                <a16:creationId xmlns:a16="http://schemas.microsoft.com/office/drawing/2014/main" id="{BEA9BDCF-DE7D-4A4D-8F18-233FE6B9FF8C}"/>
              </a:ext>
            </a:extLst>
          </p:cNvPr>
          <p:cNvSpPr>
            <a:spLocks noGrp="1"/>
          </p:cNvSpPr>
          <p:nvPr>
            <p:ph type="sldNum" sz="quarter" idx="10"/>
          </p:nvPr>
        </p:nvSpPr>
        <p:spPr/>
        <p:txBody>
          <a:bodyPr/>
          <a:lstStyle/>
          <a:p>
            <a:fld id="{90DF1D56-079D-400F-8097-016EBDA8D58B}" type="slidenum">
              <a:rPr lang="en-US" smtClean="0"/>
              <a:pPr/>
              <a:t>29</a:t>
            </a:fld>
            <a:endParaRPr lang="en-US"/>
          </a:p>
        </p:txBody>
      </p:sp>
    </p:spTree>
    <p:extLst>
      <p:ext uri="{BB962C8B-B14F-4D97-AF65-F5344CB8AC3E}">
        <p14:creationId xmlns:p14="http://schemas.microsoft.com/office/powerpoint/2010/main" val="73667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jysdfc\AppData\Local\Microsoft\Windows\Temporary Internet Files\Content.IE5\IAUYEF0N\check-list-grande-300x2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137661"/>
            <a:ext cx="3200400" cy="2720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p:nvPr>
        </p:nvSpPr>
        <p:spPr>
          <a:xfrm>
            <a:off x="609600" y="990600"/>
            <a:ext cx="9939454" cy="5181600"/>
          </a:xfrm>
        </p:spPr>
        <p:txBody>
          <a:bodyPr/>
          <a:lstStyle/>
          <a:p>
            <a:pPr lvl="0">
              <a:buClr>
                <a:schemeClr val="accent2">
                  <a:lumMod val="75000"/>
                </a:schemeClr>
              </a:buClr>
            </a:pPr>
            <a:r>
              <a:rPr lang="en-US" sz="2000" dirty="0">
                <a:solidFill>
                  <a:schemeClr val="accent6">
                    <a:lumMod val="75000"/>
                  </a:schemeClr>
                </a:solidFill>
              </a:rPr>
              <a:t>PO Box™ Only Delivery Zones</a:t>
            </a:r>
          </a:p>
          <a:p>
            <a:pPr lvl="0">
              <a:buClr>
                <a:schemeClr val="accent2">
                  <a:lumMod val="75000"/>
                </a:schemeClr>
              </a:buClr>
            </a:pPr>
            <a:r>
              <a:rPr lang="en-US" sz="2000" dirty="0">
                <a:solidFill>
                  <a:schemeClr val="accent6">
                    <a:lumMod val="75000"/>
                  </a:schemeClr>
                </a:solidFill>
              </a:rPr>
              <a:t>5-Digit ZIP Validation </a:t>
            </a:r>
          </a:p>
          <a:p>
            <a:pPr lvl="0">
              <a:buClr>
                <a:schemeClr val="accent2">
                  <a:lumMod val="75000"/>
                </a:schemeClr>
              </a:buClr>
            </a:pPr>
            <a:r>
              <a:rPr lang="en-US" sz="2000" dirty="0">
                <a:solidFill>
                  <a:schemeClr val="accent6">
                    <a:lumMod val="75000"/>
                  </a:schemeClr>
                </a:solidFill>
              </a:rPr>
              <a:t>Hash &amp; Flat File Changes</a:t>
            </a:r>
          </a:p>
          <a:p>
            <a:pPr>
              <a:buClr>
                <a:schemeClr val="accent2">
                  <a:lumMod val="75000"/>
                </a:schemeClr>
              </a:buClr>
            </a:pPr>
            <a:r>
              <a:rPr lang="en-US" sz="2000" dirty="0">
                <a:solidFill>
                  <a:schemeClr val="accent6">
                    <a:lumMod val="75000"/>
                  </a:schemeClr>
                </a:solidFill>
              </a:rPr>
              <a:t>DPV</a:t>
            </a:r>
            <a:r>
              <a:rPr lang="en-US" altLang="en-US" sz="2000" baseline="30000" dirty="0">
                <a:solidFill>
                  <a:schemeClr val="accent6">
                    <a:lumMod val="75000"/>
                  </a:schemeClr>
                </a:solidFill>
              </a:rPr>
              <a:t>®</a:t>
            </a:r>
            <a:r>
              <a:rPr lang="en-US" sz="2000" dirty="0">
                <a:solidFill>
                  <a:schemeClr val="accent6">
                    <a:lumMod val="75000"/>
                  </a:schemeClr>
                </a:solidFill>
              </a:rPr>
              <a:t> &amp; DSF</a:t>
            </a:r>
            <a:r>
              <a:rPr lang="en-US" sz="2000" baseline="30000" dirty="0">
                <a:solidFill>
                  <a:schemeClr val="accent6">
                    <a:lumMod val="75000"/>
                  </a:schemeClr>
                </a:solidFill>
              </a:rPr>
              <a:t>2</a:t>
            </a:r>
            <a:r>
              <a:rPr lang="en-US" altLang="en-US" sz="2000" baseline="30000" dirty="0">
                <a:solidFill>
                  <a:schemeClr val="accent6">
                    <a:lumMod val="75000"/>
                  </a:schemeClr>
                </a:solidFill>
              </a:rPr>
              <a:t>®</a:t>
            </a:r>
            <a:r>
              <a:rPr lang="en-US" sz="2000" dirty="0">
                <a:solidFill>
                  <a:schemeClr val="accent6">
                    <a:lumMod val="75000"/>
                  </a:schemeClr>
                </a:solidFill>
              </a:rPr>
              <a:t> Flags </a:t>
            </a:r>
          </a:p>
          <a:p>
            <a:pPr marL="284163" indent="-339725">
              <a:buClr>
                <a:schemeClr val="accent2">
                  <a:lumMod val="75000"/>
                </a:schemeClr>
              </a:buClr>
            </a:pPr>
            <a:r>
              <a:rPr lang="en-US" sz="2000" i="1" dirty="0">
                <a:solidFill>
                  <a:schemeClr val="accent6">
                    <a:lumMod val="75000"/>
                  </a:schemeClr>
                </a:solidFill>
              </a:rPr>
              <a:t>CMRA – PMB Identifier &amp; DPV</a:t>
            </a:r>
            <a:r>
              <a:rPr lang="en-US" altLang="en-US" sz="2000" i="1" baseline="30000" dirty="0">
                <a:solidFill>
                  <a:schemeClr val="accent6">
                    <a:lumMod val="75000"/>
                  </a:schemeClr>
                </a:solidFill>
              </a:rPr>
              <a:t>®</a:t>
            </a:r>
            <a:r>
              <a:rPr lang="en-US" sz="2000" i="1" dirty="0">
                <a:solidFill>
                  <a:schemeClr val="accent6">
                    <a:lumMod val="75000"/>
                  </a:schemeClr>
                </a:solidFill>
              </a:rPr>
              <a:t> Confirmation</a:t>
            </a:r>
          </a:p>
          <a:p>
            <a:pPr marL="284163" indent="-339725">
              <a:buClr>
                <a:schemeClr val="accent2">
                  <a:lumMod val="75000"/>
                </a:schemeClr>
              </a:buClr>
            </a:pPr>
            <a:r>
              <a:rPr lang="en-US" sz="2000" dirty="0">
                <a:solidFill>
                  <a:schemeClr val="accent6">
                    <a:lumMod val="75000"/>
                  </a:schemeClr>
                </a:solidFill>
              </a:rPr>
              <a:t>Single Trailing Alpha on a Primary Number </a:t>
            </a:r>
          </a:p>
          <a:p>
            <a:pPr marL="284163" indent="-339725">
              <a:buClr>
                <a:schemeClr val="accent2">
                  <a:lumMod val="75000"/>
                </a:schemeClr>
              </a:buClr>
            </a:pPr>
            <a:r>
              <a:rPr lang="en-US" sz="2000" i="1" dirty="0">
                <a:solidFill>
                  <a:schemeClr val="accent6">
                    <a:lumMod val="75000"/>
                  </a:schemeClr>
                </a:solidFill>
              </a:rPr>
              <a:t>Deliverable Street / Highrise Default</a:t>
            </a:r>
          </a:p>
          <a:p>
            <a:pPr lvl="0">
              <a:buClr>
                <a:schemeClr val="accent2">
                  <a:lumMod val="75000"/>
                </a:schemeClr>
              </a:buClr>
            </a:pPr>
            <a:r>
              <a:rPr lang="en-US" sz="2000" dirty="0">
                <a:solidFill>
                  <a:schemeClr val="accent6">
                    <a:lumMod val="75000"/>
                  </a:schemeClr>
                </a:solidFill>
              </a:rPr>
              <a:t>Suite</a:t>
            </a:r>
            <a:r>
              <a:rPr lang="en-US" sz="2000" baseline="30000" dirty="0">
                <a:solidFill>
                  <a:schemeClr val="accent6">
                    <a:lumMod val="75000"/>
                  </a:schemeClr>
                </a:solidFill>
              </a:rPr>
              <a:t>Link® </a:t>
            </a:r>
            <a:r>
              <a:rPr lang="en-US" sz="2000" dirty="0">
                <a:solidFill>
                  <a:schemeClr val="accent6">
                    <a:lumMod val="75000"/>
                  </a:schemeClr>
                </a:solidFill>
              </a:rPr>
              <a:t>Requirements </a:t>
            </a:r>
          </a:p>
          <a:p>
            <a:pPr lvl="0">
              <a:buClr>
                <a:schemeClr val="accent2">
                  <a:lumMod val="75000"/>
                </a:schemeClr>
              </a:buClr>
            </a:pPr>
            <a:r>
              <a:rPr lang="en-US" sz="2000" dirty="0">
                <a:solidFill>
                  <a:schemeClr val="accent6">
                    <a:lumMod val="75000"/>
                  </a:schemeClr>
                </a:solidFill>
              </a:rPr>
              <a:t>Military Addressing </a:t>
            </a:r>
          </a:p>
          <a:p>
            <a:pPr lvl="0">
              <a:buClr>
                <a:schemeClr val="accent2">
                  <a:lumMod val="75000"/>
                </a:schemeClr>
              </a:buClr>
            </a:pPr>
            <a:r>
              <a:rPr lang="en-US" sz="2000" dirty="0">
                <a:solidFill>
                  <a:schemeClr val="accent6">
                    <a:lumMod val="75000"/>
                  </a:schemeClr>
                </a:solidFill>
              </a:rPr>
              <a:t>Cross State Addresses </a:t>
            </a:r>
          </a:p>
          <a:p>
            <a:pPr lvl="0">
              <a:buClr>
                <a:schemeClr val="accent2">
                  <a:lumMod val="75000"/>
                </a:schemeClr>
              </a:buClr>
            </a:pPr>
            <a:r>
              <a:rPr lang="en-US" sz="2000" dirty="0">
                <a:solidFill>
                  <a:schemeClr val="accent6">
                    <a:lumMod val="75000"/>
                  </a:schemeClr>
                </a:solidFill>
              </a:rPr>
              <a:t>TotalDPS</a:t>
            </a:r>
          </a:p>
          <a:p>
            <a:pPr lvl="0">
              <a:buClr>
                <a:schemeClr val="accent2">
                  <a:lumMod val="75000"/>
                </a:schemeClr>
              </a:buClr>
            </a:pPr>
            <a:r>
              <a:rPr lang="en-US" sz="2000" dirty="0">
                <a:solidFill>
                  <a:schemeClr val="accent2">
                    <a:lumMod val="75000"/>
                  </a:schemeClr>
                </a:solidFill>
              </a:rPr>
              <a:t>Informed Addressing</a:t>
            </a:r>
          </a:p>
          <a:p>
            <a:pPr lvl="0">
              <a:buClr>
                <a:schemeClr val="accent2">
                  <a:lumMod val="75000"/>
                </a:schemeClr>
              </a:buClr>
            </a:pPr>
            <a:r>
              <a:rPr lang="en-US" sz="2000" dirty="0">
                <a:solidFill>
                  <a:schemeClr val="accent6">
                    <a:lumMod val="75000"/>
                  </a:schemeClr>
                </a:solidFill>
              </a:rPr>
              <a:t>Cycle O Platform Testing</a:t>
            </a:r>
          </a:p>
        </p:txBody>
      </p:sp>
      <p:sp>
        <p:nvSpPr>
          <p:cNvPr id="5" name="Text Placeholder 2"/>
          <p:cNvSpPr txBox="1">
            <a:spLocks/>
          </p:cNvSpPr>
          <p:nvPr/>
        </p:nvSpPr>
        <p:spPr>
          <a:xfrm>
            <a:off x="1905000" y="152400"/>
            <a:ext cx="96774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Cycle O Requirements</a:t>
            </a:r>
            <a:endParaRPr lang="en-US" kern="0" dirty="0">
              <a:solidFill>
                <a:schemeClr val="bg1"/>
              </a:solidFill>
            </a:endParaRPr>
          </a:p>
        </p:txBody>
      </p:sp>
      <p:sp>
        <p:nvSpPr>
          <p:cNvPr id="3" name="Rectangle 2">
            <a:extLst>
              <a:ext uri="{FF2B5EF4-FFF2-40B4-BE49-F238E27FC236}">
                <a16:creationId xmlns:a16="http://schemas.microsoft.com/office/drawing/2014/main" id="{A8BFF892-0AA9-4975-B8FA-E36CFC3A57C0}"/>
              </a:ext>
            </a:extLst>
          </p:cNvPr>
          <p:cNvSpPr/>
          <p:nvPr/>
        </p:nvSpPr>
        <p:spPr>
          <a:xfrm>
            <a:off x="609600" y="5830669"/>
            <a:ext cx="7391400" cy="646331"/>
          </a:xfrm>
          <a:prstGeom prst="rect">
            <a:avLst/>
          </a:prstGeom>
        </p:spPr>
        <p:txBody>
          <a:bodyPr wrap="square">
            <a:spAutoFit/>
          </a:bodyPr>
          <a:lstStyle/>
          <a:p>
            <a:pPr lvl="0">
              <a:buClr>
                <a:schemeClr val="accent2">
                  <a:lumMod val="75000"/>
                </a:schemeClr>
              </a:buClr>
            </a:pPr>
            <a:r>
              <a:rPr lang="en-US" i="1" dirty="0">
                <a:solidFill>
                  <a:schemeClr val="accent6">
                    <a:lumMod val="75000"/>
                  </a:schemeClr>
                </a:solidFill>
              </a:rPr>
              <a:t>NOTE: Task Team #29 Recommendations and USPS Responses are available upon request.</a:t>
            </a:r>
          </a:p>
        </p:txBody>
      </p:sp>
      <p:sp>
        <p:nvSpPr>
          <p:cNvPr id="6" name="Slide Number Placeholder 5">
            <a:extLst>
              <a:ext uri="{FF2B5EF4-FFF2-40B4-BE49-F238E27FC236}">
                <a16:creationId xmlns:a16="http://schemas.microsoft.com/office/drawing/2014/main" id="{6F5B99B0-2532-4DEC-A587-0244F8700FB3}"/>
              </a:ext>
            </a:extLst>
          </p:cNvPr>
          <p:cNvSpPr>
            <a:spLocks noGrp="1"/>
          </p:cNvSpPr>
          <p:nvPr>
            <p:ph type="sldNum" sz="quarter" idx="10"/>
          </p:nvPr>
        </p:nvSpPr>
        <p:spPr/>
        <p:txBody>
          <a:bodyPr/>
          <a:lstStyle/>
          <a:p>
            <a:fld id="{DB48209F-1662-40B9-BF25-8E6F7AC270B7}" type="slidenum">
              <a:rPr lang="en-US" smtClean="0"/>
              <a:pPr/>
              <a:t>3</a:t>
            </a:fld>
            <a:endParaRPr lang="en-US"/>
          </a:p>
        </p:txBody>
      </p:sp>
    </p:spTree>
    <p:extLst>
      <p:ext uri="{BB962C8B-B14F-4D97-AF65-F5344CB8AC3E}">
        <p14:creationId xmlns:p14="http://schemas.microsoft.com/office/powerpoint/2010/main" val="350666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3056550344"/>
              </p:ext>
            </p:extLst>
          </p:nvPr>
        </p:nvGraphicFramePr>
        <p:xfrm>
          <a:off x="1752599" y="1739818"/>
          <a:ext cx="8377396" cy="1271660"/>
        </p:xfrm>
        <a:graphic>
          <a:graphicData uri="http://schemas.openxmlformats.org/drawingml/2006/table">
            <a:tbl>
              <a:tblPr/>
              <a:tblGrid>
                <a:gridCol w="842039">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727533">
                  <a:extLst>
                    <a:ext uri="{9D8B030D-6E8A-4147-A177-3AD203B41FA5}">
                      <a16:colId xmlns:a16="http://schemas.microsoft.com/office/drawing/2014/main" val="20002"/>
                    </a:ext>
                  </a:extLst>
                </a:gridCol>
                <a:gridCol w="1815026">
                  <a:extLst>
                    <a:ext uri="{9D8B030D-6E8A-4147-A177-3AD203B41FA5}">
                      <a16:colId xmlns:a16="http://schemas.microsoft.com/office/drawing/2014/main" val="20003"/>
                    </a:ext>
                  </a:extLst>
                </a:gridCol>
                <a:gridCol w="561358">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771868">
                  <a:extLst>
                    <a:ext uri="{9D8B030D-6E8A-4147-A177-3AD203B41FA5}">
                      <a16:colId xmlns:a16="http://schemas.microsoft.com/office/drawing/2014/main" val="20006"/>
                    </a:ext>
                  </a:extLst>
                </a:gridCol>
                <a:gridCol w="771868">
                  <a:extLst>
                    <a:ext uri="{9D8B030D-6E8A-4147-A177-3AD203B41FA5}">
                      <a16:colId xmlns:a16="http://schemas.microsoft.com/office/drawing/2014/main" val="20007"/>
                    </a:ext>
                  </a:extLst>
                </a:gridCol>
                <a:gridCol w="639749">
                  <a:extLst>
                    <a:ext uri="{9D8B030D-6E8A-4147-A177-3AD203B41FA5}">
                      <a16:colId xmlns:a16="http://schemas.microsoft.com/office/drawing/2014/main" val="20008"/>
                    </a:ext>
                  </a:extLst>
                </a:gridCol>
                <a:gridCol w="693475">
                  <a:extLst>
                    <a:ext uri="{9D8B030D-6E8A-4147-A177-3AD203B41FA5}">
                      <a16:colId xmlns:a16="http://schemas.microsoft.com/office/drawing/2014/main" val="20010"/>
                    </a:ext>
                  </a:extLst>
                </a:gridCol>
              </a:tblGrid>
              <a:tr h="57775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 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695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NORTHERN BLVD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03031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4695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 –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NORTHERN BLVD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03031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idx="4294967295"/>
          </p:nvPr>
        </p:nvSpPr>
        <p:spPr>
          <a:xfrm>
            <a:off x="609600" y="822960"/>
            <a:ext cx="11049000" cy="777240"/>
          </a:xfrm>
          <a:prstGeom prst="rect">
            <a:avLst/>
          </a:prstGeom>
        </p:spPr>
        <p:txBody>
          <a:bodyPr/>
          <a:lstStyle/>
          <a:p>
            <a:r>
              <a:rPr lang="en-US" sz="2400" dirty="0">
                <a:solidFill>
                  <a:schemeClr val="accent2">
                    <a:lumMod val="75000"/>
                  </a:schemeClr>
                </a:solidFill>
              </a:rPr>
              <a:t>DPV</a:t>
            </a:r>
            <a:r>
              <a:rPr lang="en-US" sz="2400" baseline="30000" dirty="0">
                <a:solidFill>
                  <a:schemeClr val="accent2">
                    <a:lumMod val="75000"/>
                  </a:schemeClr>
                </a:solidFill>
              </a:rPr>
              <a:t> ®</a:t>
            </a:r>
            <a:r>
              <a:rPr lang="en-US" sz="2400" dirty="0">
                <a:solidFill>
                  <a:schemeClr val="accent2">
                    <a:lumMod val="75000"/>
                  </a:schemeClr>
                </a:solidFill>
              </a:rPr>
              <a:t> –  Unconfirmed Secondary, Not Required</a:t>
            </a:r>
          </a:p>
        </p:txBody>
      </p:sp>
      <p:sp>
        <p:nvSpPr>
          <p:cNvPr id="8" name="Text Placeholder 2"/>
          <p:cNvSpPr txBox="1">
            <a:spLocks/>
          </p:cNvSpPr>
          <p:nvPr/>
        </p:nvSpPr>
        <p:spPr>
          <a:xfrm>
            <a:off x="4648200" y="152400"/>
            <a:ext cx="6934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Secondary Required</a:t>
            </a:r>
            <a:endParaRPr lang="en-US" kern="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37495906"/>
              </p:ext>
            </p:extLst>
          </p:nvPr>
        </p:nvGraphicFramePr>
        <p:xfrm>
          <a:off x="2108200" y="3505200"/>
          <a:ext cx="8127999" cy="2763520"/>
        </p:xfrm>
        <a:graphic>
          <a:graphicData uri="http://schemas.openxmlformats.org/drawingml/2006/table">
            <a:tbl>
              <a:tblPr firstRow="1" bandRow="1">
                <a:tableStyleId>{72833802-FEF1-4C79-8D5D-14CF1EAF98D9}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97384">
                <a:tc>
                  <a:txBody>
                    <a:bodyPr/>
                    <a:lstStyle/>
                    <a:p>
                      <a:r>
                        <a:rPr lang="en-US" dirty="0">
                          <a:solidFill>
                            <a:schemeClr val="bg1"/>
                          </a:solidFill>
                        </a:rPr>
                        <a:t>Input:</a:t>
                      </a:r>
                    </a:p>
                  </a:txBody>
                  <a:tcPr/>
                </a:tc>
                <a:tc gridSpan="2">
                  <a:txBody>
                    <a:bodyPr/>
                    <a:lstStyle/>
                    <a:p>
                      <a:r>
                        <a:rPr lang="en-US" sz="1800" b="1" dirty="0">
                          <a:solidFill>
                            <a:schemeClr val="bg1"/>
                          </a:solidFill>
                        </a:rPr>
                        <a:t>7 NORTHERN BLVD APT 1</a:t>
                      </a:r>
                    </a:p>
                    <a:p>
                      <a:pPr>
                        <a:spcAft>
                          <a:spcPts val="1800"/>
                        </a:spcAft>
                      </a:pPr>
                      <a:r>
                        <a:rPr lang="en-US" sz="1800" b="1" dirty="0">
                          <a:solidFill>
                            <a:schemeClr val="bg1"/>
                          </a:solidFill>
                        </a:rPr>
                        <a:t>AMHERST NH 03031</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chemeClr val="tx1"/>
                          </a:solidFill>
                        </a:rPr>
                        <a:t>Output:</a:t>
                      </a:r>
                    </a:p>
                  </a:txBody>
                  <a:tcPr/>
                </a:tc>
                <a:tc gridSpan="2">
                  <a:txBody>
                    <a:bodyPr/>
                    <a:lstStyle/>
                    <a:p>
                      <a:r>
                        <a:rPr lang="en-US" sz="1800" b="1" dirty="0">
                          <a:solidFill>
                            <a:schemeClr val="tx1"/>
                          </a:solidFill>
                        </a:rPr>
                        <a:t>7 NORTHERN BLVD APT 1</a:t>
                      </a:r>
                    </a:p>
                    <a:p>
                      <a:pPr>
                        <a:spcAft>
                          <a:spcPts val="1800"/>
                        </a:spcAft>
                      </a:pPr>
                      <a:r>
                        <a:rPr lang="en-US" sz="1800" b="1" dirty="0">
                          <a:solidFill>
                            <a:schemeClr val="tx1"/>
                          </a:solidFill>
                        </a:rPr>
                        <a:t>AMHERST NH 03031-2313</a:t>
                      </a:r>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dirty="0"/>
                        <a:t>Current</a:t>
                      </a:r>
                    </a:p>
                  </a:txBody>
                  <a:tcPr/>
                </a:tc>
                <a:tc>
                  <a:txBody>
                    <a:bodyPr/>
                    <a:lstStyle/>
                    <a:p>
                      <a:r>
                        <a:rPr lang="en-US" dirty="0"/>
                        <a:t>New</a:t>
                      </a:r>
                    </a:p>
                  </a:txBody>
                  <a:tcPr/>
                </a:tc>
                <a:extLst>
                  <a:ext uri="{0D108BD9-81ED-4DB2-BD59-A6C34878D82A}">
                    <a16:rowId xmlns:a16="http://schemas.microsoft.com/office/drawing/2014/main" val="10002"/>
                  </a:ext>
                </a:extLst>
              </a:tr>
              <a:tr h="370840">
                <a:tc>
                  <a:txBody>
                    <a:bodyPr/>
                    <a:lstStyle/>
                    <a:p>
                      <a:r>
                        <a:rPr lang="en-US" dirty="0"/>
                        <a:t>DPV</a:t>
                      </a:r>
                      <a:r>
                        <a:rPr lang="en-US" baseline="30000" dirty="0"/>
                        <a:t>®</a:t>
                      </a:r>
                      <a:r>
                        <a:rPr lang="en-US" dirty="0"/>
                        <a:t> Return Code:</a:t>
                      </a:r>
                    </a:p>
                  </a:txBody>
                  <a:tcPr/>
                </a:tc>
                <a:tc>
                  <a:txBody>
                    <a:bodyPr/>
                    <a:lstStyle/>
                    <a:p>
                      <a:r>
                        <a:rPr lang="en-US" dirty="0">
                          <a:solidFill>
                            <a:schemeClr val="tx1"/>
                          </a:solidFill>
                        </a:rPr>
                        <a:t>S</a:t>
                      </a:r>
                    </a:p>
                  </a:txBody>
                  <a:tcPr/>
                </a:tc>
                <a:tc>
                  <a:txBody>
                    <a:bodyPr/>
                    <a:lstStyle/>
                    <a:p>
                      <a:r>
                        <a:rPr lang="en-US" dirty="0">
                          <a:solidFill>
                            <a:schemeClr val="tx1"/>
                          </a:solidFill>
                        </a:rPr>
                        <a:t>Y</a:t>
                      </a:r>
                    </a:p>
                  </a:txBody>
                  <a:tcPr/>
                </a:tc>
                <a:extLst>
                  <a:ext uri="{0D108BD9-81ED-4DB2-BD59-A6C34878D82A}">
                    <a16:rowId xmlns:a16="http://schemas.microsoft.com/office/drawing/2014/main" val="10003"/>
                  </a:ext>
                </a:extLst>
              </a:tr>
              <a:tr h="370840">
                <a:tc>
                  <a:txBody>
                    <a:bodyPr/>
                    <a:lstStyle/>
                    <a:p>
                      <a:r>
                        <a:rPr lang="en-US" dirty="0"/>
                        <a:t>DPV</a:t>
                      </a:r>
                      <a:r>
                        <a:rPr lang="en-US" baseline="30000" dirty="0"/>
                        <a:t>®</a:t>
                      </a:r>
                      <a:r>
                        <a:rPr lang="en-US" dirty="0"/>
                        <a:t> Footnotes:</a:t>
                      </a:r>
                    </a:p>
                  </a:txBody>
                  <a:tcPr/>
                </a:tc>
                <a:tc>
                  <a:txBody>
                    <a:bodyPr/>
                    <a:lstStyle/>
                    <a:p>
                      <a:r>
                        <a:rPr lang="en-US" dirty="0">
                          <a:solidFill>
                            <a:schemeClr val="tx1"/>
                          </a:solidFill>
                        </a:rPr>
                        <a:t>AACC</a:t>
                      </a:r>
                    </a:p>
                  </a:txBody>
                  <a:tcPr/>
                </a:tc>
                <a:tc>
                  <a:txBody>
                    <a:bodyPr/>
                    <a:lstStyle/>
                    <a:p>
                      <a:r>
                        <a:rPr lang="en-US" dirty="0">
                          <a:solidFill>
                            <a:schemeClr val="tx1"/>
                          </a:solidFill>
                        </a:rPr>
                        <a:t>AABBCC</a:t>
                      </a:r>
                    </a:p>
                  </a:txBody>
                  <a:tcPr/>
                </a:tc>
                <a:extLst>
                  <a:ext uri="{0D108BD9-81ED-4DB2-BD59-A6C34878D82A}">
                    <a16:rowId xmlns:a16="http://schemas.microsoft.com/office/drawing/2014/main" val="10004"/>
                  </a:ext>
                </a:extLst>
              </a:tr>
              <a:tr h="370840">
                <a:tc>
                  <a:txBody>
                    <a:bodyPr/>
                    <a:lstStyle/>
                    <a:p>
                      <a:r>
                        <a:rPr lang="en-US" dirty="0" err="1"/>
                        <a:t>NoStat</a:t>
                      </a:r>
                      <a:r>
                        <a:rPr lang="en-US" dirty="0"/>
                        <a:t> Reason Code:</a:t>
                      </a:r>
                    </a:p>
                  </a:txBody>
                  <a:tcPr/>
                </a:tc>
                <a:tc>
                  <a:txBody>
                    <a:bodyPr/>
                    <a:lstStyle/>
                    <a:p>
                      <a:r>
                        <a:rPr lang="en-US" dirty="0">
                          <a:solidFill>
                            <a:schemeClr val="tx1"/>
                          </a:solidFill>
                        </a:rPr>
                        <a:t>N/A</a:t>
                      </a:r>
                    </a:p>
                  </a:txBody>
                  <a:tcPr/>
                </a:tc>
                <a:tc>
                  <a:txBody>
                    <a:bodyPr/>
                    <a:lstStyle/>
                    <a:p>
                      <a:r>
                        <a:rPr lang="en-US" dirty="0">
                          <a:solidFill>
                            <a:schemeClr val="tx1"/>
                          </a:solidFill>
                        </a:rPr>
                        <a:t>N/A</a:t>
                      </a:r>
                    </a:p>
                  </a:txBody>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1AE827C1-32EF-4C5B-BAEB-C0D204D4F7AD}"/>
              </a:ext>
            </a:extLst>
          </p:cNvPr>
          <p:cNvSpPr>
            <a:spLocks noGrp="1"/>
          </p:cNvSpPr>
          <p:nvPr>
            <p:ph type="sldNum" sz="quarter" idx="10"/>
          </p:nvPr>
        </p:nvSpPr>
        <p:spPr/>
        <p:txBody>
          <a:bodyPr/>
          <a:lstStyle/>
          <a:p>
            <a:fld id="{90DF1D56-079D-400F-8097-016EBDA8D58B}" type="slidenum">
              <a:rPr lang="en-US" smtClean="0"/>
              <a:pPr/>
              <a:t>30</a:t>
            </a:fld>
            <a:endParaRPr lang="en-US"/>
          </a:p>
        </p:txBody>
      </p:sp>
    </p:spTree>
    <p:extLst>
      <p:ext uri="{BB962C8B-B14F-4D97-AF65-F5344CB8AC3E}">
        <p14:creationId xmlns:p14="http://schemas.microsoft.com/office/powerpoint/2010/main" val="1858855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634750691"/>
              </p:ext>
            </p:extLst>
          </p:nvPr>
        </p:nvGraphicFramePr>
        <p:xfrm>
          <a:off x="1977471" y="1624938"/>
          <a:ext cx="8237058" cy="1737360"/>
        </p:xfrm>
        <a:graphic>
          <a:graphicData uri="http://schemas.openxmlformats.org/drawingml/2006/table">
            <a:tbl>
              <a:tblPr/>
              <a:tblGrid>
                <a:gridCol w="91440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1071735">
                  <a:extLst>
                    <a:ext uri="{9D8B030D-6E8A-4147-A177-3AD203B41FA5}">
                      <a16:colId xmlns:a16="http://schemas.microsoft.com/office/drawing/2014/main" val="20002"/>
                    </a:ext>
                  </a:extLst>
                </a:gridCol>
                <a:gridCol w="1197822">
                  <a:extLst>
                    <a:ext uri="{9D8B030D-6E8A-4147-A177-3AD203B41FA5}">
                      <a16:colId xmlns:a16="http://schemas.microsoft.com/office/drawing/2014/main" val="20003"/>
                    </a:ext>
                  </a:extLst>
                </a:gridCol>
                <a:gridCol w="693475">
                  <a:extLst>
                    <a:ext uri="{9D8B030D-6E8A-4147-A177-3AD203B41FA5}">
                      <a16:colId xmlns:a16="http://schemas.microsoft.com/office/drawing/2014/main" val="20004"/>
                    </a:ext>
                  </a:extLst>
                </a:gridCol>
                <a:gridCol w="756517">
                  <a:extLst>
                    <a:ext uri="{9D8B030D-6E8A-4147-A177-3AD203B41FA5}">
                      <a16:colId xmlns:a16="http://schemas.microsoft.com/office/drawing/2014/main" val="20005"/>
                    </a:ext>
                  </a:extLst>
                </a:gridCol>
                <a:gridCol w="756517">
                  <a:extLst>
                    <a:ext uri="{9D8B030D-6E8A-4147-A177-3AD203B41FA5}">
                      <a16:colId xmlns:a16="http://schemas.microsoft.com/office/drawing/2014/main" val="20006"/>
                    </a:ext>
                  </a:extLst>
                </a:gridCol>
                <a:gridCol w="819562">
                  <a:extLst>
                    <a:ext uri="{9D8B030D-6E8A-4147-A177-3AD203B41FA5}">
                      <a16:colId xmlns:a16="http://schemas.microsoft.com/office/drawing/2014/main" val="20007"/>
                    </a:ext>
                  </a:extLst>
                </a:gridCol>
                <a:gridCol w="693475">
                  <a:extLst>
                    <a:ext uri="{9D8B030D-6E8A-4147-A177-3AD203B41FA5}">
                      <a16:colId xmlns:a16="http://schemas.microsoft.com/office/drawing/2014/main" val="20008"/>
                    </a:ext>
                  </a:extLst>
                </a:gridCol>
                <a:gridCol w="693475">
                  <a:extLst>
                    <a:ext uri="{9D8B030D-6E8A-4147-A177-3AD203B41FA5}">
                      <a16:colId xmlns:a16="http://schemas.microsoft.com/office/drawing/2014/main" val="20010"/>
                    </a:ext>
                  </a:extLst>
                </a:gridCol>
              </a:tblGrid>
              <a:tr h="3740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 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1130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100" b="1" i="0" u="none" strike="noStrike" cap="none" normalizeH="0" baseline="0" dirty="0">
                          <a:ln>
                            <a:noFill/>
                          </a:ln>
                          <a:solidFill>
                            <a:schemeClr val="accent6">
                              <a:lumMod val="75000"/>
                            </a:schemeClr>
                          </a:solidFill>
                          <a:effectLst/>
                          <a:latin typeface="Arial" charset="0"/>
                        </a:rPr>
                        <a:t>Generated</a:t>
                      </a: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21130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21130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r h="21130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200 – 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 MILL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38001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4"/>
                  </a:ext>
                </a:extLst>
              </a:tr>
            </a:tbl>
          </a:graphicData>
        </a:graphic>
      </p:graphicFrame>
      <p:sp>
        <p:nvSpPr>
          <p:cNvPr id="3" name="TextBox 2"/>
          <p:cNvSpPr txBox="1"/>
          <p:nvPr/>
        </p:nvSpPr>
        <p:spPr>
          <a:xfrm>
            <a:off x="609600" y="6321623"/>
            <a:ext cx="1097279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dirty="0">
                <a:solidFill>
                  <a:schemeClr val="accent6">
                    <a:lumMod val="75000"/>
                  </a:schemeClr>
                </a:solidFill>
              </a:rPr>
              <a:t>NOTE: 292 S MILL ST (without secondary) does not exist as a delivery but is generated to enhance matching.</a:t>
            </a:r>
            <a:endParaRPr lang="en-US" sz="1600" b="1" i="1" dirty="0"/>
          </a:p>
        </p:txBody>
      </p:sp>
      <p:sp>
        <p:nvSpPr>
          <p:cNvPr id="4" name="Title 3"/>
          <p:cNvSpPr>
            <a:spLocks noGrp="1"/>
          </p:cNvSpPr>
          <p:nvPr>
            <p:ph type="title" idx="4294967295"/>
          </p:nvPr>
        </p:nvSpPr>
        <p:spPr>
          <a:xfrm>
            <a:off x="609600" y="822961"/>
            <a:ext cx="8704520" cy="801977"/>
          </a:xfrm>
          <a:prstGeom prst="rect">
            <a:avLst/>
          </a:prstGeom>
        </p:spPr>
        <p:txBody>
          <a:bodyPr/>
          <a:lstStyle/>
          <a:p>
            <a:r>
              <a:rPr lang="en-US" sz="2400" dirty="0">
                <a:solidFill>
                  <a:schemeClr val="accent2">
                    <a:lumMod val="75000"/>
                  </a:schemeClr>
                </a:solidFill>
              </a:rPr>
              <a:t>DPV </a:t>
            </a:r>
            <a:r>
              <a:rPr lang="en-US" sz="2400" baseline="30000" dirty="0">
                <a:solidFill>
                  <a:schemeClr val="accent2">
                    <a:lumMod val="75000"/>
                  </a:schemeClr>
                </a:solidFill>
              </a:rPr>
              <a:t>®</a:t>
            </a:r>
            <a:r>
              <a:rPr lang="en-US" sz="2400" dirty="0">
                <a:solidFill>
                  <a:schemeClr val="accent2">
                    <a:lumMod val="75000"/>
                  </a:schemeClr>
                </a:solidFill>
              </a:rPr>
              <a:t> – Trailing Alpha, Secondary Required</a:t>
            </a:r>
          </a:p>
        </p:txBody>
      </p:sp>
      <p:graphicFrame>
        <p:nvGraphicFramePr>
          <p:cNvPr id="11" name="Table 10"/>
          <p:cNvGraphicFramePr>
            <a:graphicFrameLocks noGrp="1"/>
          </p:cNvGraphicFramePr>
          <p:nvPr>
            <p:extLst>
              <p:ext uri="{D42A27DB-BD31-4B8C-83A1-F6EECF244321}">
                <p14:modId xmlns:p14="http://schemas.microsoft.com/office/powerpoint/2010/main" val="787964631"/>
              </p:ext>
            </p:extLst>
          </p:nvPr>
        </p:nvGraphicFramePr>
        <p:xfrm>
          <a:off x="2032001" y="3535816"/>
          <a:ext cx="8127999" cy="2763520"/>
        </p:xfrm>
        <a:graphic>
          <a:graphicData uri="http://schemas.openxmlformats.org/drawingml/2006/table">
            <a:tbl>
              <a:tblPr firstRow="1" bandRow="1">
                <a:tableStyleId>{72833802-FEF1-4C79-8D5D-14CF1EAF98D9}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97384">
                <a:tc>
                  <a:txBody>
                    <a:bodyPr/>
                    <a:lstStyle/>
                    <a:p>
                      <a:r>
                        <a:rPr lang="en-US" dirty="0">
                          <a:solidFill>
                            <a:schemeClr val="bg1"/>
                          </a:solidFill>
                        </a:rPr>
                        <a:t>Input:</a:t>
                      </a:r>
                    </a:p>
                  </a:txBody>
                  <a:tcPr/>
                </a:tc>
                <a:tc gridSpan="2">
                  <a:txBody>
                    <a:bodyPr/>
                    <a:lstStyle/>
                    <a:p>
                      <a:r>
                        <a:rPr lang="en-US" sz="1800" b="1" dirty="0">
                          <a:solidFill>
                            <a:schemeClr val="bg1"/>
                          </a:solidFill>
                        </a:rPr>
                        <a:t>292C S MILL ST</a:t>
                      </a:r>
                    </a:p>
                    <a:p>
                      <a:pPr>
                        <a:spcAft>
                          <a:spcPts val="1200"/>
                        </a:spcAft>
                      </a:pPr>
                      <a:r>
                        <a:rPr lang="en-US" sz="1800" b="1" dirty="0">
                          <a:solidFill>
                            <a:schemeClr val="bg1"/>
                          </a:solidFill>
                        </a:rPr>
                        <a:t> ALAMO TN 38001</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chemeClr val="tx1"/>
                          </a:solidFill>
                        </a:rPr>
                        <a:t>Output:</a:t>
                      </a:r>
                    </a:p>
                  </a:txBody>
                  <a:tcPr/>
                </a:tc>
                <a:tc gridSpan="2">
                  <a:txBody>
                    <a:bodyPr/>
                    <a:lstStyle/>
                    <a:p>
                      <a:r>
                        <a:rPr lang="en-US" sz="1800" b="1" dirty="0">
                          <a:solidFill>
                            <a:schemeClr val="tx1"/>
                          </a:solidFill>
                        </a:rPr>
                        <a:t>292C S MILL ST</a:t>
                      </a:r>
                    </a:p>
                    <a:p>
                      <a:pPr>
                        <a:spcAft>
                          <a:spcPts val="1200"/>
                        </a:spcAft>
                      </a:pPr>
                      <a:r>
                        <a:rPr lang="en-US" sz="1800" b="1" dirty="0">
                          <a:solidFill>
                            <a:schemeClr val="tx1"/>
                          </a:solidFill>
                        </a:rPr>
                        <a:t>ALAMO TN 38001-1910</a:t>
                      </a:r>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dirty="0"/>
                        <a:t>Current</a:t>
                      </a:r>
                    </a:p>
                  </a:txBody>
                  <a:tcPr/>
                </a:tc>
                <a:tc>
                  <a:txBody>
                    <a:bodyPr/>
                    <a:lstStyle/>
                    <a:p>
                      <a:r>
                        <a:rPr lang="en-US" dirty="0"/>
                        <a:t>New</a:t>
                      </a:r>
                    </a:p>
                  </a:txBody>
                  <a:tcPr/>
                </a:tc>
                <a:extLst>
                  <a:ext uri="{0D108BD9-81ED-4DB2-BD59-A6C34878D82A}">
                    <a16:rowId xmlns:a16="http://schemas.microsoft.com/office/drawing/2014/main" val="10002"/>
                  </a:ext>
                </a:extLst>
              </a:tr>
              <a:tr h="370840">
                <a:tc>
                  <a:txBody>
                    <a:bodyPr/>
                    <a:lstStyle/>
                    <a:p>
                      <a:r>
                        <a:rPr lang="en-US" dirty="0"/>
                        <a:t>DPV</a:t>
                      </a:r>
                      <a:r>
                        <a:rPr lang="en-US" baseline="30000" dirty="0"/>
                        <a:t>®</a:t>
                      </a:r>
                      <a:r>
                        <a:rPr lang="en-US" dirty="0"/>
                        <a:t> Return Code:</a:t>
                      </a:r>
                    </a:p>
                  </a:txBody>
                  <a:tcPr/>
                </a:tc>
                <a:tc>
                  <a:txBody>
                    <a:bodyPr/>
                    <a:lstStyle/>
                    <a:p>
                      <a:r>
                        <a:rPr lang="en-US" dirty="0"/>
                        <a:t>Y</a:t>
                      </a:r>
                    </a:p>
                  </a:txBody>
                  <a:tcPr/>
                </a:tc>
                <a:tc>
                  <a:txBody>
                    <a:bodyPr/>
                    <a:lstStyle/>
                    <a:p>
                      <a:r>
                        <a:rPr lang="en-US" dirty="0">
                          <a:solidFill>
                            <a:schemeClr val="tx1"/>
                          </a:solidFill>
                        </a:rPr>
                        <a:t>Y</a:t>
                      </a:r>
                    </a:p>
                  </a:txBody>
                  <a:tcPr/>
                </a:tc>
                <a:extLst>
                  <a:ext uri="{0D108BD9-81ED-4DB2-BD59-A6C34878D82A}">
                    <a16:rowId xmlns:a16="http://schemas.microsoft.com/office/drawing/2014/main" val="10003"/>
                  </a:ext>
                </a:extLst>
              </a:tr>
              <a:tr h="370840">
                <a:tc>
                  <a:txBody>
                    <a:bodyPr/>
                    <a:lstStyle/>
                    <a:p>
                      <a:r>
                        <a:rPr lang="en-US" dirty="0"/>
                        <a:t>DPV</a:t>
                      </a:r>
                      <a:r>
                        <a:rPr lang="en-US" baseline="30000" dirty="0"/>
                        <a:t>®</a:t>
                      </a:r>
                      <a:r>
                        <a:rPr lang="en-US" dirty="0"/>
                        <a:t> Footnotes:</a:t>
                      </a:r>
                    </a:p>
                  </a:txBody>
                  <a:tcPr/>
                </a:tc>
                <a:tc>
                  <a:txBody>
                    <a:bodyPr/>
                    <a:lstStyle/>
                    <a:p>
                      <a:r>
                        <a:rPr lang="en-US" dirty="0"/>
                        <a:t>AACC</a:t>
                      </a:r>
                    </a:p>
                  </a:txBody>
                  <a:tcPr/>
                </a:tc>
                <a:tc>
                  <a:txBody>
                    <a:bodyPr/>
                    <a:lstStyle/>
                    <a:p>
                      <a:r>
                        <a:rPr lang="en-US" i="0" dirty="0">
                          <a:solidFill>
                            <a:schemeClr val="tx1"/>
                          </a:solidFill>
                        </a:rPr>
                        <a:t>AAN1TA</a:t>
                      </a:r>
                      <a:endParaRPr lang="en-US" i="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err="1"/>
                        <a:t>NoStat</a:t>
                      </a:r>
                      <a:r>
                        <a:rPr lang="en-US" dirty="0"/>
                        <a:t> Reason Code:</a:t>
                      </a:r>
                    </a:p>
                  </a:txBody>
                  <a:tcPr/>
                </a:tc>
                <a:tc>
                  <a:txBody>
                    <a:bodyPr/>
                    <a:lstStyle/>
                    <a:p>
                      <a:r>
                        <a:rPr lang="en-US" dirty="0"/>
                        <a:t>N/A</a:t>
                      </a:r>
                    </a:p>
                  </a:txBody>
                  <a:tcPr/>
                </a:tc>
                <a:tc>
                  <a:txBody>
                    <a:bodyPr/>
                    <a:lstStyle/>
                    <a:p>
                      <a:r>
                        <a:rPr lang="en-US" i="0" dirty="0">
                          <a:solidFill>
                            <a:schemeClr val="tx1"/>
                          </a:solidFill>
                        </a:rPr>
                        <a:t>6 </a:t>
                      </a:r>
                    </a:p>
                  </a:txBody>
                  <a:tcPr/>
                </a:tc>
                <a:extLst>
                  <a:ext uri="{0D108BD9-81ED-4DB2-BD59-A6C34878D82A}">
                    <a16:rowId xmlns:a16="http://schemas.microsoft.com/office/drawing/2014/main" val="10005"/>
                  </a:ext>
                </a:extLst>
              </a:tr>
            </a:tbl>
          </a:graphicData>
        </a:graphic>
      </p:graphicFrame>
      <p:sp>
        <p:nvSpPr>
          <p:cNvPr id="14"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Secondary Required</a:t>
            </a:r>
            <a:endParaRPr lang="en-US" kern="0" dirty="0">
              <a:solidFill>
                <a:schemeClr val="bg1"/>
              </a:solidFill>
            </a:endParaRPr>
          </a:p>
        </p:txBody>
      </p:sp>
      <p:sp>
        <p:nvSpPr>
          <p:cNvPr id="5" name="Slide Number Placeholder 4">
            <a:extLst>
              <a:ext uri="{FF2B5EF4-FFF2-40B4-BE49-F238E27FC236}">
                <a16:creationId xmlns:a16="http://schemas.microsoft.com/office/drawing/2014/main" id="{14E2603C-8521-4FC3-8BFD-082D16E3326A}"/>
              </a:ext>
            </a:extLst>
          </p:cNvPr>
          <p:cNvSpPr>
            <a:spLocks noGrp="1"/>
          </p:cNvSpPr>
          <p:nvPr>
            <p:ph type="sldNum" sz="quarter" idx="10"/>
          </p:nvPr>
        </p:nvSpPr>
        <p:spPr/>
        <p:txBody>
          <a:bodyPr/>
          <a:lstStyle/>
          <a:p>
            <a:fld id="{90DF1D56-079D-400F-8097-016EBDA8D58B}" type="slidenum">
              <a:rPr lang="en-US" smtClean="0"/>
              <a:pPr/>
              <a:t>31</a:t>
            </a:fld>
            <a:endParaRPr lang="en-US"/>
          </a:p>
        </p:txBody>
      </p:sp>
    </p:spTree>
    <p:extLst>
      <p:ext uri="{BB962C8B-B14F-4D97-AF65-F5344CB8AC3E}">
        <p14:creationId xmlns:p14="http://schemas.microsoft.com/office/powerpoint/2010/main" val="2938496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920860002"/>
              </p:ext>
            </p:extLst>
          </p:nvPr>
        </p:nvGraphicFramePr>
        <p:xfrm>
          <a:off x="1752599" y="1710904"/>
          <a:ext cx="8244961" cy="1315760"/>
        </p:xfrm>
        <a:graphic>
          <a:graphicData uri="http://schemas.openxmlformats.org/drawingml/2006/table">
            <a:tbl>
              <a:tblPr/>
              <a:tblGrid>
                <a:gridCol w="822960">
                  <a:extLst>
                    <a:ext uri="{9D8B030D-6E8A-4147-A177-3AD203B41FA5}">
                      <a16:colId xmlns:a16="http://schemas.microsoft.com/office/drawing/2014/main" val="20000"/>
                    </a:ext>
                  </a:extLst>
                </a:gridCol>
                <a:gridCol w="603022">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713224">
                  <a:extLst>
                    <a:ext uri="{9D8B030D-6E8A-4147-A177-3AD203B41FA5}">
                      <a16:colId xmlns:a16="http://schemas.microsoft.com/office/drawing/2014/main" val="20003"/>
                    </a:ext>
                  </a:extLst>
                </a:gridCol>
                <a:gridCol w="611377">
                  <a:extLst>
                    <a:ext uri="{9D8B030D-6E8A-4147-A177-3AD203B41FA5}">
                      <a16:colId xmlns:a16="http://schemas.microsoft.com/office/drawing/2014/main" val="20004"/>
                    </a:ext>
                  </a:extLst>
                </a:gridCol>
                <a:gridCol w="771868">
                  <a:extLst>
                    <a:ext uri="{9D8B030D-6E8A-4147-A177-3AD203B41FA5}">
                      <a16:colId xmlns:a16="http://schemas.microsoft.com/office/drawing/2014/main" val="20005"/>
                    </a:ext>
                  </a:extLst>
                </a:gridCol>
                <a:gridCol w="701698">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687446">
                  <a:extLst>
                    <a:ext uri="{9D8B030D-6E8A-4147-A177-3AD203B41FA5}">
                      <a16:colId xmlns:a16="http://schemas.microsoft.com/office/drawing/2014/main" val="20008"/>
                    </a:ext>
                  </a:extLst>
                </a:gridCol>
                <a:gridCol w="687446">
                  <a:extLst>
                    <a:ext uri="{9D8B030D-6E8A-4147-A177-3AD203B41FA5}">
                      <a16:colId xmlns:a16="http://schemas.microsoft.com/office/drawing/2014/main" val="20010"/>
                    </a:ext>
                  </a:extLst>
                </a:gridCol>
              </a:tblGrid>
              <a:tr h="39786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No 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9880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 –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NORTHERN BLVD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03031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9880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1 –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NORTHERN BLVD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03031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2313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idx="4294967295"/>
          </p:nvPr>
        </p:nvSpPr>
        <p:spPr>
          <a:xfrm>
            <a:off x="609600" y="822961"/>
            <a:ext cx="10972800" cy="1325563"/>
          </a:xfrm>
          <a:prstGeom prst="rect">
            <a:avLst/>
          </a:prstGeom>
        </p:spPr>
        <p:txBody>
          <a:bodyPr/>
          <a:lstStyle/>
          <a:p>
            <a:r>
              <a:rPr lang="en-US" sz="2400" dirty="0">
                <a:solidFill>
                  <a:schemeClr val="accent2">
                    <a:lumMod val="75000"/>
                  </a:schemeClr>
                </a:solidFill>
              </a:rPr>
              <a:t>DPV</a:t>
            </a:r>
            <a:r>
              <a:rPr lang="en-US" sz="2400" baseline="30000" dirty="0">
                <a:solidFill>
                  <a:schemeClr val="accent2">
                    <a:lumMod val="75000"/>
                  </a:schemeClr>
                </a:solidFill>
              </a:rPr>
              <a:t> ®</a:t>
            </a:r>
            <a:r>
              <a:rPr lang="en-US" sz="2400" dirty="0">
                <a:solidFill>
                  <a:schemeClr val="accent2">
                    <a:lumMod val="75000"/>
                  </a:schemeClr>
                </a:solidFill>
              </a:rPr>
              <a:t> – Trailing Alpha, Secondary Not Required</a:t>
            </a:r>
          </a:p>
        </p:txBody>
      </p:sp>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DPV® Secondary Not Required</a:t>
            </a:r>
            <a:endParaRPr lang="en-US" kern="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24241815"/>
              </p:ext>
            </p:extLst>
          </p:nvPr>
        </p:nvGraphicFramePr>
        <p:xfrm>
          <a:off x="2032000" y="3380740"/>
          <a:ext cx="8127999" cy="2763520"/>
        </p:xfrm>
        <a:graphic>
          <a:graphicData uri="http://schemas.openxmlformats.org/drawingml/2006/table">
            <a:tbl>
              <a:tblPr firstRow="1" bandRow="1">
                <a:tableStyleId>{72833802-FEF1-4C79-8D5D-14CF1EAF98D9}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97384">
                <a:tc>
                  <a:txBody>
                    <a:bodyPr/>
                    <a:lstStyle/>
                    <a:p>
                      <a:r>
                        <a:rPr lang="en-US" dirty="0">
                          <a:solidFill>
                            <a:schemeClr val="bg1"/>
                          </a:solidFill>
                        </a:rPr>
                        <a:t>Input:</a:t>
                      </a:r>
                    </a:p>
                  </a:txBody>
                  <a:tcPr/>
                </a:tc>
                <a:tc gridSpan="2">
                  <a:txBody>
                    <a:bodyPr/>
                    <a:lstStyle/>
                    <a:p>
                      <a:r>
                        <a:rPr lang="en-US" sz="1800" b="1" dirty="0">
                          <a:solidFill>
                            <a:schemeClr val="bg1"/>
                          </a:solidFill>
                        </a:rPr>
                        <a:t>7A NORTHERN BLVD</a:t>
                      </a:r>
                    </a:p>
                    <a:p>
                      <a:r>
                        <a:rPr lang="en-US" sz="1800" b="1" dirty="0">
                          <a:solidFill>
                            <a:schemeClr val="bg1"/>
                          </a:solidFill>
                        </a:rPr>
                        <a:t>AMHERST NH 03031</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Output:</a:t>
                      </a:r>
                    </a:p>
                  </a:txBody>
                  <a:tcPr/>
                </a:tc>
                <a:tc gridSpan="2">
                  <a:txBody>
                    <a:bodyPr/>
                    <a:lstStyle/>
                    <a:p>
                      <a:r>
                        <a:rPr lang="en-US" sz="1800" b="1" dirty="0">
                          <a:solidFill>
                            <a:schemeClr val="tx1"/>
                          </a:solidFill>
                        </a:rPr>
                        <a:t>7A NORTHERN BLVD</a:t>
                      </a:r>
                    </a:p>
                    <a:p>
                      <a:pPr>
                        <a:spcAft>
                          <a:spcPts val="1800"/>
                        </a:spcAft>
                      </a:pPr>
                      <a:r>
                        <a:rPr lang="en-US" sz="1800" b="1" dirty="0">
                          <a:solidFill>
                            <a:schemeClr val="tx1"/>
                          </a:solidFill>
                        </a:rPr>
                        <a:t>AMHERST NH 03031-2313</a:t>
                      </a:r>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dirty="0">
                          <a:solidFill>
                            <a:schemeClr val="tx1"/>
                          </a:solidFill>
                        </a:rPr>
                        <a:t>Current</a:t>
                      </a:r>
                    </a:p>
                  </a:txBody>
                  <a:tcPr/>
                </a:tc>
                <a:tc>
                  <a:txBody>
                    <a:bodyPr/>
                    <a:lstStyle/>
                    <a:p>
                      <a:r>
                        <a:rPr lang="en-US" dirty="0">
                          <a:solidFill>
                            <a:schemeClr val="tx1"/>
                          </a:solidFill>
                        </a:rPr>
                        <a:t>New</a:t>
                      </a:r>
                    </a:p>
                  </a:txBody>
                  <a:tcPr/>
                </a:tc>
                <a:extLst>
                  <a:ext uri="{0D108BD9-81ED-4DB2-BD59-A6C34878D82A}">
                    <a16:rowId xmlns:a16="http://schemas.microsoft.com/office/drawing/2014/main" val="10002"/>
                  </a:ext>
                </a:extLst>
              </a:tr>
              <a:tr h="370840">
                <a:tc>
                  <a:txBody>
                    <a:bodyPr/>
                    <a:lstStyle/>
                    <a:p>
                      <a:r>
                        <a:rPr lang="en-US" dirty="0"/>
                        <a:t>DPV</a:t>
                      </a:r>
                      <a:r>
                        <a:rPr lang="en-US" baseline="30000" dirty="0"/>
                        <a:t>®</a:t>
                      </a:r>
                      <a:r>
                        <a:rPr lang="en-US" dirty="0"/>
                        <a:t> Code:</a:t>
                      </a:r>
                    </a:p>
                  </a:txBody>
                  <a:tcPr/>
                </a:tc>
                <a:tc>
                  <a:txBody>
                    <a:bodyPr/>
                    <a:lstStyle/>
                    <a:p>
                      <a:r>
                        <a:rPr lang="en-US" dirty="0">
                          <a:solidFill>
                            <a:schemeClr val="tx1"/>
                          </a:solidFill>
                        </a:rPr>
                        <a:t>S</a:t>
                      </a:r>
                    </a:p>
                  </a:txBody>
                  <a:tcPr/>
                </a:tc>
                <a:tc>
                  <a:txBody>
                    <a:bodyPr/>
                    <a:lstStyle/>
                    <a:p>
                      <a:r>
                        <a:rPr lang="en-US" b="0" i="0" strike="noStrike" dirty="0">
                          <a:solidFill>
                            <a:schemeClr val="tx1"/>
                          </a:solidFill>
                        </a:rPr>
                        <a:t>Y</a:t>
                      </a:r>
                      <a:endParaRPr lang="en-US" b="1" i="1" strike="noStrike"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a:t>DPV</a:t>
                      </a:r>
                      <a:r>
                        <a:rPr lang="en-US" baseline="30000" dirty="0"/>
                        <a:t>®</a:t>
                      </a:r>
                      <a:r>
                        <a:rPr lang="en-US" dirty="0"/>
                        <a:t> Footnotes:</a:t>
                      </a:r>
                    </a:p>
                  </a:txBody>
                  <a:tcPr/>
                </a:tc>
                <a:tc>
                  <a:txBody>
                    <a:bodyPr/>
                    <a:lstStyle/>
                    <a:p>
                      <a:r>
                        <a:rPr lang="en-US" dirty="0">
                          <a:solidFill>
                            <a:schemeClr val="tx1"/>
                          </a:solidFill>
                        </a:rPr>
                        <a:t>AACC</a:t>
                      </a:r>
                    </a:p>
                  </a:txBody>
                  <a:tcPr/>
                </a:tc>
                <a:tc>
                  <a:txBody>
                    <a:bodyPr/>
                    <a:lstStyle/>
                    <a:p>
                      <a:r>
                        <a:rPr lang="en-US" i="1" dirty="0">
                          <a:solidFill>
                            <a:schemeClr val="tx1"/>
                          </a:solidFill>
                        </a:rPr>
                        <a:t>AABBTA</a:t>
                      </a:r>
                    </a:p>
                  </a:txBody>
                  <a:tcPr/>
                </a:tc>
                <a:extLst>
                  <a:ext uri="{0D108BD9-81ED-4DB2-BD59-A6C34878D82A}">
                    <a16:rowId xmlns:a16="http://schemas.microsoft.com/office/drawing/2014/main" val="10004"/>
                  </a:ext>
                </a:extLst>
              </a:tr>
              <a:tr h="370840">
                <a:tc>
                  <a:txBody>
                    <a:bodyPr/>
                    <a:lstStyle/>
                    <a:p>
                      <a:r>
                        <a:rPr lang="en-US" dirty="0" err="1"/>
                        <a:t>NoStat</a:t>
                      </a:r>
                      <a:r>
                        <a:rPr lang="en-US" dirty="0"/>
                        <a:t> Reason Code:</a:t>
                      </a:r>
                    </a:p>
                  </a:txBody>
                  <a:tcPr/>
                </a:tc>
                <a:tc>
                  <a:txBody>
                    <a:bodyPr/>
                    <a:lstStyle/>
                    <a:p>
                      <a:r>
                        <a:rPr lang="en-US" dirty="0">
                          <a:solidFill>
                            <a:schemeClr val="tx1"/>
                          </a:solidFill>
                        </a:rPr>
                        <a:t>N/A</a:t>
                      </a:r>
                    </a:p>
                  </a:txBody>
                  <a:tcPr/>
                </a:tc>
                <a:tc>
                  <a:txBody>
                    <a:bodyPr/>
                    <a:lstStyle/>
                    <a:p>
                      <a:r>
                        <a:rPr lang="en-US" dirty="0">
                          <a:solidFill>
                            <a:schemeClr val="tx1"/>
                          </a:solidFill>
                        </a:rPr>
                        <a:t>N/A</a:t>
                      </a:r>
                    </a:p>
                  </a:txBody>
                  <a:tcPr/>
                </a:tc>
                <a:extLst>
                  <a:ext uri="{0D108BD9-81ED-4DB2-BD59-A6C34878D82A}">
                    <a16:rowId xmlns:a16="http://schemas.microsoft.com/office/drawing/2014/main" val="10005"/>
                  </a:ext>
                </a:extLst>
              </a:tr>
            </a:tbl>
          </a:graphicData>
        </a:graphic>
      </p:graphicFrame>
      <p:sp>
        <p:nvSpPr>
          <p:cNvPr id="4" name="Slide Number Placeholder 3">
            <a:extLst>
              <a:ext uri="{FF2B5EF4-FFF2-40B4-BE49-F238E27FC236}">
                <a16:creationId xmlns:a16="http://schemas.microsoft.com/office/drawing/2014/main" id="{B61A4BF9-A5CB-46AC-A9B0-AF7881A13A69}"/>
              </a:ext>
            </a:extLst>
          </p:cNvPr>
          <p:cNvSpPr>
            <a:spLocks noGrp="1"/>
          </p:cNvSpPr>
          <p:nvPr>
            <p:ph type="sldNum" sz="quarter" idx="10"/>
          </p:nvPr>
        </p:nvSpPr>
        <p:spPr/>
        <p:txBody>
          <a:bodyPr/>
          <a:lstStyle/>
          <a:p>
            <a:fld id="{90DF1D56-079D-400F-8097-016EBDA8D58B}" type="slidenum">
              <a:rPr lang="en-US" smtClean="0"/>
              <a:pPr/>
              <a:t>32</a:t>
            </a:fld>
            <a:endParaRPr lang="en-US"/>
          </a:p>
        </p:txBody>
      </p:sp>
    </p:spTree>
    <p:extLst>
      <p:ext uri="{BB962C8B-B14F-4D97-AF65-F5344CB8AC3E}">
        <p14:creationId xmlns:p14="http://schemas.microsoft.com/office/powerpoint/2010/main" val="1975067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762000" y="1219200"/>
            <a:ext cx="10972800" cy="5257800"/>
          </a:xfrm>
        </p:spPr>
        <p:txBody>
          <a:bodyPr/>
          <a:lstStyle/>
          <a:p>
            <a:pPr>
              <a:spcBef>
                <a:spcPts val="0"/>
              </a:spcBef>
              <a:spcAft>
                <a:spcPts val="0"/>
              </a:spcAft>
              <a:buClr>
                <a:schemeClr val="accent6">
                  <a:lumMod val="75000"/>
                </a:schemeClr>
              </a:buClr>
              <a:defRPr/>
            </a:pPr>
            <a:r>
              <a:rPr lang="en-US" dirty="0">
                <a:solidFill>
                  <a:schemeClr val="accent2">
                    <a:lumMod val="75000"/>
                  </a:schemeClr>
                </a:solidFill>
              </a:rPr>
              <a:t>Physical addresses that are assigned to a phantom route of R777 or R779 are not eligible for street </a:t>
            </a:r>
            <a:r>
              <a:rPr lang="en-US" dirty="0">
                <a:solidFill>
                  <a:schemeClr val="accent6">
                    <a:lumMod val="75000"/>
                  </a:schemeClr>
                </a:solidFill>
              </a:rPr>
              <a:t>delivery or automation discounts.</a:t>
            </a:r>
          </a:p>
          <a:p>
            <a:pPr lvl="1">
              <a:spcBef>
                <a:spcPts val="0"/>
              </a:spcBef>
              <a:spcAft>
                <a:spcPts val="1200"/>
              </a:spcAft>
              <a:buClr>
                <a:schemeClr val="accent6">
                  <a:lumMod val="75000"/>
                </a:schemeClr>
              </a:buClr>
              <a:buFont typeface="Wingdings" pitchFamily="2" charset="2"/>
              <a:buChar char="§"/>
              <a:defRPr/>
            </a:pPr>
            <a:r>
              <a:rPr lang="en-US" sz="2000" dirty="0">
                <a:solidFill>
                  <a:schemeClr val="accent2">
                    <a:lumMod val="75000"/>
                  </a:schemeClr>
                </a:solidFill>
              </a:rPr>
              <a:t>Also flagged as a No-Stat record</a:t>
            </a:r>
          </a:p>
          <a:p>
            <a:pPr>
              <a:spcBef>
                <a:spcPts val="0"/>
              </a:spcBef>
              <a:spcAft>
                <a:spcPts val="1200"/>
              </a:spcAft>
              <a:buClr>
                <a:schemeClr val="accent6">
                  <a:lumMod val="75000"/>
                </a:schemeClr>
              </a:buClr>
              <a:defRPr/>
            </a:pPr>
            <a:r>
              <a:rPr lang="en-US" dirty="0">
                <a:solidFill>
                  <a:schemeClr val="accent2">
                    <a:lumMod val="75000"/>
                  </a:schemeClr>
                </a:solidFill>
              </a:rPr>
              <a:t>The ZIP + 4</a:t>
            </a:r>
            <a:r>
              <a:rPr lang="en-US" baseline="30000" dirty="0">
                <a:solidFill>
                  <a:schemeClr val="accent2">
                    <a:lumMod val="75000"/>
                  </a:schemeClr>
                </a:solidFill>
              </a:rPr>
              <a:t>®</a:t>
            </a:r>
            <a:r>
              <a:rPr lang="en-US" dirty="0">
                <a:solidFill>
                  <a:schemeClr val="accent2">
                    <a:lumMod val="75000"/>
                  </a:schemeClr>
                </a:solidFill>
              </a:rPr>
              <a:t> cannot be returned by CASS Software.</a:t>
            </a:r>
          </a:p>
          <a:p>
            <a:pPr>
              <a:spcBef>
                <a:spcPts val="0"/>
              </a:spcBef>
              <a:spcAft>
                <a:spcPts val="1200"/>
              </a:spcAft>
              <a:buClr>
                <a:schemeClr val="accent6">
                  <a:lumMod val="75000"/>
                </a:schemeClr>
              </a:buClr>
              <a:defRPr/>
            </a:pPr>
            <a:r>
              <a:rPr lang="en-US" dirty="0">
                <a:solidFill>
                  <a:schemeClr val="accent2">
                    <a:lumMod val="75000"/>
                  </a:schemeClr>
                </a:solidFill>
              </a:rPr>
              <a:t>Cannot be counted on the </a:t>
            </a:r>
            <a:r>
              <a:rPr lang="en-US" altLang="en-US" dirty="0">
                <a:solidFill>
                  <a:schemeClr val="accent2">
                    <a:lumMod val="75000"/>
                  </a:schemeClr>
                </a:solidFill>
              </a:rPr>
              <a:t>PS Form </a:t>
            </a:r>
            <a:r>
              <a:rPr lang="en-US" dirty="0">
                <a:solidFill>
                  <a:schemeClr val="accent2">
                    <a:lumMod val="75000"/>
                  </a:schemeClr>
                </a:solidFill>
              </a:rPr>
              <a:t>3553 as a ZIP + 4</a:t>
            </a:r>
            <a:r>
              <a:rPr lang="en-US" baseline="30000" dirty="0">
                <a:solidFill>
                  <a:schemeClr val="accent2">
                    <a:lumMod val="75000"/>
                  </a:schemeClr>
                </a:solidFill>
              </a:rPr>
              <a:t>®</a:t>
            </a:r>
            <a:r>
              <a:rPr lang="en-US" dirty="0">
                <a:solidFill>
                  <a:schemeClr val="accent2">
                    <a:lumMod val="75000"/>
                  </a:schemeClr>
                </a:solidFill>
              </a:rPr>
              <a:t>/DPV</a:t>
            </a:r>
            <a:r>
              <a:rPr lang="en-US" baseline="30000" dirty="0">
                <a:solidFill>
                  <a:schemeClr val="accent2">
                    <a:lumMod val="75000"/>
                  </a:schemeClr>
                </a:solidFill>
              </a:rPr>
              <a:t>® </a:t>
            </a:r>
            <a:r>
              <a:rPr lang="en-US" dirty="0">
                <a:solidFill>
                  <a:schemeClr val="accent2">
                    <a:lumMod val="75000"/>
                  </a:schemeClr>
                </a:solidFill>
              </a:rPr>
              <a:t>Confirmed record</a:t>
            </a:r>
          </a:p>
          <a:p>
            <a:pPr>
              <a:spcBef>
                <a:spcPts val="0"/>
              </a:spcBef>
              <a:spcAft>
                <a:spcPts val="1200"/>
              </a:spcAft>
              <a:buClr>
                <a:schemeClr val="accent6">
                  <a:lumMod val="75000"/>
                </a:schemeClr>
              </a:buClr>
              <a:defRPr/>
            </a:pPr>
            <a:r>
              <a:rPr lang="en-US" dirty="0">
                <a:solidFill>
                  <a:schemeClr val="accent2">
                    <a:lumMod val="75000"/>
                  </a:schemeClr>
                </a:solidFill>
              </a:rPr>
              <a:t>The ZIP + 4</a:t>
            </a:r>
            <a:r>
              <a:rPr lang="en-US" baseline="30000" dirty="0">
                <a:solidFill>
                  <a:schemeClr val="accent2">
                    <a:lumMod val="75000"/>
                  </a:schemeClr>
                </a:solidFill>
              </a:rPr>
              <a:t>®</a:t>
            </a:r>
            <a:r>
              <a:rPr lang="en-US" dirty="0">
                <a:solidFill>
                  <a:schemeClr val="accent2">
                    <a:lumMod val="75000"/>
                  </a:schemeClr>
                </a:solidFill>
              </a:rPr>
              <a:t> should not be printed on the mailpiece</a:t>
            </a:r>
          </a:p>
          <a:p>
            <a:pPr>
              <a:spcBef>
                <a:spcPts val="0"/>
              </a:spcBef>
              <a:spcAft>
                <a:spcPts val="1200"/>
              </a:spcAft>
              <a:buClr>
                <a:schemeClr val="accent6">
                  <a:lumMod val="75000"/>
                </a:schemeClr>
              </a:buClr>
              <a:defRPr/>
            </a:pPr>
            <a:r>
              <a:rPr lang="en-US" dirty="0">
                <a:solidFill>
                  <a:schemeClr val="accent2">
                    <a:lumMod val="75000"/>
                  </a:schemeClr>
                </a:solidFill>
              </a:rPr>
              <a:t>A new DPV</a:t>
            </a:r>
            <a:r>
              <a:rPr lang="en-US" baseline="30000" dirty="0">
                <a:solidFill>
                  <a:schemeClr val="accent2">
                    <a:lumMod val="75000"/>
                  </a:schemeClr>
                </a:solidFill>
              </a:rPr>
              <a:t>®</a:t>
            </a:r>
            <a:r>
              <a:rPr lang="en-US" dirty="0">
                <a:solidFill>
                  <a:schemeClr val="accent2">
                    <a:lumMod val="75000"/>
                  </a:schemeClr>
                </a:solidFill>
              </a:rPr>
              <a:t> Footnote of “R7” must be returned to identify these records when they DPV</a:t>
            </a:r>
            <a:r>
              <a:rPr lang="en-US" baseline="30000" dirty="0">
                <a:solidFill>
                  <a:schemeClr val="accent2">
                    <a:lumMod val="75000"/>
                  </a:schemeClr>
                </a:solidFill>
              </a:rPr>
              <a:t>®</a:t>
            </a:r>
            <a:r>
              <a:rPr lang="en-US" dirty="0">
                <a:solidFill>
                  <a:schemeClr val="accent2">
                    <a:lumMod val="75000"/>
                  </a:schemeClr>
                </a:solidFill>
              </a:rPr>
              <a:t> confirm. </a:t>
            </a:r>
          </a:p>
          <a:p>
            <a:pPr marL="344488" lvl="1" indent="-344488">
              <a:spcBef>
                <a:spcPts val="0"/>
              </a:spcBef>
              <a:spcAft>
                <a:spcPts val="1200"/>
              </a:spcAft>
              <a:buClr>
                <a:schemeClr val="accent6">
                  <a:lumMod val="75000"/>
                </a:schemeClr>
              </a:buClr>
              <a:buFont typeface="Wingdings" panose="05000000000000000000" pitchFamily="2" charset="2"/>
              <a:buChar char="§"/>
            </a:pPr>
            <a:r>
              <a:rPr lang="en-US" i="1" dirty="0">
                <a:solidFill>
                  <a:schemeClr val="accent6">
                    <a:lumMod val="75000"/>
                  </a:schemeClr>
                </a:solidFill>
                <a:latin typeface="Arial" panose="020B0604020202020204" pitchFamily="34" charset="0"/>
                <a:cs typeface="Arial" panose="020B0604020202020204" pitchFamily="34" charset="0"/>
              </a:rPr>
              <a:t>Implement prior to Cycle O Testing - Yes</a:t>
            </a:r>
          </a:p>
          <a:p>
            <a:pPr marL="0" indent="0">
              <a:spcBef>
                <a:spcPts val="0"/>
              </a:spcBef>
              <a:spcAft>
                <a:spcPts val="1200"/>
              </a:spcAft>
              <a:buClr>
                <a:schemeClr val="accent6">
                  <a:lumMod val="75000"/>
                </a:schemeClr>
              </a:buClr>
              <a:buNone/>
              <a:defRPr/>
            </a:pPr>
            <a:r>
              <a:rPr lang="en-US" sz="2000" i="1" dirty="0">
                <a:solidFill>
                  <a:schemeClr val="accent6">
                    <a:lumMod val="75000"/>
                  </a:schemeClr>
                </a:solidFill>
              </a:rPr>
              <a:t>NOTE: USPS response to recommendation regarding dual addresses presented on input where one address presented is assigned to R777/779 are included in the slide notes</a:t>
            </a:r>
            <a:endParaRPr lang="en-US" sz="2000" i="1" dirty="0">
              <a:solidFill>
                <a:srgbClr val="FF0000"/>
              </a:solidFill>
            </a:endParaRPr>
          </a:p>
        </p:txBody>
      </p:sp>
      <p:sp>
        <p:nvSpPr>
          <p:cNvPr id="7" name="Text Placeholder 2"/>
          <p:cNvSpPr txBox="1">
            <a:spLocks/>
          </p:cNvSpPr>
          <p:nvPr/>
        </p:nvSpPr>
        <p:spPr>
          <a:xfrm>
            <a:off x="1828800" y="152400"/>
            <a:ext cx="9753600" cy="4572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R777 &amp; R779 Route Matching</a:t>
            </a:r>
            <a:endParaRPr lang="en-US" kern="0" dirty="0">
              <a:solidFill>
                <a:schemeClr val="bg1"/>
              </a:solidFill>
            </a:endParaRPr>
          </a:p>
        </p:txBody>
      </p:sp>
      <p:sp>
        <p:nvSpPr>
          <p:cNvPr id="3" name="Slide Number Placeholder 2">
            <a:extLst>
              <a:ext uri="{FF2B5EF4-FFF2-40B4-BE49-F238E27FC236}">
                <a16:creationId xmlns:a16="http://schemas.microsoft.com/office/drawing/2014/main" id="{19DFFC80-8FAD-4D5A-B6CF-AC4303263717}"/>
              </a:ext>
            </a:extLst>
          </p:cNvPr>
          <p:cNvSpPr>
            <a:spLocks noGrp="1"/>
          </p:cNvSpPr>
          <p:nvPr>
            <p:ph type="sldNum" sz="quarter" idx="10"/>
          </p:nvPr>
        </p:nvSpPr>
        <p:spPr/>
        <p:txBody>
          <a:bodyPr/>
          <a:lstStyle/>
          <a:p>
            <a:fld id="{DB48209F-1662-40B9-BF25-8E6F7AC270B7}" type="slidenum">
              <a:rPr lang="en-US" smtClean="0"/>
              <a:pPr/>
              <a:t>33</a:t>
            </a:fld>
            <a:endParaRPr lang="en-US"/>
          </a:p>
        </p:txBody>
      </p:sp>
    </p:spTree>
    <p:extLst>
      <p:ext uri="{BB962C8B-B14F-4D97-AF65-F5344CB8AC3E}">
        <p14:creationId xmlns:p14="http://schemas.microsoft.com/office/powerpoint/2010/main" val="2041927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75873966"/>
              </p:ext>
            </p:extLst>
          </p:nvPr>
        </p:nvGraphicFramePr>
        <p:xfrm>
          <a:off x="2197157" y="3509920"/>
          <a:ext cx="7658043" cy="3271880"/>
        </p:xfrm>
        <a:graphic>
          <a:graphicData uri="http://schemas.openxmlformats.org/drawingml/2006/table">
            <a:tbl>
              <a:tblPr firstRow="1" bandRow="1">
                <a:tableStyleId>{72833802-FEF1-4C79-8D5D-14CF1EAF98D9}</a:tableStyleId>
              </a:tblPr>
              <a:tblGrid>
                <a:gridCol w="3365443">
                  <a:extLst>
                    <a:ext uri="{9D8B030D-6E8A-4147-A177-3AD203B41FA5}">
                      <a16:colId xmlns:a16="http://schemas.microsoft.com/office/drawing/2014/main" val="20000"/>
                    </a:ext>
                  </a:extLst>
                </a:gridCol>
                <a:gridCol w="4292600">
                  <a:extLst>
                    <a:ext uri="{9D8B030D-6E8A-4147-A177-3AD203B41FA5}">
                      <a16:colId xmlns:a16="http://schemas.microsoft.com/office/drawing/2014/main" val="20001"/>
                    </a:ext>
                  </a:extLst>
                </a:gridCol>
              </a:tblGrid>
              <a:tr h="803000">
                <a:tc>
                  <a:txBody>
                    <a:bodyPr/>
                    <a:lstStyle/>
                    <a:p>
                      <a:r>
                        <a:rPr lang="en-US" sz="1800" dirty="0"/>
                        <a:t>Input:</a:t>
                      </a:r>
                      <a:endParaRPr lang="en-US" sz="1800" b="1" dirty="0">
                        <a:solidFill>
                          <a:schemeClr val="accent2">
                            <a:lumMod val="75000"/>
                          </a:schemeClr>
                        </a:solidFill>
                      </a:endParaRPr>
                    </a:p>
                  </a:txBody>
                  <a:tcPr marL="45720" marR="45720"/>
                </a:tc>
                <a:tc>
                  <a:txBody>
                    <a:bodyPr/>
                    <a:lstStyle/>
                    <a:p>
                      <a:pPr eaLnBrk="1" hangingPunct="1"/>
                      <a:r>
                        <a:rPr lang="en-US" altLang="en-US" sz="1800" dirty="0"/>
                        <a:t>40 FLETCHER DR</a:t>
                      </a:r>
                    </a:p>
                    <a:p>
                      <a:pPr eaLnBrk="1" hangingPunct="1">
                        <a:spcAft>
                          <a:spcPts val="1800"/>
                        </a:spcAft>
                      </a:pPr>
                      <a:r>
                        <a:rPr lang="en-US" altLang="en-US" sz="1800" dirty="0"/>
                        <a:t>PLEASANT HILL TN 38578</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0"/>
                  </a:ext>
                </a:extLst>
              </a:tr>
              <a:tr h="731520">
                <a:tc>
                  <a:txBody>
                    <a:bodyPr/>
                    <a:lstStyle/>
                    <a:p>
                      <a:r>
                        <a:rPr lang="en-US" sz="1800" dirty="0"/>
                        <a:t>Output:</a:t>
                      </a:r>
                      <a:endParaRPr lang="en-US" sz="1800" b="1" dirty="0">
                        <a:solidFill>
                          <a:schemeClr val="accent2">
                            <a:lumMod val="75000"/>
                          </a:schemeClr>
                        </a:solidFill>
                      </a:endParaRPr>
                    </a:p>
                  </a:txBody>
                  <a:tcPr marL="45720" marR="45720"/>
                </a:tc>
                <a:tc>
                  <a:txBody>
                    <a:bodyPr/>
                    <a:lstStyle/>
                    <a:p>
                      <a:pPr eaLnBrk="1" hangingPunct="1"/>
                      <a:r>
                        <a:rPr lang="en-US" altLang="en-US" sz="1800" dirty="0"/>
                        <a:t>40 FLETCHER DR</a:t>
                      </a:r>
                    </a:p>
                    <a:p>
                      <a:pPr eaLnBrk="1" hangingPunct="1">
                        <a:spcAft>
                          <a:spcPts val="1800"/>
                        </a:spcAft>
                      </a:pPr>
                      <a:r>
                        <a:rPr lang="en-US" altLang="en-US" sz="1800" dirty="0"/>
                        <a:t>PLEASANT HILL TN 38578</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1"/>
                  </a:ext>
                </a:extLst>
              </a:tr>
              <a:tr h="0">
                <a:tc>
                  <a:txBody>
                    <a:bodyPr/>
                    <a:lstStyle/>
                    <a:p>
                      <a:pPr algn="l"/>
                      <a:r>
                        <a:rPr lang="en-US" sz="1800" dirty="0"/>
                        <a:t>DPV</a:t>
                      </a:r>
                      <a:r>
                        <a:rPr lang="en-US" sz="1800" baseline="30000" dirty="0"/>
                        <a:t>®</a:t>
                      </a:r>
                      <a:r>
                        <a:rPr lang="en-US" sz="1800" dirty="0"/>
                        <a:t> Return Code:</a:t>
                      </a:r>
                      <a:endParaRPr lang="en-US" sz="1800" b="1" i="1" dirty="0">
                        <a:solidFill>
                          <a:srgbClr val="C00000"/>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Y</a:t>
                      </a:r>
                      <a:endParaRPr lang="en-US" altLang="en-US" sz="1800" b="1" i="1"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2"/>
                  </a:ext>
                </a:extLst>
              </a:tr>
              <a:tr h="0">
                <a:tc>
                  <a:txBody>
                    <a:bodyPr/>
                    <a:lstStyle/>
                    <a:p>
                      <a:pPr algn="l"/>
                      <a:r>
                        <a:rPr lang="en-US" sz="1800" dirty="0"/>
                        <a:t>Enhanced</a:t>
                      </a:r>
                      <a:r>
                        <a:rPr lang="en-US" sz="1800" baseline="0" dirty="0"/>
                        <a:t> </a:t>
                      </a:r>
                      <a:r>
                        <a:rPr lang="en-US" sz="1800" dirty="0"/>
                        <a:t>DPV</a:t>
                      </a:r>
                      <a:r>
                        <a:rPr lang="en-US" sz="1800" baseline="30000" dirty="0"/>
                        <a:t>® </a:t>
                      </a:r>
                      <a:r>
                        <a:rPr lang="en-US" sz="1800" dirty="0"/>
                        <a:t>Return Code</a:t>
                      </a:r>
                      <a:endParaRPr lang="en-US" sz="1800" b="1" i="1" dirty="0">
                        <a:solidFill>
                          <a:srgbClr val="C00000"/>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R</a:t>
                      </a:r>
                      <a:endParaRPr lang="en-US" altLang="en-US" sz="1800" b="1" i="1"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3"/>
                  </a:ext>
                </a:extLst>
              </a:tr>
              <a:tr h="0">
                <a:tc>
                  <a:txBody>
                    <a:bodyPr/>
                    <a:lstStyle/>
                    <a:p>
                      <a:r>
                        <a:rPr lang="en-US" sz="1800" dirty="0"/>
                        <a:t>DPV</a:t>
                      </a:r>
                      <a:r>
                        <a:rPr lang="en-US" sz="1800" baseline="30000" dirty="0"/>
                        <a:t>®</a:t>
                      </a:r>
                      <a:r>
                        <a:rPr lang="en-US" sz="1800" dirty="0"/>
                        <a:t> Footnotes:</a:t>
                      </a:r>
                      <a:endParaRPr lang="en-US" sz="1800" b="1" dirty="0">
                        <a:solidFill>
                          <a:schemeClr val="accent2">
                            <a:lumMod val="75000"/>
                          </a:schemeClr>
                        </a:solidFill>
                      </a:endParaRPr>
                    </a:p>
                  </a:txBody>
                  <a:tcPr marL="45720" marR="45720"/>
                </a:tc>
                <a:tc>
                  <a:txBody>
                    <a:bodyPr/>
                    <a:lstStyle/>
                    <a:p>
                      <a:r>
                        <a:rPr lang="en-US" sz="1800" dirty="0"/>
                        <a:t>AABB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R7</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4"/>
                  </a:ext>
                </a:extLst>
              </a:tr>
              <a:tr h="640080">
                <a:tc>
                  <a:txBody>
                    <a:bodyPr/>
                    <a:lstStyle/>
                    <a:p>
                      <a:r>
                        <a:rPr lang="en-US" sz="1800" dirty="0"/>
                        <a:t>Form 3553:</a:t>
                      </a:r>
                    </a:p>
                    <a:p>
                      <a:r>
                        <a:rPr lang="en-US" sz="1400" dirty="0"/>
                        <a:t>ZIP+4/DPV</a:t>
                      </a:r>
                      <a:r>
                        <a:rPr lang="en-US" sz="1400" baseline="30000" dirty="0"/>
                        <a:t>®</a:t>
                      </a:r>
                      <a:r>
                        <a:rPr lang="en-US" sz="1400" baseline="0" dirty="0"/>
                        <a:t> Confirmed</a:t>
                      </a:r>
                      <a:endParaRPr lang="en-US" sz="1400" b="1" dirty="0">
                        <a:solidFill>
                          <a:schemeClr val="accent2">
                            <a:lumMod val="75000"/>
                          </a:schemeClr>
                        </a:solidFill>
                      </a:endParaRPr>
                    </a:p>
                  </a:txBody>
                  <a:tcPr marL="45720" marR="45720"/>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N</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12780274"/>
              </p:ext>
            </p:extLst>
          </p:nvPr>
        </p:nvGraphicFramePr>
        <p:xfrm>
          <a:off x="1922062" y="2438400"/>
          <a:ext cx="8347875" cy="930162"/>
        </p:xfrm>
        <a:graphic>
          <a:graphicData uri="http://schemas.openxmlformats.org/drawingml/2006/table">
            <a:tbl>
              <a:tblPr/>
              <a:tblGrid>
                <a:gridCol w="654735">
                  <a:extLst>
                    <a:ext uri="{9D8B030D-6E8A-4147-A177-3AD203B41FA5}">
                      <a16:colId xmlns:a16="http://schemas.microsoft.com/office/drawing/2014/main" val="20000"/>
                    </a:ext>
                  </a:extLst>
                </a:gridCol>
                <a:gridCol w="1098567">
                  <a:extLst>
                    <a:ext uri="{9D8B030D-6E8A-4147-A177-3AD203B41FA5}">
                      <a16:colId xmlns:a16="http://schemas.microsoft.com/office/drawing/2014/main" val="20001"/>
                    </a:ext>
                  </a:extLst>
                </a:gridCol>
                <a:gridCol w="2256952">
                  <a:extLst>
                    <a:ext uri="{9D8B030D-6E8A-4147-A177-3AD203B41FA5}">
                      <a16:colId xmlns:a16="http://schemas.microsoft.com/office/drawing/2014/main" val="20002"/>
                    </a:ext>
                  </a:extLst>
                </a:gridCol>
                <a:gridCol w="900261">
                  <a:extLst>
                    <a:ext uri="{9D8B030D-6E8A-4147-A177-3AD203B41FA5}">
                      <a16:colId xmlns:a16="http://schemas.microsoft.com/office/drawing/2014/main" val="20003"/>
                    </a:ext>
                  </a:extLst>
                </a:gridCol>
                <a:gridCol w="982103">
                  <a:extLst>
                    <a:ext uri="{9D8B030D-6E8A-4147-A177-3AD203B41FA5}">
                      <a16:colId xmlns:a16="http://schemas.microsoft.com/office/drawing/2014/main" val="20004"/>
                    </a:ext>
                  </a:extLst>
                </a:gridCol>
                <a:gridCol w="900261">
                  <a:extLst>
                    <a:ext uri="{9D8B030D-6E8A-4147-A177-3AD203B41FA5}">
                      <a16:colId xmlns:a16="http://schemas.microsoft.com/office/drawing/2014/main" val="20005"/>
                    </a:ext>
                  </a:extLst>
                </a:gridCol>
                <a:gridCol w="900261">
                  <a:extLst>
                    <a:ext uri="{9D8B030D-6E8A-4147-A177-3AD203B41FA5}">
                      <a16:colId xmlns:a16="http://schemas.microsoft.com/office/drawing/2014/main" val="20006"/>
                    </a:ext>
                  </a:extLst>
                </a:gridCol>
                <a:gridCol w="654735">
                  <a:extLst>
                    <a:ext uri="{9D8B030D-6E8A-4147-A177-3AD203B41FA5}">
                      <a16:colId xmlns:a16="http://schemas.microsoft.com/office/drawing/2014/main" val="20007"/>
                    </a:ext>
                  </a:extLst>
                </a:gridCol>
              </a:tblGrid>
              <a:tr h="56474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2">
                              <a:lumMod val="75000"/>
                            </a:schemeClr>
                          </a:solidFill>
                          <a:effectLst/>
                          <a:latin typeface="Arial" charset="0"/>
                        </a:rPr>
                        <a:t>Nbr</a:t>
                      </a: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6542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40 – 40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FLETCHER DR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38578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3001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R777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8" name="Text Placeholder 2"/>
          <p:cNvSpPr txBox="1">
            <a:spLocks/>
          </p:cNvSpPr>
          <p:nvPr/>
        </p:nvSpPr>
        <p:spPr>
          <a:xfrm>
            <a:off x="1828800" y="152399"/>
            <a:ext cx="9753600" cy="561547"/>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R777 &amp; R779 Route Matching</a:t>
            </a:r>
            <a:endParaRPr lang="en-US" kern="0" dirty="0">
              <a:solidFill>
                <a:schemeClr val="bg1"/>
              </a:solidFill>
            </a:endParaRPr>
          </a:p>
        </p:txBody>
      </p:sp>
      <p:sp>
        <p:nvSpPr>
          <p:cNvPr id="4" name="Rectangle 3"/>
          <p:cNvSpPr/>
          <p:nvPr/>
        </p:nvSpPr>
        <p:spPr>
          <a:xfrm>
            <a:off x="609600" y="1611868"/>
            <a:ext cx="10972800" cy="769441"/>
          </a:xfrm>
          <a:prstGeom prst="rect">
            <a:avLst/>
          </a:prstGeom>
        </p:spPr>
        <p:txBody>
          <a:bodyPr wrap="square">
            <a:spAutoFit/>
          </a:bodyPr>
          <a:lstStyle/>
          <a:p>
            <a:pPr>
              <a:spcBef>
                <a:spcPts val="0"/>
              </a:spcBef>
              <a:spcAft>
                <a:spcPts val="1200"/>
              </a:spcAft>
              <a:buClr>
                <a:schemeClr val="accent6">
                  <a:lumMod val="75000"/>
                </a:schemeClr>
              </a:buClr>
              <a:defRPr/>
            </a:pPr>
            <a:r>
              <a:rPr lang="en-US" sz="2200" b="1" dirty="0">
                <a:solidFill>
                  <a:schemeClr val="accent6">
                    <a:lumMod val="75000"/>
                  </a:schemeClr>
                </a:solidFill>
              </a:rPr>
              <a:t>DPV</a:t>
            </a:r>
            <a:r>
              <a:rPr lang="en-US" sz="2200" b="1" baseline="30000" dirty="0">
                <a:solidFill>
                  <a:schemeClr val="accent6">
                    <a:lumMod val="75000"/>
                  </a:schemeClr>
                </a:solidFill>
              </a:rPr>
              <a:t>®</a:t>
            </a:r>
            <a:r>
              <a:rPr lang="en-US" sz="2200" b="1" dirty="0">
                <a:solidFill>
                  <a:schemeClr val="accent6">
                    <a:lumMod val="75000"/>
                  </a:schemeClr>
                </a:solidFill>
              </a:rPr>
              <a:t> Footnote of “R7” must be returned when an address matches to an R777/779 route and the address DPV</a:t>
            </a:r>
            <a:r>
              <a:rPr lang="en-US" sz="2200" b="1" baseline="30000" dirty="0">
                <a:solidFill>
                  <a:schemeClr val="accent6">
                    <a:lumMod val="75000"/>
                  </a:schemeClr>
                </a:solidFill>
              </a:rPr>
              <a:t>®</a:t>
            </a:r>
            <a:r>
              <a:rPr lang="en-US" sz="2200" b="1" dirty="0">
                <a:solidFill>
                  <a:schemeClr val="accent6">
                    <a:lumMod val="75000"/>
                  </a:schemeClr>
                </a:solidFill>
              </a:rPr>
              <a:t> confirms. </a:t>
            </a:r>
          </a:p>
        </p:txBody>
      </p:sp>
      <p:sp>
        <p:nvSpPr>
          <p:cNvPr id="5" name="Slide Number Placeholder 4">
            <a:extLst>
              <a:ext uri="{FF2B5EF4-FFF2-40B4-BE49-F238E27FC236}">
                <a16:creationId xmlns:a16="http://schemas.microsoft.com/office/drawing/2014/main" id="{12141651-DC04-4052-8ED2-A374BB3F5E7E}"/>
              </a:ext>
            </a:extLst>
          </p:cNvPr>
          <p:cNvSpPr>
            <a:spLocks noGrp="1"/>
          </p:cNvSpPr>
          <p:nvPr>
            <p:ph type="sldNum" sz="quarter" idx="10"/>
          </p:nvPr>
        </p:nvSpPr>
        <p:spPr/>
        <p:txBody>
          <a:bodyPr/>
          <a:lstStyle/>
          <a:p>
            <a:fld id="{DB48209F-1662-40B9-BF25-8E6F7AC270B7}" type="slidenum">
              <a:rPr lang="en-US" smtClean="0"/>
              <a:pPr/>
              <a:t>34</a:t>
            </a:fld>
            <a:endParaRPr lang="en-US"/>
          </a:p>
        </p:txBody>
      </p:sp>
    </p:spTree>
    <p:extLst>
      <p:ext uri="{BB962C8B-B14F-4D97-AF65-F5344CB8AC3E}">
        <p14:creationId xmlns:p14="http://schemas.microsoft.com/office/powerpoint/2010/main" val="1431747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73893778"/>
              </p:ext>
            </p:extLst>
          </p:nvPr>
        </p:nvGraphicFramePr>
        <p:xfrm>
          <a:off x="1925308" y="2912090"/>
          <a:ext cx="7884181" cy="2956560"/>
        </p:xfrm>
        <a:graphic>
          <a:graphicData uri="http://schemas.openxmlformats.org/drawingml/2006/table">
            <a:tbl>
              <a:tblPr firstRow="1" bandRow="1">
                <a:tableStyleId>{72833802-FEF1-4C79-8D5D-14CF1EAF98D9}</a:tableStyleId>
              </a:tblPr>
              <a:tblGrid>
                <a:gridCol w="3505199">
                  <a:extLst>
                    <a:ext uri="{9D8B030D-6E8A-4147-A177-3AD203B41FA5}">
                      <a16:colId xmlns:a16="http://schemas.microsoft.com/office/drawing/2014/main" val="20000"/>
                    </a:ext>
                  </a:extLst>
                </a:gridCol>
                <a:gridCol w="4378982">
                  <a:extLst>
                    <a:ext uri="{9D8B030D-6E8A-4147-A177-3AD203B41FA5}">
                      <a16:colId xmlns:a16="http://schemas.microsoft.com/office/drawing/2014/main" val="20001"/>
                    </a:ext>
                  </a:extLst>
                </a:gridCol>
              </a:tblGrid>
              <a:tr h="0">
                <a:tc>
                  <a:txBody>
                    <a:bodyPr/>
                    <a:lstStyle/>
                    <a:p>
                      <a:r>
                        <a:rPr lang="en-US" sz="1800" dirty="0"/>
                        <a:t>Input:</a:t>
                      </a:r>
                      <a:endParaRPr lang="en-US" sz="1800" b="1" dirty="0">
                        <a:solidFill>
                          <a:schemeClr val="accent6">
                            <a:lumMod val="75000"/>
                          </a:schemeClr>
                        </a:solidFill>
                      </a:endParaRPr>
                    </a:p>
                  </a:txBody>
                  <a:tcPr marL="45720" marR="45720"/>
                </a:tc>
                <a:tc>
                  <a:txBody>
                    <a:bodyPr/>
                    <a:lstStyle/>
                    <a:p>
                      <a:pPr eaLnBrk="1" hangingPunct="1"/>
                      <a:r>
                        <a:rPr lang="en-US" altLang="en-US" sz="1800" dirty="0"/>
                        <a:t>314 S HOPSON ST</a:t>
                      </a:r>
                    </a:p>
                    <a:p>
                      <a:pPr eaLnBrk="1" hangingPunct="1">
                        <a:spcAft>
                          <a:spcPts val="1800"/>
                        </a:spcAft>
                      </a:pPr>
                      <a:r>
                        <a:rPr lang="en-US" altLang="en-US" sz="1800" dirty="0"/>
                        <a:t>LYON MS 38645</a:t>
                      </a:r>
                      <a:endParaRPr lang="en-US" altLang="en-US" sz="1800" b="1" dirty="0">
                        <a:solidFill>
                          <a:schemeClr val="accent6">
                            <a:lumMod val="75000"/>
                          </a:schemeClr>
                        </a:solidFill>
                      </a:endParaRPr>
                    </a:p>
                  </a:txBody>
                  <a:tcPr marL="45720" marR="45720"/>
                </a:tc>
                <a:extLst>
                  <a:ext uri="{0D108BD9-81ED-4DB2-BD59-A6C34878D82A}">
                    <a16:rowId xmlns:a16="http://schemas.microsoft.com/office/drawing/2014/main" val="10000"/>
                  </a:ext>
                </a:extLst>
              </a:tr>
              <a:tr h="0">
                <a:tc>
                  <a:txBody>
                    <a:bodyPr/>
                    <a:lstStyle/>
                    <a:p>
                      <a:r>
                        <a:rPr lang="en-US" sz="1800" dirty="0"/>
                        <a:t>Output:</a:t>
                      </a:r>
                      <a:endParaRPr lang="en-US" sz="1800" b="1" dirty="0">
                        <a:solidFill>
                          <a:schemeClr val="accent6">
                            <a:lumMod val="75000"/>
                          </a:schemeClr>
                        </a:solidFill>
                      </a:endParaRPr>
                    </a:p>
                  </a:txBody>
                  <a:tcPr marL="45720" marR="45720"/>
                </a:tc>
                <a:tc>
                  <a:txBody>
                    <a:bodyPr/>
                    <a:lstStyle/>
                    <a:p>
                      <a:pPr eaLnBrk="1" hangingPunct="1"/>
                      <a:r>
                        <a:rPr lang="en-US" altLang="en-US" sz="1800" dirty="0"/>
                        <a:t>314 S HOPSON ST</a:t>
                      </a:r>
                    </a:p>
                    <a:p>
                      <a:pPr eaLnBrk="1" hangingPunct="1">
                        <a:spcAft>
                          <a:spcPts val="1800"/>
                        </a:spcAft>
                      </a:pPr>
                      <a:r>
                        <a:rPr lang="en-US" altLang="en-US" sz="1800" dirty="0"/>
                        <a:t>LYON MS 38645</a:t>
                      </a:r>
                      <a:endParaRPr lang="en-US" altLang="en-US" sz="1800" b="1" dirty="0">
                        <a:solidFill>
                          <a:schemeClr val="accent6">
                            <a:lumMod val="75000"/>
                          </a:schemeClr>
                        </a:solidFill>
                      </a:endParaRPr>
                    </a:p>
                  </a:txBody>
                  <a:tcPr marL="45720" marR="45720"/>
                </a:tc>
                <a:extLst>
                  <a:ext uri="{0D108BD9-81ED-4DB2-BD59-A6C34878D82A}">
                    <a16:rowId xmlns:a16="http://schemas.microsoft.com/office/drawing/2014/main" val="10001"/>
                  </a:ext>
                </a:extLst>
              </a:tr>
              <a:tr h="0">
                <a:tc>
                  <a:txBody>
                    <a:bodyPr/>
                    <a:lstStyle/>
                    <a:p>
                      <a:pPr algn="l"/>
                      <a:r>
                        <a:rPr lang="en-US" sz="1800" dirty="0"/>
                        <a:t>DPV</a:t>
                      </a:r>
                      <a:r>
                        <a:rPr lang="en-US" sz="1800" baseline="30000" dirty="0"/>
                        <a:t>® </a:t>
                      </a:r>
                      <a:r>
                        <a:rPr lang="en-US" sz="1800" dirty="0"/>
                        <a:t>Return Code:</a:t>
                      </a:r>
                      <a:endParaRPr lang="en-US" sz="1800" b="1" i="0" dirty="0">
                        <a:solidFill>
                          <a:schemeClr val="accent6">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N</a:t>
                      </a:r>
                      <a:endParaRPr lang="en-US" altLang="en-US" sz="1800" b="1" i="1" dirty="0">
                        <a:solidFill>
                          <a:schemeClr val="accent6">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2"/>
                  </a:ext>
                </a:extLst>
              </a:tr>
              <a:tr h="0">
                <a:tc>
                  <a:txBody>
                    <a:bodyPr/>
                    <a:lstStyle/>
                    <a:p>
                      <a:pPr algn="l"/>
                      <a:r>
                        <a:rPr lang="en-US" sz="1800" dirty="0"/>
                        <a:t>Enhanced</a:t>
                      </a:r>
                      <a:r>
                        <a:rPr lang="en-US" sz="1800" baseline="0" dirty="0"/>
                        <a:t> </a:t>
                      </a:r>
                      <a:r>
                        <a:rPr lang="en-US" sz="1800" dirty="0"/>
                        <a:t>DPV</a:t>
                      </a:r>
                      <a:r>
                        <a:rPr lang="en-US" sz="1800" baseline="30000" dirty="0"/>
                        <a:t>®</a:t>
                      </a:r>
                      <a:r>
                        <a:rPr lang="en-US" sz="1800" baseline="0" dirty="0"/>
                        <a:t> Return Code:</a:t>
                      </a:r>
                      <a:endParaRPr lang="en-US" sz="1800" b="1" i="1" dirty="0">
                        <a:solidFill>
                          <a:srgbClr val="C00000"/>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N</a:t>
                      </a:r>
                      <a:endParaRPr lang="en-US" altLang="en-US" sz="1800" b="1" i="1"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3"/>
                  </a:ext>
                </a:extLst>
              </a:tr>
              <a:tr h="0">
                <a:tc>
                  <a:txBody>
                    <a:bodyPr/>
                    <a:lstStyle/>
                    <a:p>
                      <a:r>
                        <a:rPr lang="en-US" sz="1800" dirty="0"/>
                        <a:t>DPV</a:t>
                      </a:r>
                      <a:r>
                        <a:rPr lang="en-US" sz="1800" baseline="30000" dirty="0"/>
                        <a:t>®</a:t>
                      </a:r>
                      <a:r>
                        <a:rPr lang="en-US" sz="1800" dirty="0"/>
                        <a:t> Footnotes:</a:t>
                      </a:r>
                      <a:endParaRPr lang="en-US" sz="1800" b="1" dirty="0">
                        <a:solidFill>
                          <a:schemeClr val="accent6">
                            <a:lumMod val="75000"/>
                          </a:schemeClr>
                        </a:solidFill>
                      </a:endParaRPr>
                    </a:p>
                  </a:txBody>
                  <a:tcPr marL="45720" marR="45720"/>
                </a:tc>
                <a:tc>
                  <a:txBody>
                    <a:bodyPr/>
                    <a:lstStyle/>
                    <a:p>
                      <a:r>
                        <a:rPr lang="en-US" sz="1800" dirty="0"/>
                        <a:t>AAM3</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4"/>
                  </a:ext>
                </a:extLst>
              </a:tr>
              <a:tr h="0">
                <a:tc>
                  <a:txBody>
                    <a:bodyPr/>
                    <a:lstStyle/>
                    <a:p>
                      <a:r>
                        <a:rPr lang="en-US" sz="1800" dirty="0"/>
                        <a:t>Form 3553:</a:t>
                      </a:r>
                      <a:endParaRPr lang="en-US" sz="2200" dirty="0"/>
                    </a:p>
                    <a:p>
                      <a:r>
                        <a:rPr lang="en-US" sz="1400" dirty="0"/>
                        <a:t>ZIP+4/DPV</a:t>
                      </a:r>
                      <a:r>
                        <a:rPr lang="en-US" sz="1400" baseline="30000" dirty="0"/>
                        <a:t>®</a:t>
                      </a:r>
                      <a:r>
                        <a:rPr lang="en-US" sz="1400" baseline="0" dirty="0"/>
                        <a:t> Confirmed</a:t>
                      </a:r>
                      <a:endParaRPr lang="en-US" sz="1400" b="1" dirty="0">
                        <a:solidFill>
                          <a:schemeClr val="accent6">
                            <a:lumMod val="75000"/>
                          </a:schemeClr>
                        </a:solidFill>
                      </a:endParaRPr>
                    </a:p>
                  </a:txBody>
                  <a:tcPr marL="45720" marR="45720"/>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N</a:t>
                      </a:r>
                      <a:endParaRPr lang="en-US" sz="22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79266140"/>
              </p:ext>
            </p:extLst>
          </p:nvPr>
        </p:nvGraphicFramePr>
        <p:xfrm>
          <a:off x="1447800" y="1473098"/>
          <a:ext cx="8839198" cy="1276770"/>
        </p:xfrm>
        <a:graphic>
          <a:graphicData uri="http://schemas.openxmlformats.org/drawingml/2006/table">
            <a:tbl>
              <a:tblPr/>
              <a:tblGrid>
                <a:gridCol w="762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907583">
                  <a:extLst>
                    <a:ext uri="{9D8B030D-6E8A-4147-A177-3AD203B41FA5}">
                      <a16:colId xmlns:a16="http://schemas.microsoft.com/office/drawing/2014/main" val="20003"/>
                    </a:ext>
                  </a:extLst>
                </a:gridCol>
                <a:gridCol w="823993">
                  <a:extLst>
                    <a:ext uri="{9D8B030D-6E8A-4147-A177-3AD203B41FA5}">
                      <a16:colId xmlns:a16="http://schemas.microsoft.com/office/drawing/2014/main" val="20004"/>
                    </a:ext>
                  </a:extLst>
                </a:gridCol>
                <a:gridCol w="898902">
                  <a:extLst>
                    <a:ext uri="{9D8B030D-6E8A-4147-A177-3AD203B41FA5}">
                      <a16:colId xmlns:a16="http://schemas.microsoft.com/office/drawing/2014/main" val="20005"/>
                    </a:ext>
                  </a:extLst>
                </a:gridCol>
                <a:gridCol w="823993">
                  <a:extLst>
                    <a:ext uri="{9D8B030D-6E8A-4147-A177-3AD203B41FA5}">
                      <a16:colId xmlns:a16="http://schemas.microsoft.com/office/drawing/2014/main" val="20006"/>
                    </a:ext>
                  </a:extLst>
                </a:gridCol>
                <a:gridCol w="823993">
                  <a:extLst>
                    <a:ext uri="{9D8B030D-6E8A-4147-A177-3AD203B41FA5}">
                      <a16:colId xmlns:a16="http://schemas.microsoft.com/office/drawing/2014/main" val="20007"/>
                    </a:ext>
                  </a:extLst>
                </a:gridCol>
                <a:gridCol w="599267">
                  <a:extLst>
                    <a:ext uri="{9D8B030D-6E8A-4147-A177-3AD203B41FA5}">
                      <a16:colId xmlns:a16="http://schemas.microsoft.com/office/drawing/2014/main" val="20008"/>
                    </a:ext>
                  </a:extLst>
                </a:gridCol>
                <a:gridCol w="599267">
                  <a:extLst>
                    <a:ext uri="{9D8B030D-6E8A-4147-A177-3AD203B41FA5}">
                      <a16:colId xmlns:a16="http://schemas.microsoft.com/office/drawing/2014/main" val="20009"/>
                    </a:ext>
                  </a:extLst>
                </a:gridCol>
              </a:tblGrid>
              <a:tr h="421735">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2">
                              <a:lumMod val="75000"/>
                            </a:schemeClr>
                          </a:solidFill>
                          <a:effectLst/>
                          <a:latin typeface="Arial" charset="0"/>
                        </a:rPr>
                        <a:t>Nbr</a:t>
                      </a: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2">
                              <a:lumMod val="75000"/>
                            </a:schemeClr>
                          </a:solidFill>
                          <a:effectLst/>
                          <a:latin typeface="Arial" charset="0"/>
                        </a:rPr>
                        <a:t>Delv</a:t>
                      </a:r>
                      <a:endParaRPr kumimoji="0" lang="en-US" sz="1400" b="1" i="0" u="none" strike="noStrike" cap="none" normalizeH="0" baseline="0" dirty="0">
                        <a:ln>
                          <a:noFill/>
                        </a:ln>
                        <a:solidFill>
                          <a:schemeClr val="accent2">
                            <a:lumMod val="75000"/>
                          </a:schemeClr>
                        </a:solidFill>
                        <a:effectLst/>
                        <a:latin typeface="Arial" charset="0"/>
                      </a:endParaRP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Type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72889">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312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HOPSON ST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38645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9609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R777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Other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43247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300 – 398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HOPSON ST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38645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9609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R777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sp>
        <p:nvSpPr>
          <p:cNvPr id="8" name="Title 4"/>
          <p:cNvSpPr txBox="1">
            <a:spLocks/>
          </p:cNvSpPr>
          <p:nvPr/>
        </p:nvSpPr>
        <p:spPr>
          <a:xfrm>
            <a:off x="609600" y="822961"/>
            <a:ext cx="10972800" cy="564542"/>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kern="0" dirty="0">
                <a:solidFill>
                  <a:schemeClr val="accent2">
                    <a:lumMod val="75000"/>
                  </a:schemeClr>
                </a:solidFill>
              </a:rPr>
              <a:t>R777 &amp; R779 No Match</a:t>
            </a:r>
          </a:p>
        </p:txBody>
      </p:sp>
      <p:sp>
        <p:nvSpPr>
          <p:cNvPr id="11" name="Text Placeholder 2"/>
          <p:cNvSpPr txBox="1">
            <a:spLocks/>
          </p:cNvSpPr>
          <p:nvPr/>
        </p:nvSpPr>
        <p:spPr>
          <a:xfrm>
            <a:off x="1828800" y="152400"/>
            <a:ext cx="9753600" cy="597256"/>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R777 &amp; R779 Route Matching</a:t>
            </a:r>
            <a:endParaRPr lang="en-US" kern="0" dirty="0">
              <a:solidFill>
                <a:schemeClr val="bg1"/>
              </a:solidFill>
            </a:endParaRPr>
          </a:p>
        </p:txBody>
      </p:sp>
      <p:sp>
        <p:nvSpPr>
          <p:cNvPr id="9" name="Rectangle 8"/>
          <p:cNvSpPr/>
          <p:nvPr/>
        </p:nvSpPr>
        <p:spPr>
          <a:xfrm>
            <a:off x="990600" y="6236613"/>
            <a:ext cx="10972800" cy="369332"/>
          </a:xfrm>
          <a:prstGeom prst="rect">
            <a:avLst/>
          </a:prstGeom>
        </p:spPr>
        <p:txBody>
          <a:bodyPr wrap="square">
            <a:spAutoFit/>
          </a:bodyPr>
          <a:lstStyle/>
          <a:p>
            <a:pPr>
              <a:spcBef>
                <a:spcPts val="0"/>
              </a:spcBef>
              <a:spcAft>
                <a:spcPts val="1200"/>
              </a:spcAft>
              <a:buClr>
                <a:schemeClr val="accent6">
                  <a:lumMod val="75000"/>
                </a:schemeClr>
              </a:buClr>
              <a:defRPr/>
            </a:pPr>
            <a:r>
              <a:rPr lang="en-US" i="1" dirty="0">
                <a:solidFill>
                  <a:schemeClr val="accent6">
                    <a:lumMod val="75000"/>
                  </a:schemeClr>
                </a:solidFill>
              </a:rPr>
              <a:t>NOTE: Address does not DPV confirm</a:t>
            </a:r>
          </a:p>
        </p:txBody>
      </p:sp>
      <p:sp>
        <p:nvSpPr>
          <p:cNvPr id="3" name="Slide Number Placeholder 2">
            <a:extLst>
              <a:ext uri="{FF2B5EF4-FFF2-40B4-BE49-F238E27FC236}">
                <a16:creationId xmlns:a16="http://schemas.microsoft.com/office/drawing/2014/main" id="{36B2085C-BE74-4224-8F81-0BC378F54170}"/>
              </a:ext>
            </a:extLst>
          </p:cNvPr>
          <p:cNvSpPr>
            <a:spLocks noGrp="1"/>
          </p:cNvSpPr>
          <p:nvPr>
            <p:ph type="sldNum" sz="quarter" idx="10"/>
          </p:nvPr>
        </p:nvSpPr>
        <p:spPr/>
        <p:txBody>
          <a:bodyPr/>
          <a:lstStyle/>
          <a:p>
            <a:fld id="{DB48209F-1662-40B9-BF25-8E6F7AC270B7}" type="slidenum">
              <a:rPr lang="en-US" smtClean="0"/>
              <a:pPr/>
              <a:t>35</a:t>
            </a:fld>
            <a:endParaRPr lang="en-US"/>
          </a:p>
        </p:txBody>
      </p:sp>
    </p:spTree>
    <p:extLst>
      <p:ext uri="{BB962C8B-B14F-4D97-AF65-F5344CB8AC3E}">
        <p14:creationId xmlns:p14="http://schemas.microsoft.com/office/powerpoint/2010/main" val="312614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56933516"/>
              </p:ext>
            </p:extLst>
          </p:nvPr>
        </p:nvGraphicFramePr>
        <p:xfrm>
          <a:off x="2197157" y="2650057"/>
          <a:ext cx="7658043" cy="2377440"/>
        </p:xfrm>
        <a:graphic>
          <a:graphicData uri="http://schemas.openxmlformats.org/drawingml/2006/table">
            <a:tbl>
              <a:tblPr firstRow="1" bandRow="1">
                <a:tableStyleId>{72833802-FEF1-4C79-8D5D-14CF1EAF98D9}</a:tableStyleId>
              </a:tblPr>
              <a:tblGrid>
                <a:gridCol w="2209797">
                  <a:extLst>
                    <a:ext uri="{9D8B030D-6E8A-4147-A177-3AD203B41FA5}">
                      <a16:colId xmlns:a16="http://schemas.microsoft.com/office/drawing/2014/main" val="20000"/>
                    </a:ext>
                  </a:extLst>
                </a:gridCol>
                <a:gridCol w="5448246">
                  <a:extLst>
                    <a:ext uri="{9D8B030D-6E8A-4147-A177-3AD203B41FA5}">
                      <a16:colId xmlns:a16="http://schemas.microsoft.com/office/drawing/2014/main" val="20001"/>
                    </a:ext>
                  </a:extLst>
                </a:gridCol>
              </a:tblGrid>
              <a:tr h="528082">
                <a:tc>
                  <a:txBody>
                    <a:bodyPr/>
                    <a:lstStyle/>
                    <a:p>
                      <a:r>
                        <a:rPr lang="en-US" sz="1800" dirty="0"/>
                        <a:t>Input:</a:t>
                      </a:r>
                      <a:endParaRPr lang="en-US" sz="1800" b="1" dirty="0">
                        <a:solidFill>
                          <a:schemeClr val="accent2">
                            <a:lumMod val="75000"/>
                          </a:schemeClr>
                        </a:solidFill>
                      </a:endParaRPr>
                    </a:p>
                  </a:txBody>
                  <a:tcPr marL="45720" marR="45720"/>
                </a:tc>
                <a:tc>
                  <a:txBody>
                    <a:bodyPr/>
                    <a:lstStyle/>
                    <a:p>
                      <a:pPr eaLnBrk="1" hangingPunct="1"/>
                      <a:r>
                        <a:rPr lang="en-US" altLang="en-US" sz="1800" dirty="0"/>
                        <a:t>211</a:t>
                      </a:r>
                      <a:r>
                        <a:rPr lang="en-US" altLang="en-US" sz="1800" baseline="0" dirty="0"/>
                        <a:t> E STATE RD APT C</a:t>
                      </a:r>
                      <a:endParaRPr lang="en-US" altLang="en-US" sz="1800" dirty="0"/>
                    </a:p>
                    <a:p>
                      <a:pPr eaLnBrk="1" hangingPunct="1">
                        <a:spcAft>
                          <a:spcPts val="1800"/>
                        </a:spcAft>
                      </a:pPr>
                      <a:r>
                        <a:rPr lang="en-US" altLang="en-US" sz="1800" dirty="0"/>
                        <a:t>ISLAND LAKE IL 60042</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0"/>
                  </a:ext>
                </a:extLst>
              </a:tr>
              <a:tr h="593188">
                <a:tc>
                  <a:txBody>
                    <a:bodyPr/>
                    <a:lstStyle/>
                    <a:p>
                      <a:r>
                        <a:rPr lang="en-US" sz="1800" dirty="0">
                          <a:solidFill>
                            <a:schemeClr val="tx1"/>
                          </a:solidFill>
                        </a:rPr>
                        <a:t>Output:</a:t>
                      </a:r>
                      <a:endParaRPr lang="en-US" sz="1800" b="1" dirty="0">
                        <a:solidFill>
                          <a:schemeClr val="tx1"/>
                        </a:solidFill>
                      </a:endParaRPr>
                    </a:p>
                  </a:txBody>
                  <a:tcPr marL="45720" marR="45720"/>
                </a:tc>
                <a:tc>
                  <a:txBody>
                    <a:bodyPr/>
                    <a:lstStyle/>
                    <a:p>
                      <a:pPr eaLnBrk="1" hangingPunct="1"/>
                      <a:r>
                        <a:rPr lang="en-US" altLang="en-US" sz="1800" dirty="0">
                          <a:solidFill>
                            <a:schemeClr val="tx1"/>
                          </a:solidFill>
                        </a:rPr>
                        <a:t>211 E STATE</a:t>
                      </a:r>
                      <a:r>
                        <a:rPr lang="en-US" altLang="en-US" sz="1800" baseline="0" dirty="0">
                          <a:solidFill>
                            <a:schemeClr val="tx1"/>
                          </a:solidFill>
                        </a:rPr>
                        <a:t> RD APT C</a:t>
                      </a:r>
                    </a:p>
                    <a:p>
                      <a:pPr eaLnBrk="1" hangingPunct="1"/>
                      <a:r>
                        <a:rPr lang="en-US" altLang="en-US" sz="1800" dirty="0">
                          <a:solidFill>
                            <a:schemeClr val="tx1"/>
                          </a:solidFill>
                        </a:rPr>
                        <a:t>ISLAND LAKE IL 60042</a:t>
                      </a:r>
                      <a:endParaRPr lang="en-US" altLang="en-US" sz="1800" b="1" dirty="0">
                        <a:solidFill>
                          <a:schemeClr val="tx1"/>
                        </a:solidFill>
                      </a:endParaRPr>
                    </a:p>
                  </a:txBody>
                  <a:tcPr marL="45720" marR="45720"/>
                </a:tc>
                <a:extLst>
                  <a:ext uri="{0D108BD9-81ED-4DB2-BD59-A6C34878D82A}">
                    <a16:rowId xmlns:a16="http://schemas.microsoft.com/office/drawing/2014/main" val="10001"/>
                  </a:ext>
                </a:extLst>
              </a:tr>
              <a:tr h="331975">
                <a:tc>
                  <a:txBody>
                    <a:bodyPr/>
                    <a:lstStyle/>
                    <a:p>
                      <a:pPr algn="l"/>
                      <a:r>
                        <a:rPr lang="en-US" sz="1800" dirty="0">
                          <a:solidFill>
                            <a:schemeClr val="tx1"/>
                          </a:solidFill>
                        </a:rPr>
                        <a:t>DPV</a:t>
                      </a:r>
                      <a:r>
                        <a:rPr lang="en-US" sz="1800" baseline="30000" dirty="0">
                          <a:solidFill>
                            <a:schemeClr val="tx1"/>
                          </a:solidFill>
                        </a:rPr>
                        <a:t>®</a:t>
                      </a:r>
                      <a:r>
                        <a:rPr lang="en-US" sz="1800" dirty="0">
                          <a:solidFill>
                            <a:schemeClr val="tx1"/>
                          </a:solidFill>
                        </a:rPr>
                        <a:t> Code:</a:t>
                      </a:r>
                      <a:endParaRPr lang="en-US" sz="1800" b="1" i="1" dirty="0">
                        <a:solidFill>
                          <a:schemeClr val="tx1"/>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effectLst>
                            <a:outerShdw blurRad="38100" dist="38100" dir="2700000" algn="tl">
                              <a:srgbClr val="000000">
                                <a:alpha val="43137"/>
                              </a:srgbClr>
                            </a:outerShdw>
                          </a:effectLst>
                        </a:rPr>
                        <a:t>S</a:t>
                      </a:r>
                      <a:endParaRPr lang="en-US" altLang="en-US" sz="1800" b="1" i="1" dirty="0">
                        <a:solidFill>
                          <a:schemeClr val="tx1"/>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2"/>
                  </a:ext>
                </a:extLst>
              </a:tr>
              <a:tr h="300672">
                <a:tc>
                  <a:txBody>
                    <a:bodyPr/>
                    <a:lstStyle/>
                    <a:p>
                      <a:pPr algn="l"/>
                      <a:r>
                        <a:rPr lang="en-US" sz="1800" dirty="0">
                          <a:solidFill>
                            <a:schemeClr val="tx1"/>
                          </a:solidFill>
                        </a:rPr>
                        <a:t>Enhanced</a:t>
                      </a:r>
                      <a:r>
                        <a:rPr lang="en-US" sz="1800" baseline="0" dirty="0">
                          <a:solidFill>
                            <a:schemeClr val="tx1"/>
                          </a:solidFill>
                        </a:rPr>
                        <a:t> </a:t>
                      </a:r>
                      <a:r>
                        <a:rPr lang="en-US" sz="1800" dirty="0">
                          <a:solidFill>
                            <a:schemeClr val="tx1"/>
                          </a:solidFill>
                        </a:rPr>
                        <a:t>DPV</a:t>
                      </a:r>
                      <a:r>
                        <a:rPr lang="en-US" sz="1800" baseline="30000" dirty="0">
                          <a:solidFill>
                            <a:schemeClr val="tx1"/>
                          </a:solidFill>
                        </a:rPr>
                        <a:t>®</a:t>
                      </a:r>
                      <a:r>
                        <a:rPr lang="en-US" sz="1800" dirty="0">
                          <a:solidFill>
                            <a:schemeClr val="tx1"/>
                          </a:solidFill>
                        </a:rPr>
                        <a:t>:</a:t>
                      </a:r>
                      <a:endParaRPr lang="en-US" sz="1800" b="1" i="1" dirty="0">
                        <a:solidFill>
                          <a:schemeClr val="tx1"/>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effectLst>
                            <a:outerShdw blurRad="38100" dist="38100" dir="2700000" algn="tl">
                              <a:srgbClr val="000000">
                                <a:alpha val="43137"/>
                              </a:srgbClr>
                            </a:outerShdw>
                          </a:effectLst>
                        </a:rPr>
                        <a:t>R</a:t>
                      </a:r>
                      <a:endParaRPr lang="en-US" altLang="en-US" sz="1800" b="1" i="1" dirty="0">
                        <a:solidFill>
                          <a:schemeClr val="tx1"/>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3"/>
                  </a:ext>
                </a:extLst>
              </a:tr>
              <a:tr h="360805">
                <a:tc>
                  <a:txBody>
                    <a:bodyPr/>
                    <a:lstStyle/>
                    <a:p>
                      <a:r>
                        <a:rPr lang="en-US" sz="1800" dirty="0">
                          <a:solidFill>
                            <a:schemeClr val="tx1"/>
                          </a:solidFill>
                        </a:rPr>
                        <a:t>DPV</a:t>
                      </a:r>
                      <a:r>
                        <a:rPr lang="en-US" sz="1800" baseline="30000" dirty="0">
                          <a:solidFill>
                            <a:schemeClr val="tx1"/>
                          </a:solidFill>
                        </a:rPr>
                        <a:t>®</a:t>
                      </a:r>
                      <a:r>
                        <a:rPr lang="en-US" sz="1800" dirty="0">
                          <a:solidFill>
                            <a:schemeClr val="tx1"/>
                          </a:solidFill>
                        </a:rPr>
                        <a:t> Footnotes:</a:t>
                      </a:r>
                      <a:endParaRPr lang="en-US" sz="1800" b="1" dirty="0">
                        <a:solidFill>
                          <a:schemeClr val="tx1"/>
                        </a:solidFill>
                      </a:endParaRPr>
                    </a:p>
                  </a:txBody>
                  <a:tcPr marL="45720" marR="45720"/>
                </a:tc>
                <a:tc>
                  <a:txBody>
                    <a:bodyPr/>
                    <a:lstStyle/>
                    <a:p>
                      <a:r>
                        <a:rPr lang="en-US" sz="1800" strike="noStrike" dirty="0">
                          <a:solidFill>
                            <a:schemeClr val="tx1"/>
                          </a:solidFill>
                        </a:rPr>
                        <a:t>AA</a:t>
                      </a:r>
                      <a:r>
                        <a:rPr lang="en-US" sz="1800" i="1" u="none" strike="noStrike" dirty="0">
                          <a:solidFill>
                            <a:schemeClr val="tx1"/>
                          </a:solidFill>
                          <a:effectLst>
                            <a:outerShdw blurRad="38100" dist="38100" dir="2700000" algn="tl">
                              <a:srgbClr val="000000">
                                <a:alpha val="43137"/>
                              </a:srgbClr>
                            </a:outerShdw>
                          </a:effectLst>
                        </a:rPr>
                        <a:t>C1</a:t>
                      </a:r>
                      <a:r>
                        <a:rPr lang="en-US" sz="1800" i="1" u="none" strike="noStrike"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R7</a:t>
                      </a:r>
                      <a:endParaRPr lang="en-US" sz="1800" b="1" i="1" u="none" strike="noStrike"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36875288"/>
              </p:ext>
            </p:extLst>
          </p:nvPr>
        </p:nvGraphicFramePr>
        <p:xfrm>
          <a:off x="1939124" y="1480615"/>
          <a:ext cx="8347876" cy="930162"/>
        </p:xfrm>
        <a:graphic>
          <a:graphicData uri="http://schemas.openxmlformats.org/drawingml/2006/table">
            <a:tbl>
              <a:tblPr/>
              <a:tblGrid>
                <a:gridCol w="591000">
                  <a:extLst>
                    <a:ext uri="{9D8B030D-6E8A-4147-A177-3AD203B41FA5}">
                      <a16:colId xmlns:a16="http://schemas.microsoft.com/office/drawing/2014/main" val="20000"/>
                    </a:ext>
                  </a:extLst>
                </a:gridCol>
                <a:gridCol w="991627">
                  <a:extLst>
                    <a:ext uri="{9D8B030D-6E8A-4147-A177-3AD203B41FA5}">
                      <a16:colId xmlns:a16="http://schemas.microsoft.com/office/drawing/2014/main" val="20001"/>
                    </a:ext>
                  </a:extLst>
                </a:gridCol>
                <a:gridCol w="2037249">
                  <a:extLst>
                    <a:ext uri="{9D8B030D-6E8A-4147-A177-3AD203B41FA5}">
                      <a16:colId xmlns:a16="http://schemas.microsoft.com/office/drawing/2014/main" val="20002"/>
                    </a:ext>
                  </a:extLst>
                </a:gridCol>
                <a:gridCol w="812625">
                  <a:extLst>
                    <a:ext uri="{9D8B030D-6E8A-4147-A177-3AD203B41FA5}">
                      <a16:colId xmlns:a16="http://schemas.microsoft.com/office/drawing/2014/main" val="20003"/>
                    </a:ext>
                  </a:extLst>
                </a:gridCol>
                <a:gridCol w="886500">
                  <a:extLst>
                    <a:ext uri="{9D8B030D-6E8A-4147-A177-3AD203B41FA5}">
                      <a16:colId xmlns:a16="http://schemas.microsoft.com/office/drawing/2014/main" val="20004"/>
                    </a:ext>
                  </a:extLst>
                </a:gridCol>
                <a:gridCol w="812625">
                  <a:extLst>
                    <a:ext uri="{9D8B030D-6E8A-4147-A177-3AD203B41FA5}">
                      <a16:colId xmlns:a16="http://schemas.microsoft.com/office/drawing/2014/main" val="20005"/>
                    </a:ext>
                  </a:extLst>
                </a:gridCol>
                <a:gridCol w="812625">
                  <a:extLst>
                    <a:ext uri="{9D8B030D-6E8A-4147-A177-3AD203B41FA5}">
                      <a16:colId xmlns:a16="http://schemas.microsoft.com/office/drawing/2014/main" val="20006"/>
                    </a:ext>
                  </a:extLst>
                </a:gridCol>
                <a:gridCol w="812625">
                  <a:extLst>
                    <a:ext uri="{9D8B030D-6E8A-4147-A177-3AD203B41FA5}">
                      <a16:colId xmlns:a16="http://schemas.microsoft.com/office/drawing/2014/main" val="20007"/>
                    </a:ext>
                  </a:extLst>
                </a:gridCol>
                <a:gridCol w="591000">
                  <a:extLst>
                    <a:ext uri="{9D8B030D-6E8A-4147-A177-3AD203B41FA5}">
                      <a16:colId xmlns:a16="http://schemas.microsoft.com/office/drawing/2014/main" val="20008"/>
                    </a:ext>
                  </a:extLst>
                </a:gridCol>
              </a:tblGrid>
              <a:tr h="56474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Number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Low</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High</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6542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211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E STATE RD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APT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B</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60042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9581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R777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28575" y="5975002"/>
            <a:ext cx="10972800"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2000" b="1" dirty="0">
              <a:solidFill>
                <a:schemeClr val="accent2">
                  <a:lumMod val="75000"/>
                </a:schemeClr>
              </a:solidFill>
            </a:endParaRPr>
          </a:p>
          <a:p>
            <a:r>
              <a:rPr lang="en-US" sz="2000" b="1" dirty="0">
                <a:solidFill>
                  <a:schemeClr val="accent2">
                    <a:lumMod val="75000"/>
                  </a:schemeClr>
                </a:solidFill>
              </a:rPr>
              <a:t>Both ‘R’ and ‘S’ are valid Enhanced DPV Codes for this address. Return ‘R’ in this case.</a:t>
            </a:r>
          </a:p>
          <a:p>
            <a:endParaRPr lang="en-US" sz="2400" b="1" dirty="0">
              <a:solidFill>
                <a:schemeClr val="accent2">
                  <a:lumMod val="75000"/>
                </a:schemeClr>
              </a:solidFill>
            </a:endParaRPr>
          </a:p>
          <a:p>
            <a:r>
              <a:rPr lang="en-US" sz="2000" kern="0" dirty="0">
                <a:solidFill>
                  <a:srgbClr val="C00000"/>
                </a:solidFill>
              </a:rPr>
              <a:t>* 5 Footnote Codes maximum </a:t>
            </a:r>
          </a:p>
        </p:txBody>
      </p:sp>
      <p:sp>
        <p:nvSpPr>
          <p:cNvPr id="8" name="Text Placeholder 2"/>
          <p:cNvSpPr txBox="1">
            <a:spLocks/>
          </p:cNvSpPr>
          <p:nvPr/>
        </p:nvSpPr>
        <p:spPr>
          <a:xfrm>
            <a:off x="2908005" y="103881"/>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R777 - Multiple Enhanced DPV Codes</a:t>
            </a:r>
            <a:endParaRPr lang="en-US" kern="0" dirty="0">
              <a:solidFill>
                <a:schemeClr val="bg1"/>
              </a:solidFill>
            </a:endParaRPr>
          </a:p>
        </p:txBody>
      </p:sp>
      <p:sp>
        <p:nvSpPr>
          <p:cNvPr id="5" name="Slide Number Placeholder 4">
            <a:extLst>
              <a:ext uri="{FF2B5EF4-FFF2-40B4-BE49-F238E27FC236}">
                <a16:creationId xmlns:a16="http://schemas.microsoft.com/office/drawing/2014/main" id="{2F264B33-CEE6-4161-BC68-F07970EB4CD8}"/>
              </a:ext>
            </a:extLst>
          </p:cNvPr>
          <p:cNvSpPr>
            <a:spLocks noGrp="1"/>
          </p:cNvSpPr>
          <p:nvPr>
            <p:ph type="sldNum" sz="quarter" idx="10"/>
          </p:nvPr>
        </p:nvSpPr>
        <p:spPr/>
        <p:txBody>
          <a:bodyPr/>
          <a:lstStyle/>
          <a:p>
            <a:fld id="{DB48209F-1662-40B9-BF25-8E6F7AC270B7}" type="slidenum">
              <a:rPr lang="en-US" smtClean="0"/>
              <a:pPr/>
              <a:t>36</a:t>
            </a:fld>
            <a:endParaRPr lang="en-US"/>
          </a:p>
        </p:txBody>
      </p:sp>
    </p:spTree>
    <p:extLst>
      <p:ext uri="{BB962C8B-B14F-4D97-AF65-F5344CB8AC3E}">
        <p14:creationId xmlns:p14="http://schemas.microsoft.com/office/powerpoint/2010/main" val="286545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599884"/>
            <a:ext cx="10972800" cy="4877116"/>
          </a:xfrm>
        </p:spPr>
        <p:txBody>
          <a:bodyPr/>
          <a:lstStyle/>
          <a:p>
            <a:pPr>
              <a:spcBef>
                <a:spcPts val="0"/>
              </a:spcBef>
              <a:spcAft>
                <a:spcPts val="600"/>
              </a:spcAft>
              <a:buClr>
                <a:schemeClr val="accent2">
                  <a:lumMod val="75000"/>
                </a:schemeClr>
              </a:buClr>
              <a:defRPr/>
            </a:pPr>
            <a:r>
              <a:rPr lang="en-US" dirty="0">
                <a:solidFill>
                  <a:schemeClr val="accent6">
                    <a:lumMod val="75000"/>
                  </a:schemeClr>
                </a:solidFill>
              </a:rPr>
              <a:t>USPS will remove PBSA records from the CMRA Table beginning with the </a:t>
            </a:r>
            <a:r>
              <a:rPr lang="en-US" b="1" i="1" u="sng" dirty="0">
                <a:solidFill>
                  <a:schemeClr val="accent6">
                    <a:lumMod val="75000"/>
                  </a:schemeClr>
                </a:solidFill>
              </a:rPr>
              <a:t>CASS Cycle O</a:t>
            </a:r>
            <a:r>
              <a:rPr lang="en-US" dirty="0">
                <a:solidFill>
                  <a:schemeClr val="accent6">
                    <a:lumMod val="75000"/>
                  </a:schemeClr>
                </a:solidFill>
              </a:rPr>
              <a:t> product.</a:t>
            </a:r>
          </a:p>
          <a:p>
            <a:pPr>
              <a:spcBef>
                <a:spcPts val="0"/>
              </a:spcBef>
              <a:spcAft>
                <a:spcPts val="600"/>
              </a:spcAft>
              <a:buClr>
                <a:schemeClr val="accent2">
                  <a:lumMod val="75000"/>
                </a:schemeClr>
              </a:buClr>
              <a:defRPr/>
            </a:pPr>
            <a:r>
              <a:rPr lang="en-US" dirty="0">
                <a:solidFill>
                  <a:schemeClr val="accent6">
                    <a:lumMod val="75000"/>
                  </a:schemeClr>
                </a:solidFill>
              </a:rPr>
              <a:t>CASS Software will be required to query PBSA Table (DPH.HSP) in DPV</a:t>
            </a:r>
            <a:r>
              <a:rPr lang="en-US" baseline="30000" dirty="0">
                <a:solidFill>
                  <a:schemeClr val="accent2">
                    <a:lumMod val="75000"/>
                  </a:schemeClr>
                </a:solidFill>
              </a:rPr>
              <a:t>®</a:t>
            </a:r>
            <a:r>
              <a:rPr lang="en-US" dirty="0">
                <a:solidFill>
                  <a:schemeClr val="accent6">
                    <a:lumMod val="75000"/>
                  </a:schemeClr>
                </a:solidFill>
              </a:rPr>
              <a:t>.  </a:t>
            </a:r>
          </a:p>
          <a:p>
            <a:pPr>
              <a:spcBef>
                <a:spcPts val="0"/>
              </a:spcBef>
              <a:spcAft>
                <a:spcPts val="600"/>
              </a:spcAft>
              <a:buClr>
                <a:schemeClr val="accent2">
                  <a:lumMod val="75000"/>
                </a:schemeClr>
              </a:buClr>
              <a:defRPr/>
            </a:pPr>
            <a:r>
              <a:rPr lang="en-US" dirty="0">
                <a:solidFill>
                  <a:schemeClr val="accent6">
                    <a:lumMod val="75000"/>
                  </a:schemeClr>
                </a:solidFill>
              </a:rPr>
              <a:t>A DPV</a:t>
            </a:r>
            <a:r>
              <a:rPr lang="en-US" baseline="30000" dirty="0">
                <a:solidFill>
                  <a:schemeClr val="accent2">
                    <a:lumMod val="75000"/>
                  </a:schemeClr>
                </a:solidFill>
              </a:rPr>
              <a:t>®</a:t>
            </a:r>
            <a:r>
              <a:rPr lang="en-US" dirty="0">
                <a:solidFill>
                  <a:schemeClr val="accent6">
                    <a:lumMod val="75000"/>
                  </a:schemeClr>
                </a:solidFill>
              </a:rPr>
              <a:t> Footnote of “PB</a:t>
            </a:r>
            <a:r>
              <a:rPr lang="en-US" dirty="0">
                <a:solidFill>
                  <a:schemeClr val="accent2">
                    <a:lumMod val="75000"/>
                  </a:schemeClr>
                </a:solidFill>
              </a:rPr>
              <a:t>” must be returned when the address is found in the PBSA Table.</a:t>
            </a:r>
          </a:p>
          <a:p>
            <a:pPr>
              <a:spcBef>
                <a:spcPts val="0"/>
              </a:spcBef>
              <a:spcAft>
                <a:spcPts val="600"/>
              </a:spcAft>
              <a:buClr>
                <a:schemeClr val="accent2">
                  <a:lumMod val="75000"/>
                </a:schemeClr>
              </a:buClr>
            </a:pPr>
            <a:r>
              <a:rPr lang="en-US" dirty="0">
                <a:solidFill>
                  <a:schemeClr val="accent6">
                    <a:lumMod val="75000"/>
                  </a:schemeClr>
                </a:solidFill>
              </a:rPr>
              <a:t>When a PBSA is presented to CASS software with a pound sign (#) designator the ”#” may returned on output. </a:t>
            </a:r>
          </a:p>
          <a:p>
            <a:pPr>
              <a:spcBef>
                <a:spcPts val="0"/>
              </a:spcBef>
              <a:spcAft>
                <a:spcPts val="600"/>
              </a:spcAft>
              <a:buClr>
                <a:schemeClr val="accent2">
                  <a:lumMod val="75000"/>
                </a:schemeClr>
              </a:buClr>
            </a:pPr>
            <a:r>
              <a:rPr lang="en-US" dirty="0">
                <a:solidFill>
                  <a:schemeClr val="accent2">
                    <a:lumMod val="75000"/>
                  </a:schemeClr>
                </a:solidFill>
              </a:rPr>
              <a:t>When a PBSA is presented with any secondary designator other than “#” CASS software must return the designator as it is on the ZIP+4 file. </a:t>
            </a:r>
          </a:p>
          <a:p>
            <a:pPr>
              <a:spcBef>
                <a:spcPts val="0"/>
              </a:spcBef>
              <a:spcAft>
                <a:spcPts val="600"/>
              </a:spcAft>
              <a:buClr>
                <a:schemeClr val="accent2">
                  <a:lumMod val="75000"/>
                </a:schemeClr>
              </a:buClr>
            </a:pPr>
            <a:r>
              <a:rPr lang="en-US" dirty="0">
                <a:solidFill>
                  <a:schemeClr val="accent2">
                    <a:lumMod val="75000"/>
                  </a:schemeClr>
                </a:solidFill>
              </a:rPr>
              <a:t>The same policy applies to the way CMRA addresses are handled by CASS software. </a:t>
            </a:r>
          </a:p>
          <a:p>
            <a:pPr>
              <a:spcBef>
                <a:spcPts val="0"/>
              </a:spcBef>
              <a:spcAft>
                <a:spcPts val="600"/>
              </a:spcAft>
              <a:buClr>
                <a:schemeClr val="accent2">
                  <a:lumMod val="75000"/>
                </a:schemeClr>
              </a:buClr>
            </a:pPr>
            <a:r>
              <a:rPr lang="en-US" i="1" dirty="0">
                <a:solidFill>
                  <a:schemeClr val="accent6">
                    <a:lumMod val="75000"/>
                  </a:schemeClr>
                </a:solidFill>
              </a:rPr>
              <a:t>Implement prior to Cycle O Testing - Yes</a:t>
            </a:r>
          </a:p>
          <a:p>
            <a:pPr>
              <a:spcBef>
                <a:spcPts val="0"/>
              </a:spcBef>
              <a:spcAft>
                <a:spcPts val="600"/>
              </a:spcAft>
              <a:buClr>
                <a:schemeClr val="accent2">
                  <a:lumMod val="75000"/>
                </a:schemeClr>
              </a:buClr>
            </a:pPr>
            <a:endParaRPr lang="en-US" dirty="0">
              <a:solidFill>
                <a:schemeClr val="accent2">
                  <a:lumMod val="75000"/>
                </a:schemeClr>
              </a:solidFill>
            </a:endParaRPr>
          </a:p>
        </p:txBody>
      </p:sp>
      <p:sp>
        <p:nvSpPr>
          <p:cNvPr id="7" name="Text Placeholder 2"/>
          <p:cNvSpPr txBox="1">
            <a:spLocks/>
          </p:cNvSpPr>
          <p:nvPr/>
        </p:nvSpPr>
        <p:spPr>
          <a:xfrm>
            <a:off x="1828800" y="152400"/>
            <a:ext cx="9753600" cy="57896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PBSA Identifier</a:t>
            </a:r>
            <a:endParaRPr lang="en-US" kern="0" dirty="0">
              <a:solidFill>
                <a:schemeClr val="bg1"/>
              </a:solidFill>
            </a:endParaRPr>
          </a:p>
        </p:txBody>
      </p:sp>
      <p:sp>
        <p:nvSpPr>
          <p:cNvPr id="3" name="Slide Number Placeholder 2">
            <a:extLst>
              <a:ext uri="{FF2B5EF4-FFF2-40B4-BE49-F238E27FC236}">
                <a16:creationId xmlns:a16="http://schemas.microsoft.com/office/drawing/2014/main" id="{770D3BEC-F86B-4B01-81B7-046186875007}"/>
              </a:ext>
            </a:extLst>
          </p:cNvPr>
          <p:cNvSpPr>
            <a:spLocks noGrp="1"/>
          </p:cNvSpPr>
          <p:nvPr>
            <p:ph type="sldNum" sz="quarter" idx="10"/>
          </p:nvPr>
        </p:nvSpPr>
        <p:spPr/>
        <p:txBody>
          <a:bodyPr/>
          <a:lstStyle/>
          <a:p>
            <a:fld id="{DB48209F-1662-40B9-BF25-8E6F7AC270B7}" type="slidenum">
              <a:rPr lang="en-US" smtClean="0"/>
              <a:pPr/>
              <a:t>37</a:t>
            </a:fld>
            <a:endParaRPr lang="en-US"/>
          </a:p>
        </p:txBody>
      </p:sp>
    </p:spTree>
    <p:extLst>
      <p:ext uri="{BB962C8B-B14F-4D97-AF65-F5344CB8AC3E}">
        <p14:creationId xmlns:p14="http://schemas.microsoft.com/office/powerpoint/2010/main" val="284219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6"/>
          <p:cNvGraphicFramePr>
            <a:graphicFrameLocks/>
          </p:cNvGraphicFramePr>
          <p:nvPr>
            <p:extLst>
              <p:ext uri="{D42A27DB-BD31-4B8C-83A1-F6EECF244321}">
                <p14:modId xmlns:p14="http://schemas.microsoft.com/office/powerpoint/2010/main" val="597284644"/>
              </p:ext>
            </p:extLst>
          </p:nvPr>
        </p:nvGraphicFramePr>
        <p:xfrm>
          <a:off x="1991032" y="2341543"/>
          <a:ext cx="8229600" cy="914400"/>
        </p:xfrm>
        <a:graphic>
          <a:graphicData uri="http://schemas.openxmlformats.org/drawingml/2006/table">
            <a:tbl>
              <a:tblPr/>
              <a:tblGrid>
                <a:gridCol w="649704">
                  <a:extLst>
                    <a:ext uri="{9D8B030D-6E8A-4147-A177-3AD203B41FA5}">
                      <a16:colId xmlns:a16="http://schemas.microsoft.com/office/drawing/2014/main" val="20000"/>
                    </a:ext>
                  </a:extLst>
                </a:gridCol>
                <a:gridCol w="1128855">
                  <a:extLst>
                    <a:ext uri="{9D8B030D-6E8A-4147-A177-3AD203B41FA5}">
                      <a16:colId xmlns:a16="http://schemas.microsoft.com/office/drawing/2014/main" val="20001"/>
                    </a:ext>
                  </a:extLst>
                </a:gridCol>
                <a:gridCol w="2260878">
                  <a:extLst>
                    <a:ext uri="{9D8B030D-6E8A-4147-A177-3AD203B41FA5}">
                      <a16:colId xmlns:a16="http://schemas.microsoft.com/office/drawing/2014/main" val="20002"/>
                    </a:ext>
                  </a:extLst>
                </a:gridCol>
                <a:gridCol w="753626">
                  <a:extLst>
                    <a:ext uri="{9D8B030D-6E8A-4147-A177-3AD203B41FA5}">
                      <a16:colId xmlns:a16="http://schemas.microsoft.com/office/drawing/2014/main" val="20003"/>
                    </a:ext>
                  </a:extLst>
                </a:gridCol>
                <a:gridCol w="828989">
                  <a:extLst>
                    <a:ext uri="{9D8B030D-6E8A-4147-A177-3AD203B41FA5}">
                      <a16:colId xmlns:a16="http://schemas.microsoft.com/office/drawing/2014/main" val="20004"/>
                    </a:ext>
                  </a:extLst>
                </a:gridCol>
                <a:gridCol w="979714">
                  <a:extLst>
                    <a:ext uri="{9D8B030D-6E8A-4147-A177-3AD203B41FA5}">
                      <a16:colId xmlns:a16="http://schemas.microsoft.com/office/drawing/2014/main" val="20005"/>
                    </a:ext>
                  </a:extLst>
                </a:gridCol>
                <a:gridCol w="828989">
                  <a:extLst>
                    <a:ext uri="{9D8B030D-6E8A-4147-A177-3AD203B41FA5}">
                      <a16:colId xmlns:a16="http://schemas.microsoft.com/office/drawing/2014/main" val="20006"/>
                    </a:ext>
                  </a:extLst>
                </a:gridCol>
                <a:gridCol w="798845">
                  <a:extLst>
                    <a:ext uri="{9D8B030D-6E8A-4147-A177-3AD203B41FA5}">
                      <a16:colId xmlns:a16="http://schemas.microsoft.com/office/drawing/2014/main" val="20007"/>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Range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555 - 555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 B </a:t>
                      </a:r>
                      <a:r>
                        <a:rPr kumimoji="0" lang="en-US" sz="1600" b="1" i="0" u="none" strike="noStrike" cap="none" normalizeH="0" baseline="0" dirty="0" err="1">
                          <a:ln>
                            <a:noFill/>
                          </a:ln>
                          <a:solidFill>
                            <a:schemeClr val="accent2">
                              <a:lumMod val="75000"/>
                            </a:schemeClr>
                          </a:solidFill>
                          <a:effectLst/>
                          <a:latin typeface="Arial" charset="0"/>
                        </a:rPr>
                        <a:t>B</a:t>
                      </a:r>
                      <a:r>
                        <a:rPr kumimoji="0" lang="en-US" sz="1600" b="1" i="0" u="none" strike="noStrike" cap="none" normalizeH="0" baseline="0" dirty="0">
                          <a:ln>
                            <a:noFill/>
                          </a:ln>
                          <a:solidFill>
                            <a:schemeClr val="accent2">
                              <a:lumMod val="75000"/>
                            </a:schemeClr>
                          </a:solidFill>
                          <a:effectLst/>
                          <a:latin typeface="Arial" charset="0"/>
                        </a:rPr>
                        <a:t> KING BLVD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1-25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38101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0387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C770</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6" name="Rectangle 5"/>
          <p:cNvSpPr/>
          <p:nvPr/>
        </p:nvSpPr>
        <p:spPr>
          <a:xfrm>
            <a:off x="609600" y="1295400"/>
            <a:ext cx="10972800" cy="707886"/>
          </a:xfrm>
          <a:prstGeom prst="rect">
            <a:avLst/>
          </a:prstGeom>
        </p:spPr>
        <p:txBody>
          <a:bodyPr wrap="square">
            <a:spAutoFit/>
          </a:bodyPr>
          <a:lstStyle/>
          <a:p>
            <a:r>
              <a:rPr lang="en-US" sz="2000" dirty="0">
                <a:solidFill>
                  <a:schemeClr val="accent2">
                    <a:lumMod val="75000"/>
                  </a:schemeClr>
                </a:solidFill>
              </a:rPr>
              <a:t>When a PBSA is presented to CASS software with a pound sign (#) </a:t>
            </a:r>
            <a:r>
              <a:rPr lang="en-US" sz="2000" dirty="0">
                <a:solidFill>
                  <a:schemeClr val="accent6">
                    <a:lumMod val="75000"/>
                  </a:schemeClr>
                </a:solidFill>
              </a:rPr>
              <a:t>designator, either the designator as it is on the ZIP+4 data or the ”#” may be returned on output.</a:t>
            </a:r>
          </a:p>
        </p:txBody>
      </p:sp>
      <p:graphicFrame>
        <p:nvGraphicFramePr>
          <p:cNvPr id="3" name="Table 2"/>
          <p:cNvGraphicFramePr>
            <a:graphicFrameLocks noGrp="1"/>
          </p:cNvGraphicFramePr>
          <p:nvPr>
            <p:extLst>
              <p:ext uri="{D42A27DB-BD31-4B8C-83A1-F6EECF244321}">
                <p14:modId xmlns:p14="http://schemas.microsoft.com/office/powerpoint/2010/main" val="421333174"/>
              </p:ext>
            </p:extLst>
          </p:nvPr>
        </p:nvGraphicFramePr>
        <p:xfrm>
          <a:off x="1991032" y="3416316"/>
          <a:ext cx="7848600" cy="3456432"/>
        </p:xfrm>
        <a:graphic>
          <a:graphicData uri="http://schemas.openxmlformats.org/drawingml/2006/table">
            <a:tbl>
              <a:tblPr firstRow="1" bandRow="1">
                <a:tableStyleId>{72833802-FEF1-4C79-8D5D-14CF1EAF98D9}</a:tableStyleId>
              </a:tblPr>
              <a:tblGrid>
                <a:gridCol w="2352368">
                  <a:extLst>
                    <a:ext uri="{9D8B030D-6E8A-4147-A177-3AD203B41FA5}">
                      <a16:colId xmlns:a16="http://schemas.microsoft.com/office/drawing/2014/main" val="20000"/>
                    </a:ext>
                  </a:extLst>
                </a:gridCol>
                <a:gridCol w="5496232">
                  <a:extLst>
                    <a:ext uri="{9D8B030D-6E8A-4147-A177-3AD203B41FA5}">
                      <a16:colId xmlns:a16="http://schemas.microsoft.com/office/drawing/2014/main" val="20001"/>
                    </a:ext>
                  </a:extLst>
                </a:gridCol>
              </a:tblGrid>
              <a:tr h="640080">
                <a:tc>
                  <a:txBody>
                    <a:bodyPr/>
                    <a:lstStyle/>
                    <a:p>
                      <a:r>
                        <a:rPr lang="en-US" sz="1800" dirty="0"/>
                        <a:t>Input:</a:t>
                      </a:r>
                      <a:endParaRPr lang="en-US" sz="1800" b="1" dirty="0">
                        <a:solidFill>
                          <a:schemeClr val="accent2">
                            <a:lumMod val="75000"/>
                          </a:schemeClr>
                        </a:solidFill>
                      </a:endParaRPr>
                    </a:p>
                  </a:txBody>
                  <a:tcPr marL="45720" marR="45720" marT="54864" marB="109728"/>
                </a:tc>
                <a:tc>
                  <a:txBody>
                    <a:bodyPr/>
                    <a:lstStyle/>
                    <a:p>
                      <a:pPr marL="0" indent="0">
                        <a:buNone/>
                      </a:pPr>
                      <a:r>
                        <a:rPr lang="en-US" altLang="en-US" sz="1800" dirty="0"/>
                        <a:t>555 S B </a:t>
                      </a:r>
                      <a:r>
                        <a:rPr lang="en-US" altLang="en-US" sz="1800" dirty="0" err="1"/>
                        <a:t>B</a:t>
                      </a:r>
                      <a:r>
                        <a:rPr lang="en-US" altLang="en-US" sz="1800" dirty="0"/>
                        <a:t> KING BLVD </a:t>
                      </a:r>
                      <a:r>
                        <a:rPr lang="en-US" altLang="en-US" sz="1800" dirty="0">
                          <a:effectLst/>
                        </a:rPr>
                        <a:t># 18</a:t>
                      </a:r>
                    </a:p>
                    <a:p>
                      <a:pPr marL="0" indent="0">
                        <a:spcBef>
                          <a:spcPts val="0"/>
                        </a:spcBef>
                        <a:spcAft>
                          <a:spcPts val="1200"/>
                        </a:spcAft>
                        <a:buNone/>
                      </a:pPr>
                      <a:r>
                        <a:rPr lang="en-US" altLang="en-US" sz="1800" dirty="0"/>
                        <a:t>MEMPHIS TN 38101</a:t>
                      </a:r>
                      <a:endParaRPr lang="en-US" alt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0"/>
                  </a:ext>
                </a:extLst>
              </a:tr>
              <a:tr h="640080">
                <a:tc>
                  <a:txBody>
                    <a:bodyPr/>
                    <a:lstStyle/>
                    <a:p>
                      <a:r>
                        <a:rPr lang="en-US" sz="1800" dirty="0"/>
                        <a:t>Output 1:</a:t>
                      </a:r>
                      <a:endParaRPr lang="en-US" sz="1800" b="1" dirty="0">
                        <a:solidFill>
                          <a:schemeClr val="accent2">
                            <a:lumMod val="75000"/>
                          </a:schemeClr>
                        </a:solidFill>
                      </a:endParaRPr>
                    </a:p>
                  </a:txBody>
                  <a:tcPr marL="45720" marR="45720" marT="54864" marB="109728"/>
                </a:tc>
                <a:tc>
                  <a:txBody>
                    <a:bodyPr/>
                    <a:lstStyle/>
                    <a:p>
                      <a:pPr marL="0" indent="0">
                        <a:buNone/>
                      </a:pPr>
                      <a:r>
                        <a:rPr lang="en-US" altLang="en-US" sz="1800" dirty="0"/>
                        <a:t>555 S B </a:t>
                      </a:r>
                      <a:r>
                        <a:rPr lang="en-US" altLang="en-US" sz="1800" dirty="0" err="1"/>
                        <a:t>B</a:t>
                      </a:r>
                      <a:r>
                        <a:rPr lang="en-US" altLang="en-US" sz="1800" dirty="0"/>
                        <a:t> KING BLVD </a:t>
                      </a:r>
                      <a:r>
                        <a:rPr lang="en-US" altLang="en-US" sz="1800" u="none" dirty="0">
                          <a:effectLst>
                            <a:outerShdw blurRad="38100" dist="38100" dir="2700000" algn="tl">
                              <a:srgbClr val="000000">
                                <a:alpha val="43137"/>
                              </a:srgbClr>
                            </a:outerShdw>
                          </a:effectLst>
                        </a:rPr>
                        <a:t>UNIT</a:t>
                      </a:r>
                      <a:r>
                        <a:rPr lang="en-US" altLang="en-US" sz="1800" u="none" baseline="0" dirty="0">
                          <a:effectLst>
                            <a:outerShdw blurRad="38100" dist="38100" dir="2700000" algn="tl">
                              <a:srgbClr val="000000">
                                <a:alpha val="43137"/>
                              </a:srgbClr>
                            </a:outerShdw>
                          </a:effectLst>
                          <a:uFill>
                            <a:solidFill>
                              <a:schemeClr val="accent2">
                                <a:lumMod val="60000"/>
                                <a:lumOff val="40000"/>
                              </a:schemeClr>
                            </a:solidFill>
                          </a:uFill>
                        </a:rPr>
                        <a:t> 18</a:t>
                      </a:r>
                    </a:p>
                    <a:p>
                      <a:pPr marL="0" indent="0">
                        <a:spcBef>
                          <a:spcPts val="0"/>
                        </a:spcBef>
                        <a:spcAft>
                          <a:spcPts val="1200"/>
                        </a:spcAft>
                        <a:buNone/>
                      </a:pPr>
                      <a:r>
                        <a:rPr lang="en-US" altLang="en-US" sz="1800" dirty="0"/>
                        <a:t>MEMPHIS TN 38101-0387</a:t>
                      </a:r>
                      <a:endParaRPr lang="en-US" alt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1"/>
                  </a:ext>
                </a:extLst>
              </a:tr>
              <a:tr h="640080">
                <a:tc>
                  <a:txBody>
                    <a:bodyPr/>
                    <a:lstStyle/>
                    <a:p>
                      <a:r>
                        <a:rPr lang="en-US" sz="1800" dirty="0"/>
                        <a:t>Output 2:</a:t>
                      </a:r>
                      <a:endParaRPr lang="en-US" sz="1800" b="1" dirty="0">
                        <a:solidFill>
                          <a:schemeClr val="accent2">
                            <a:lumMod val="75000"/>
                          </a:schemeClr>
                        </a:solidFill>
                      </a:endParaRPr>
                    </a:p>
                  </a:txBody>
                  <a:tcPr marL="45720" marR="45720" marT="54864" marB="109728"/>
                </a:tc>
                <a:tc>
                  <a:txBody>
                    <a:bodyPr/>
                    <a:lstStyle/>
                    <a:p>
                      <a:pPr marL="0" indent="0">
                        <a:buNone/>
                      </a:pPr>
                      <a:r>
                        <a:rPr lang="en-US" altLang="en-US" sz="1800" dirty="0"/>
                        <a:t>555 S B </a:t>
                      </a:r>
                      <a:r>
                        <a:rPr lang="en-US" altLang="en-US" sz="1800" dirty="0" err="1"/>
                        <a:t>B</a:t>
                      </a:r>
                      <a:r>
                        <a:rPr lang="en-US" altLang="en-US" sz="1800" dirty="0"/>
                        <a:t> KING BLVD </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 18</a:t>
                      </a:r>
                    </a:p>
                    <a:p>
                      <a:pPr marL="0" indent="0">
                        <a:spcBef>
                          <a:spcPts val="0"/>
                        </a:spcBef>
                        <a:spcAft>
                          <a:spcPts val="1200"/>
                        </a:spcAft>
                        <a:buNone/>
                      </a:pPr>
                      <a:r>
                        <a:rPr lang="en-US" altLang="en-US" sz="1800" dirty="0"/>
                        <a:t>MEMPHIS TN 38101-0387</a:t>
                      </a:r>
                      <a:endParaRPr lang="en-US" alt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2"/>
                  </a:ext>
                </a:extLst>
              </a:tr>
              <a:tr h="365760">
                <a:tc>
                  <a:txBody>
                    <a:bodyPr/>
                    <a:lstStyle/>
                    <a:p>
                      <a:r>
                        <a:rPr lang="en-US" sz="1800" dirty="0"/>
                        <a:t>DPV</a:t>
                      </a:r>
                      <a:r>
                        <a:rPr lang="en-US" sz="1800" baseline="30000" dirty="0"/>
                        <a:t>®</a:t>
                      </a:r>
                      <a:r>
                        <a:rPr lang="en-US" sz="1800" dirty="0"/>
                        <a:t> Return Code:</a:t>
                      </a:r>
                      <a:endParaRPr lang="en-US" sz="1800" b="1" dirty="0">
                        <a:solidFill>
                          <a:schemeClr val="accent2">
                            <a:lumMod val="75000"/>
                          </a:schemeClr>
                        </a:solidFill>
                      </a:endParaRPr>
                    </a:p>
                  </a:txBody>
                  <a:tcPr marL="45720" marR="45720" marT="54864" marB="109728"/>
                </a:tc>
                <a:tc>
                  <a:txBody>
                    <a:bodyPr/>
                    <a:lstStyle/>
                    <a:p>
                      <a:r>
                        <a:rPr lang="en-US" sz="1800" dirty="0"/>
                        <a:t>Y</a:t>
                      </a:r>
                      <a:endParaRPr 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3"/>
                  </a:ext>
                </a:extLst>
              </a:tr>
              <a:tr h="365760">
                <a:tc>
                  <a:txBody>
                    <a:bodyPr/>
                    <a:lstStyle/>
                    <a:p>
                      <a:r>
                        <a:rPr lang="en-US" sz="1800" dirty="0"/>
                        <a:t>PBSA Table:</a:t>
                      </a:r>
                      <a:endParaRPr lang="en-US" sz="1800" b="1" dirty="0">
                        <a:solidFill>
                          <a:schemeClr val="accent2">
                            <a:lumMod val="75000"/>
                          </a:schemeClr>
                        </a:solidFill>
                      </a:endParaRPr>
                    </a:p>
                  </a:txBody>
                  <a:tcPr marL="45720" marR="45720" marT="54864" marB="109728"/>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marT="54864" marB="109728"/>
                </a:tc>
                <a:extLst>
                  <a:ext uri="{0D108BD9-81ED-4DB2-BD59-A6C34878D82A}">
                    <a16:rowId xmlns:a16="http://schemas.microsoft.com/office/drawing/2014/main" val="10004"/>
                  </a:ext>
                </a:extLst>
              </a:tr>
              <a:tr h="365760">
                <a:tc>
                  <a:txBody>
                    <a:bodyPr/>
                    <a:lstStyle/>
                    <a:p>
                      <a:r>
                        <a:rPr lang="en-US" sz="1800" dirty="0"/>
                        <a:t>DPV</a:t>
                      </a:r>
                      <a:r>
                        <a:rPr lang="en-US" sz="1800" baseline="30000" dirty="0"/>
                        <a:t>®</a:t>
                      </a:r>
                      <a:r>
                        <a:rPr lang="en-US" sz="1800" dirty="0"/>
                        <a:t> Footnotes:</a:t>
                      </a:r>
                      <a:endParaRPr lang="en-US" sz="1800" b="1" dirty="0">
                        <a:solidFill>
                          <a:schemeClr val="accent2">
                            <a:lumMod val="75000"/>
                          </a:schemeClr>
                        </a:solidFill>
                      </a:endParaRPr>
                    </a:p>
                  </a:txBody>
                  <a:tcPr marL="45720" marR="45720" marT="54864" marB="109728"/>
                </a:tc>
                <a:tc>
                  <a:txBody>
                    <a:bodyPr/>
                    <a:lstStyle/>
                    <a:p>
                      <a:r>
                        <a:rPr lang="en-US" sz="1800" dirty="0"/>
                        <a:t>AABB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PB</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marT="54864" marB="109728"/>
                </a:tc>
                <a:extLst>
                  <a:ext uri="{0D108BD9-81ED-4DB2-BD59-A6C34878D82A}">
                    <a16:rowId xmlns:a16="http://schemas.microsoft.com/office/drawing/2014/main" val="10005"/>
                  </a:ext>
                </a:extLst>
              </a:tr>
            </a:tbl>
          </a:graphicData>
        </a:graphic>
      </p:graphicFrame>
      <p:sp>
        <p:nvSpPr>
          <p:cNvPr id="8" name="Text Placeholder 2"/>
          <p:cNvSpPr txBox="1">
            <a:spLocks/>
          </p:cNvSpPr>
          <p:nvPr/>
        </p:nvSpPr>
        <p:spPr>
          <a:xfrm>
            <a:off x="1828800" y="152400"/>
            <a:ext cx="9753600" cy="510188"/>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PBSA Identifier</a:t>
            </a:r>
            <a:endParaRPr lang="en-US" kern="0" dirty="0">
              <a:solidFill>
                <a:schemeClr val="bg1"/>
              </a:solidFill>
            </a:endParaRPr>
          </a:p>
        </p:txBody>
      </p:sp>
      <p:sp>
        <p:nvSpPr>
          <p:cNvPr id="4" name="Slide Number Placeholder 3">
            <a:extLst>
              <a:ext uri="{FF2B5EF4-FFF2-40B4-BE49-F238E27FC236}">
                <a16:creationId xmlns:a16="http://schemas.microsoft.com/office/drawing/2014/main" id="{BD3CF59A-B70D-48F1-97AE-1EAB9FC0D558}"/>
              </a:ext>
            </a:extLst>
          </p:cNvPr>
          <p:cNvSpPr>
            <a:spLocks noGrp="1"/>
          </p:cNvSpPr>
          <p:nvPr>
            <p:ph type="sldNum" sz="quarter" idx="10"/>
          </p:nvPr>
        </p:nvSpPr>
        <p:spPr/>
        <p:txBody>
          <a:bodyPr/>
          <a:lstStyle/>
          <a:p>
            <a:fld id="{DB48209F-1662-40B9-BF25-8E6F7AC270B7}" type="slidenum">
              <a:rPr lang="en-US" smtClean="0"/>
              <a:pPr/>
              <a:t>38</a:t>
            </a:fld>
            <a:endParaRPr lang="en-US"/>
          </a:p>
        </p:txBody>
      </p:sp>
    </p:spTree>
    <p:extLst>
      <p:ext uri="{BB962C8B-B14F-4D97-AF65-F5344CB8AC3E}">
        <p14:creationId xmlns:p14="http://schemas.microsoft.com/office/powerpoint/2010/main" val="796544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143000"/>
            <a:ext cx="10972800" cy="707886"/>
          </a:xfrm>
          <a:prstGeom prst="rect">
            <a:avLst/>
          </a:prstGeom>
        </p:spPr>
        <p:txBody>
          <a:bodyPr wrap="square" anchor="t">
            <a:spAutoFit/>
          </a:bodyPr>
          <a:lstStyle/>
          <a:p>
            <a:r>
              <a:rPr lang="en-US" sz="2000" dirty="0">
                <a:solidFill>
                  <a:schemeClr val="accent2">
                    <a:lumMod val="75000"/>
                  </a:schemeClr>
                </a:solidFill>
              </a:rPr>
              <a:t>When a PBSA is presented with any secondary designator other than “#” CASS software must return the designator as it is on the ZIP+4 file.</a:t>
            </a:r>
          </a:p>
        </p:txBody>
      </p:sp>
      <p:graphicFrame>
        <p:nvGraphicFramePr>
          <p:cNvPr id="3" name="Table 2"/>
          <p:cNvGraphicFramePr>
            <a:graphicFrameLocks noGrp="1"/>
          </p:cNvGraphicFramePr>
          <p:nvPr>
            <p:extLst>
              <p:ext uri="{D42A27DB-BD31-4B8C-83A1-F6EECF244321}">
                <p14:modId xmlns:p14="http://schemas.microsoft.com/office/powerpoint/2010/main" val="3802569300"/>
              </p:ext>
            </p:extLst>
          </p:nvPr>
        </p:nvGraphicFramePr>
        <p:xfrm>
          <a:off x="1981200" y="3581400"/>
          <a:ext cx="7551532" cy="3127248"/>
        </p:xfrm>
        <a:graphic>
          <a:graphicData uri="http://schemas.openxmlformats.org/drawingml/2006/table">
            <a:tbl>
              <a:tblPr firstRow="1" bandRow="1">
                <a:tableStyleId>{72833802-FEF1-4C79-8D5D-14CF1EAF98D9}</a:tableStyleId>
              </a:tblPr>
              <a:tblGrid>
                <a:gridCol w="2362200">
                  <a:extLst>
                    <a:ext uri="{9D8B030D-6E8A-4147-A177-3AD203B41FA5}">
                      <a16:colId xmlns:a16="http://schemas.microsoft.com/office/drawing/2014/main" val="20000"/>
                    </a:ext>
                  </a:extLst>
                </a:gridCol>
                <a:gridCol w="5189332">
                  <a:extLst>
                    <a:ext uri="{9D8B030D-6E8A-4147-A177-3AD203B41FA5}">
                      <a16:colId xmlns:a16="http://schemas.microsoft.com/office/drawing/2014/main" val="20001"/>
                    </a:ext>
                  </a:extLst>
                </a:gridCol>
              </a:tblGrid>
              <a:tr h="822960">
                <a:tc>
                  <a:txBody>
                    <a:bodyPr/>
                    <a:lstStyle/>
                    <a:p>
                      <a:r>
                        <a:rPr lang="en-US" sz="1800" dirty="0"/>
                        <a:t>Input:</a:t>
                      </a:r>
                      <a:endParaRPr lang="en-US" sz="1800" b="1" dirty="0">
                        <a:solidFill>
                          <a:schemeClr val="accent2">
                            <a:lumMod val="75000"/>
                          </a:schemeClr>
                        </a:solidFill>
                      </a:endParaRPr>
                    </a:p>
                  </a:txBody>
                  <a:tcPr marL="45720" marR="45720" marT="54864" marB="109728"/>
                </a:tc>
                <a:tc>
                  <a:txBody>
                    <a:bodyPr/>
                    <a:lstStyle/>
                    <a:p>
                      <a:pPr marL="0" indent="0">
                        <a:buNone/>
                      </a:pPr>
                      <a:r>
                        <a:rPr lang="en-US" altLang="en-US" sz="1800" dirty="0"/>
                        <a:t>555 S B </a:t>
                      </a:r>
                      <a:r>
                        <a:rPr lang="en-US" altLang="en-US" sz="1800" dirty="0" err="1"/>
                        <a:t>B</a:t>
                      </a:r>
                      <a:r>
                        <a:rPr lang="en-US" altLang="en-US" sz="1800" dirty="0"/>
                        <a:t> KING BLVD </a:t>
                      </a:r>
                      <a:r>
                        <a:rPr lang="en-US" altLang="en-US" sz="1800" dirty="0">
                          <a:effectLst/>
                        </a:rPr>
                        <a:t>STE 18</a:t>
                      </a:r>
                    </a:p>
                    <a:p>
                      <a:pPr marL="0" indent="0">
                        <a:spcBef>
                          <a:spcPts val="0"/>
                        </a:spcBef>
                        <a:spcAft>
                          <a:spcPts val="1200"/>
                        </a:spcAft>
                        <a:buNone/>
                      </a:pPr>
                      <a:r>
                        <a:rPr lang="en-US" altLang="en-US" sz="1800" dirty="0"/>
                        <a:t>MEMPHIS TN 38101</a:t>
                      </a:r>
                      <a:endParaRPr lang="en-US" alt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0"/>
                  </a:ext>
                </a:extLst>
              </a:tr>
              <a:tr h="822960">
                <a:tc>
                  <a:txBody>
                    <a:bodyPr/>
                    <a:lstStyle/>
                    <a:p>
                      <a:r>
                        <a:rPr lang="en-US" sz="1800" dirty="0"/>
                        <a:t>Output:</a:t>
                      </a:r>
                      <a:endParaRPr lang="en-US" sz="1800" b="1" dirty="0">
                        <a:solidFill>
                          <a:schemeClr val="accent2">
                            <a:lumMod val="75000"/>
                          </a:schemeClr>
                        </a:solidFill>
                      </a:endParaRPr>
                    </a:p>
                  </a:txBody>
                  <a:tcPr marL="45720" marR="45720" marT="54864" marB="109728"/>
                </a:tc>
                <a:tc>
                  <a:txBody>
                    <a:bodyPr/>
                    <a:lstStyle/>
                    <a:p>
                      <a:pPr marL="0" indent="0">
                        <a:buNone/>
                      </a:pPr>
                      <a:r>
                        <a:rPr lang="en-US" altLang="en-US" sz="1800" dirty="0"/>
                        <a:t>555 S B </a:t>
                      </a:r>
                      <a:r>
                        <a:rPr lang="en-US" altLang="en-US" sz="1800" dirty="0" err="1"/>
                        <a:t>B</a:t>
                      </a:r>
                      <a:r>
                        <a:rPr lang="en-US" altLang="en-US" sz="1800" dirty="0"/>
                        <a:t> KING BLVD </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UNIT 18</a:t>
                      </a:r>
                    </a:p>
                    <a:p>
                      <a:pPr marL="0" indent="0">
                        <a:spcBef>
                          <a:spcPts val="0"/>
                        </a:spcBef>
                        <a:spcAft>
                          <a:spcPts val="1200"/>
                        </a:spcAft>
                        <a:buNone/>
                      </a:pPr>
                      <a:r>
                        <a:rPr lang="en-US" altLang="en-US" sz="1800" dirty="0"/>
                        <a:t>MEMPHIS TN 38101-0387</a:t>
                      </a:r>
                      <a:endParaRPr lang="en-US" alt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1"/>
                  </a:ext>
                </a:extLst>
              </a:tr>
              <a:tr h="493776">
                <a:tc>
                  <a:txBody>
                    <a:bodyPr/>
                    <a:lstStyle/>
                    <a:p>
                      <a:r>
                        <a:rPr lang="en-US" sz="1800" dirty="0"/>
                        <a:t>DPV</a:t>
                      </a:r>
                      <a:r>
                        <a:rPr lang="en-US" sz="1800" baseline="30000" dirty="0"/>
                        <a:t>® </a:t>
                      </a:r>
                      <a:r>
                        <a:rPr lang="en-US" sz="1800" baseline="0" dirty="0"/>
                        <a:t>Return Code</a:t>
                      </a:r>
                      <a:r>
                        <a:rPr lang="en-US" sz="1800" dirty="0"/>
                        <a:t>:</a:t>
                      </a:r>
                      <a:endParaRPr lang="en-US" sz="1800" b="1" dirty="0">
                        <a:solidFill>
                          <a:schemeClr val="accent2">
                            <a:lumMod val="75000"/>
                          </a:schemeClr>
                        </a:solidFill>
                      </a:endParaRPr>
                    </a:p>
                  </a:txBody>
                  <a:tcPr marL="45720" marR="45720" marT="54864" marB="109728"/>
                </a:tc>
                <a:tc>
                  <a:txBody>
                    <a:bodyPr/>
                    <a:lstStyle/>
                    <a:p>
                      <a:r>
                        <a:rPr lang="en-US" sz="1800" dirty="0"/>
                        <a:t>Y</a:t>
                      </a:r>
                      <a:endParaRPr lang="en-US" sz="1800" b="1" dirty="0">
                        <a:solidFill>
                          <a:schemeClr val="accent2">
                            <a:lumMod val="75000"/>
                          </a:schemeClr>
                        </a:solidFill>
                      </a:endParaRPr>
                    </a:p>
                  </a:txBody>
                  <a:tcPr marL="45720" marR="45720" marT="54864" marB="109728"/>
                </a:tc>
                <a:extLst>
                  <a:ext uri="{0D108BD9-81ED-4DB2-BD59-A6C34878D82A}">
                    <a16:rowId xmlns:a16="http://schemas.microsoft.com/office/drawing/2014/main" val="10002"/>
                  </a:ext>
                </a:extLst>
              </a:tr>
              <a:tr h="493776">
                <a:tc>
                  <a:txBody>
                    <a:bodyPr/>
                    <a:lstStyle/>
                    <a:p>
                      <a:r>
                        <a:rPr lang="en-US" sz="1800" dirty="0"/>
                        <a:t>PBSA Table:</a:t>
                      </a:r>
                      <a:endParaRPr lang="en-US" sz="1800" b="1" dirty="0">
                        <a:solidFill>
                          <a:schemeClr val="accent2">
                            <a:lumMod val="75000"/>
                          </a:schemeClr>
                        </a:solidFill>
                      </a:endParaRPr>
                    </a:p>
                  </a:txBody>
                  <a:tcPr marL="45720" marR="45720" marT="54864" marB="109728"/>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marT="54864" marB="109728"/>
                </a:tc>
                <a:extLst>
                  <a:ext uri="{0D108BD9-81ED-4DB2-BD59-A6C34878D82A}">
                    <a16:rowId xmlns:a16="http://schemas.microsoft.com/office/drawing/2014/main" val="10003"/>
                  </a:ext>
                </a:extLst>
              </a:tr>
              <a:tr h="493776">
                <a:tc>
                  <a:txBody>
                    <a:bodyPr/>
                    <a:lstStyle/>
                    <a:p>
                      <a:r>
                        <a:rPr lang="en-US" sz="1800" dirty="0"/>
                        <a:t>DPV</a:t>
                      </a:r>
                      <a:r>
                        <a:rPr lang="en-US" sz="1800" baseline="30000" dirty="0"/>
                        <a:t>®</a:t>
                      </a:r>
                      <a:r>
                        <a:rPr lang="en-US" sz="1800" dirty="0"/>
                        <a:t> Footnotes:</a:t>
                      </a:r>
                      <a:endParaRPr lang="en-US" sz="1800" b="1" dirty="0">
                        <a:solidFill>
                          <a:schemeClr val="accent2">
                            <a:lumMod val="75000"/>
                          </a:schemeClr>
                        </a:solidFill>
                      </a:endParaRPr>
                    </a:p>
                  </a:txBody>
                  <a:tcPr marL="45720" marR="45720" marT="54864" marB="109728"/>
                </a:tc>
                <a:tc>
                  <a:txBody>
                    <a:bodyPr/>
                    <a:lstStyle/>
                    <a:p>
                      <a:r>
                        <a:rPr lang="en-US" sz="1800" dirty="0"/>
                        <a:t>AABB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PB</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marT="54864" marB="109728"/>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74925918"/>
              </p:ext>
            </p:extLst>
          </p:nvPr>
        </p:nvGraphicFramePr>
        <p:xfrm>
          <a:off x="1981200" y="2438400"/>
          <a:ext cx="8229600" cy="914400"/>
        </p:xfrm>
        <a:graphic>
          <a:graphicData uri="http://schemas.openxmlformats.org/drawingml/2006/table">
            <a:tbl>
              <a:tblPr/>
              <a:tblGrid>
                <a:gridCol w="649704">
                  <a:extLst>
                    <a:ext uri="{9D8B030D-6E8A-4147-A177-3AD203B41FA5}">
                      <a16:colId xmlns:a16="http://schemas.microsoft.com/office/drawing/2014/main" val="20000"/>
                    </a:ext>
                  </a:extLst>
                </a:gridCol>
                <a:gridCol w="1128855">
                  <a:extLst>
                    <a:ext uri="{9D8B030D-6E8A-4147-A177-3AD203B41FA5}">
                      <a16:colId xmlns:a16="http://schemas.microsoft.com/office/drawing/2014/main" val="20001"/>
                    </a:ext>
                  </a:extLst>
                </a:gridCol>
                <a:gridCol w="2260878">
                  <a:extLst>
                    <a:ext uri="{9D8B030D-6E8A-4147-A177-3AD203B41FA5}">
                      <a16:colId xmlns:a16="http://schemas.microsoft.com/office/drawing/2014/main" val="20002"/>
                    </a:ext>
                  </a:extLst>
                </a:gridCol>
                <a:gridCol w="753626">
                  <a:extLst>
                    <a:ext uri="{9D8B030D-6E8A-4147-A177-3AD203B41FA5}">
                      <a16:colId xmlns:a16="http://schemas.microsoft.com/office/drawing/2014/main" val="20003"/>
                    </a:ext>
                  </a:extLst>
                </a:gridCol>
                <a:gridCol w="828989">
                  <a:extLst>
                    <a:ext uri="{9D8B030D-6E8A-4147-A177-3AD203B41FA5}">
                      <a16:colId xmlns:a16="http://schemas.microsoft.com/office/drawing/2014/main" val="20004"/>
                    </a:ext>
                  </a:extLst>
                </a:gridCol>
                <a:gridCol w="979714">
                  <a:extLst>
                    <a:ext uri="{9D8B030D-6E8A-4147-A177-3AD203B41FA5}">
                      <a16:colId xmlns:a16="http://schemas.microsoft.com/office/drawing/2014/main" val="20005"/>
                    </a:ext>
                  </a:extLst>
                </a:gridCol>
                <a:gridCol w="828989">
                  <a:extLst>
                    <a:ext uri="{9D8B030D-6E8A-4147-A177-3AD203B41FA5}">
                      <a16:colId xmlns:a16="http://schemas.microsoft.com/office/drawing/2014/main" val="20006"/>
                    </a:ext>
                  </a:extLst>
                </a:gridCol>
                <a:gridCol w="798845">
                  <a:extLst>
                    <a:ext uri="{9D8B030D-6E8A-4147-A177-3AD203B41FA5}">
                      <a16:colId xmlns:a16="http://schemas.microsoft.com/office/drawing/2014/main" val="20007"/>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Range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555 - 555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 B </a:t>
                      </a:r>
                      <a:r>
                        <a:rPr kumimoji="0" lang="en-US" sz="1600" b="1" i="0" u="none" strike="noStrike" cap="none" normalizeH="0" baseline="0" dirty="0" err="1">
                          <a:ln>
                            <a:noFill/>
                          </a:ln>
                          <a:solidFill>
                            <a:schemeClr val="accent2">
                              <a:lumMod val="75000"/>
                            </a:schemeClr>
                          </a:solidFill>
                          <a:effectLst/>
                          <a:latin typeface="Arial" charset="0"/>
                        </a:rPr>
                        <a:t>B</a:t>
                      </a:r>
                      <a:r>
                        <a:rPr kumimoji="0" lang="en-US" sz="1600" b="1" i="0" u="none" strike="noStrike" cap="none" normalizeH="0" baseline="0" dirty="0">
                          <a:ln>
                            <a:noFill/>
                          </a:ln>
                          <a:solidFill>
                            <a:schemeClr val="accent2">
                              <a:lumMod val="75000"/>
                            </a:schemeClr>
                          </a:solidFill>
                          <a:effectLst/>
                          <a:latin typeface="Arial" charset="0"/>
                        </a:rPr>
                        <a:t> KING BLVD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1-25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38101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0387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C770</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8" name="Text Placeholder 2"/>
          <p:cNvSpPr txBox="1">
            <a:spLocks/>
          </p:cNvSpPr>
          <p:nvPr/>
        </p:nvSpPr>
        <p:spPr>
          <a:xfrm>
            <a:off x="1828800" y="152399"/>
            <a:ext cx="9753600" cy="570727"/>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PBSA Identifier</a:t>
            </a:r>
            <a:endParaRPr lang="en-US" kern="0" dirty="0">
              <a:solidFill>
                <a:schemeClr val="bg1"/>
              </a:solidFill>
            </a:endParaRPr>
          </a:p>
        </p:txBody>
      </p:sp>
      <p:sp>
        <p:nvSpPr>
          <p:cNvPr id="5" name="Slide Number Placeholder 4">
            <a:extLst>
              <a:ext uri="{FF2B5EF4-FFF2-40B4-BE49-F238E27FC236}">
                <a16:creationId xmlns:a16="http://schemas.microsoft.com/office/drawing/2014/main" id="{A6E209A0-0139-4B82-B741-9CA827AB8FD3}"/>
              </a:ext>
            </a:extLst>
          </p:cNvPr>
          <p:cNvSpPr>
            <a:spLocks noGrp="1"/>
          </p:cNvSpPr>
          <p:nvPr>
            <p:ph type="sldNum" sz="quarter" idx="10"/>
          </p:nvPr>
        </p:nvSpPr>
        <p:spPr/>
        <p:txBody>
          <a:bodyPr/>
          <a:lstStyle/>
          <a:p>
            <a:fld id="{DB48209F-1662-40B9-BF25-8E6F7AC270B7}" type="slidenum">
              <a:rPr lang="en-US" smtClean="0"/>
              <a:pPr/>
              <a:t>39</a:t>
            </a:fld>
            <a:endParaRPr lang="en-US"/>
          </a:p>
        </p:txBody>
      </p:sp>
    </p:spTree>
    <p:extLst>
      <p:ext uri="{BB962C8B-B14F-4D97-AF65-F5344CB8AC3E}">
        <p14:creationId xmlns:p14="http://schemas.microsoft.com/office/powerpoint/2010/main" val="60167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0"/>
          <p:cNvGraphicFramePr>
            <a:graphicFrameLocks noGrp="1"/>
          </p:cNvGraphicFramePr>
          <p:nvPr>
            <p:extLst>
              <p:ext uri="{D42A27DB-BD31-4B8C-83A1-F6EECF244321}">
                <p14:modId xmlns:p14="http://schemas.microsoft.com/office/powerpoint/2010/main" val="122726203"/>
              </p:ext>
            </p:extLst>
          </p:nvPr>
        </p:nvGraphicFramePr>
        <p:xfrm>
          <a:off x="1896723" y="3264425"/>
          <a:ext cx="8398555" cy="1955382"/>
        </p:xfrm>
        <a:graphic>
          <a:graphicData uri="http://schemas.openxmlformats.org/drawingml/2006/table">
            <a:tbl>
              <a:tblPr/>
              <a:tblGrid>
                <a:gridCol w="845780">
                  <a:extLst>
                    <a:ext uri="{9D8B030D-6E8A-4147-A177-3AD203B41FA5}">
                      <a16:colId xmlns:a16="http://schemas.microsoft.com/office/drawing/2014/main" val="20000"/>
                    </a:ext>
                  </a:extLst>
                </a:gridCol>
                <a:gridCol w="1999122">
                  <a:extLst>
                    <a:ext uri="{9D8B030D-6E8A-4147-A177-3AD203B41FA5}">
                      <a16:colId xmlns:a16="http://schemas.microsoft.com/office/drawing/2014/main" val="20001"/>
                    </a:ext>
                  </a:extLst>
                </a:gridCol>
                <a:gridCol w="1076452">
                  <a:extLst>
                    <a:ext uri="{9D8B030D-6E8A-4147-A177-3AD203B41FA5}">
                      <a16:colId xmlns:a16="http://schemas.microsoft.com/office/drawing/2014/main" val="20002"/>
                    </a:ext>
                  </a:extLst>
                </a:gridCol>
                <a:gridCol w="1460895">
                  <a:extLst>
                    <a:ext uri="{9D8B030D-6E8A-4147-A177-3AD203B41FA5}">
                      <a16:colId xmlns:a16="http://schemas.microsoft.com/office/drawing/2014/main" val="20003"/>
                    </a:ext>
                  </a:extLst>
                </a:gridCol>
                <a:gridCol w="3016306">
                  <a:extLst>
                    <a:ext uri="{9D8B030D-6E8A-4147-A177-3AD203B41FA5}">
                      <a16:colId xmlns:a16="http://schemas.microsoft.com/office/drawing/2014/main" val="20004"/>
                    </a:ext>
                  </a:extLst>
                </a:gridCol>
              </a:tblGrid>
              <a:tr h="51818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300" b="1" i="0" u="none" strike="noStrike" cap="none" normalizeH="0" baseline="0" dirty="0">
                          <a:ln>
                            <a:noFill/>
                          </a:ln>
                          <a:solidFill>
                            <a:schemeClr val="accent6">
                              <a:lumMod val="75000"/>
                            </a:schemeClr>
                          </a:solidFill>
                          <a:effectLst/>
                          <a:latin typeface="Arial" charset="0"/>
                        </a:rPr>
                        <a:t>Field Ref#</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300" b="1" i="0" u="none" strike="noStrike" cap="none" normalizeH="0" baseline="0" dirty="0">
                          <a:ln>
                            <a:noFill/>
                          </a:ln>
                          <a:solidFill>
                            <a:schemeClr val="accent6">
                              <a:lumMod val="75000"/>
                            </a:schemeClr>
                          </a:solidFill>
                          <a:effectLst/>
                          <a:latin typeface="Arial" charset="0"/>
                        </a:rPr>
                        <a:t>Field Description</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300" b="1" i="0" u="none" strike="noStrike" cap="none" normalizeH="0" baseline="0" dirty="0">
                          <a:ln>
                            <a:noFill/>
                          </a:ln>
                          <a:solidFill>
                            <a:schemeClr val="accent6">
                              <a:lumMod val="75000"/>
                            </a:schemeClr>
                          </a:solidFill>
                          <a:effectLst/>
                          <a:latin typeface="Arial" charset="0"/>
                        </a:rPr>
                        <a:t>Logical Length</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300" b="1" i="0" u="none" strike="noStrike" cap="none" normalizeH="0" baseline="0" dirty="0">
                          <a:ln>
                            <a:noFill/>
                          </a:ln>
                          <a:solidFill>
                            <a:schemeClr val="accent6">
                              <a:lumMod val="75000"/>
                            </a:schemeClr>
                          </a:solidFill>
                          <a:effectLst/>
                          <a:latin typeface="Arial" charset="0"/>
                        </a:rPr>
                        <a:t>Relative Position</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300" b="1" i="0" u="none" strike="noStrike" cap="none" normalizeH="0" baseline="0" dirty="0">
                          <a:ln>
                            <a:noFill/>
                          </a:ln>
                          <a:solidFill>
                            <a:schemeClr val="accent6">
                              <a:lumMod val="75000"/>
                            </a:schemeClr>
                          </a:solidFill>
                          <a:effectLst/>
                          <a:latin typeface="Arial" charset="0"/>
                        </a:rPr>
                        <a:t>From/Thru</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300" b="1" i="0" u="none" strike="noStrike" cap="none" normalizeH="0" baseline="0" dirty="0">
                          <a:ln>
                            <a:noFill/>
                          </a:ln>
                          <a:solidFill>
                            <a:schemeClr val="accent6">
                              <a:lumMod val="75000"/>
                            </a:schemeClr>
                          </a:solidFill>
                          <a:effectLst/>
                          <a:latin typeface="Arial" charset="0"/>
                        </a:rPr>
                        <a:t>Content Notes</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3530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1</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Copyright Detail Code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01 - 01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P =  PO Box Only Delivery Zones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3530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ZIP Code™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a:ln>
                            <a:noFill/>
                          </a:ln>
                          <a:solidFill>
                            <a:schemeClr val="accent6">
                              <a:lumMod val="75000"/>
                            </a:schemeClr>
                          </a:solidFill>
                          <a:effectLst/>
                          <a:latin typeface="Arial" charset="0"/>
                        </a:rPr>
                        <a:t>05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02 - 06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33530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7</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a:ln>
                            <a:noFill/>
                          </a:ln>
                          <a:solidFill>
                            <a:schemeClr val="accent6">
                              <a:lumMod val="75000"/>
                            </a:schemeClr>
                          </a:solidFill>
                          <a:effectLst/>
                          <a:latin typeface="Arial" charset="0"/>
                        </a:rPr>
                        <a:t>Filler</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123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07 - 129</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bl>
          </a:graphicData>
        </a:graphic>
      </p:graphicFrame>
      <p:sp>
        <p:nvSpPr>
          <p:cNvPr id="7" name="Rectangle 3"/>
          <p:cNvSpPr>
            <a:spLocks noChangeArrowheads="1"/>
          </p:cNvSpPr>
          <p:nvPr/>
        </p:nvSpPr>
        <p:spPr bwMode="auto">
          <a:xfrm>
            <a:off x="640326" y="5536273"/>
            <a:ext cx="109420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Font typeface="Wingdings" pitchFamily="2" charset="2"/>
              <a:buNone/>
            </a:pPr>
            <a:r>
              <a:rPr lang="en-US" altLang="en-US" dirty="0">
                <a:solidFill>
                  <a:schemeClr val="accent6">
                    <a:lumMod val="75000"/>
                  </a:schemeClr>
                </a:solidFill>
              </a:rPr>
              <a:t>Example:  P38338</a:t>
            </a:r>
          </a:p>
          <a:p>
            <a:pPr marL="342900" indent="-342900" eaLnBrk="1" hangingPunct="1">
              <a:buFont typeface="Wingdings" panose="05000000000000000000" pitchFamily="2" charset="2"/>
              <a:buChar char="§"/>
            </a:pPr>
            <a:r>
              <a:rPr lang="en-US" altLang="en-US" dirty="0">
                <a:solidFill>
                  <a:schemeClr val="accent6">
                    <a:lumMod val="75000"/>
                  </a:schemeClr>
                </a:solidFill>
              </a:rPr>
              <a:t>The PO Box Only Delivery Zones indicates there is only one ZIP for a given facility and that facility has no other form of postal delivery other than PO Box deliveries</a:t>
            </a:r>
            <a:endParaRPr lang="en-US" altLang="en-US" b="1" dirty="0">
              <a:solidFill>
                <a:schemeClr val="accent6">
                  <a:lumMod val="75000"/>
                </a:schemeClr>
              </a:solidFill>
            </a:endParaRPr>
          </a:p>
        </p:txBody>
      </p:sp>
      <p:sp>
        <p:nvSpPr>
          <p:cNvPr id="8" name="Text Box 4"/>
          <p:cNvSpPr txBox="1">
            <a:spLocks noChangeArrowheads="1"/>
          </p:cNvSpPr>
          <p:nvPr/>
        </p:nvSpPr>
        <p:spPr bwMode="auto">
          <a:xfrm>
            <a:off x="609600" y="1017657"/>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spcAft>
                <a:spcPts val="1200"/>
              </a:spcAft>
              <a:buFont typeface="Wingdings" panose="05000000000000000000" pitchFamily="2" charset="2"/>
              <a:buChar char="§"/>
            </a:pPr>
            <a:r>
              <a:rPr lang="en-US" altLang="en-US" dirty="0">
                <a:solidFill>
                  <a:schemeClr val="accent6">
                    <a:lumMod val="75000"/>
                  </a:schemeClr>
                </a:solidFill>
              </a:rPr>
              <a:t>USPS</a:t>
            </a:r>
            <a:r>
              <a:rPr lang="en-US" altLang="en-US" baseline="30000" dirty="0">
                <a:solidFill>
                  <a:schemeClr val="accent6">
                    <a:lumMod val="75000"/>
                  </a:schemeClr>
                </a:solidFill>
              </a:rPr>
              <a:t>®</a:t>
            </a:r>
            <a:r>
              <a:rPr lang="en-US" altLang="en-US" dirty="0">
                <a:solidFill>
                  <a:schemeClr val="accent6">
                    <a:lumMod val="75000"/>
                  </a:schemeClr>
                </a:solidFill>
              </a:rPr>
              <a:t> has deployed an additional value in the City/State Product to flag PO Box Only Delivery Zones. </a:t>
            </a:r>
          </a:p>
          <a:p>
            <a:pPr marL="344488" indent="-344488" eaLnBrk="1" hangingPunct="1">
              <a:spcAft>
                <a:spcPts val="1200"/>
              </a:spcAft>
              <a:buFont typeface="Wingdings" pitchFamily="2" charset="2"/>
              <a:buChar char="§"/>
            </a:pPr>
            <a:r>
              <a:rPr lang="en-US" altLang="en-US" dirty="0">
                <a:solidFill>
                  <a:schemeClr val="accent6">
                    <a:lumMod val="75000"/>
                  </a:schemeClr>
                </a:solidFill>
              </a:rPr>
              <a:t>The file layout utilizes “P” as the Copyright Detail Code </a:t>
            </a:r>
          </a:p>
          <a:p>
            <a:pPr marL="344488" indent="-344488" eaLnBrk="1" hangingPunct="1">
              <a:spcAft>
                <a:spcPts val="1200"/>
              </a:spcAft>
              <a:buFont typeface="Wingdings" pitchFamily="2" charset="2"/>
              <a:buChar char="§"/>
            </a:pPr>
            <a:r>
              <a:rPr lang="en-US" altLang="en-US" dirty="0">
                <a:solidFill>
                  <a:schemeClr val="accent6">
                    <a:lumMod val="75000"/>
                  </a:schemeClr>
                </a:solidFill>
              </a:rPr>
              <a:t>This is different from the existing ZIP Classification Code “P” located in the 13</a:t>
            </a:r>
            <a:r>
              <a:rPr lang="en-US" altLang="en-US" baseline="30000" dirty="0">
                <a:solidFill>
                  <a:schemeClr val="accent6">
                    <a:lumMod val="75000"/>
                  </a:schemeClr>
                </a:solidFill>
              </a:rPr>
              <a:t>th</a:t>
            </a:r>
            <a:r>
              <a:rPr lang="en-US" altLang="en-US" dirty="0">
                <a:solidFill>
                  <a:schemeClr val="accent6">
                    <a:lumMod val="75000"/>
                  </a:schemeClr>
                </a:solidFill>
              </a:rPr>
              <a:t> position of a City/State Detail record that identifies the ZIP Code™ as a PO Box ZIP. </a:t>
            </a:r>
          </a:p>
        </p:txBody>
      </p:sp>
      <p:sp>
        <p:nvSpPr>
          <p:cNvPr id="10"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PO Box Only Delivery Zones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E1B5B728-13D8-4794-9163-D2C5DBFB5772}"/>
              </a:ext>
            </a:extLst>
          </p:cNvPr>
          <p:cNvSpPr>
            <a:spLocks noGrp="1"/>
          </p:cNvSpPr>
          <p:nvPr>
            <p:ph type="sldNum" sz="quarter" idx="10"/>
          </p:nvPr>
        </p:nvSpPr>
        <p:spPr/>
        <p:txBody>
          <a:bodyPr/>
          <a:lstStyle/>
          <a:p>
            <a:fld id="{90DF1D56-079D-400F-8097-016EBDA8D58B}" type="slidenum">
              <a:rPr lang="en-US" smtClean="0"/>
              <a:pPr/>
              <a:t>4</a:t>
            </a:fld>
            <a:endParaRPr lang="en-US"/>
          </a:p>
        </p:txBody>
      </p:sp>
    </p:spTree>
    <p:extLst>
      <p:ext uri="{BB962C8B-B14F-4D97-AF65-F5344CB8AC3E}">
        <p14:creationId xmlns:p14="http://schemas.microsoft.com/office/powerpoint/2010/main" val="293273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914400"/>
            <a:ext cx="10972800" cy="6096000"/>
          </a:xfrm>
        </p:spPr>
        <p:txBody>
          <a:bodyPr/>
          <a:lstStyle/>
          <a:p>
            <a:pPr>
              <a:spcBef>
                <a:spcPts val="0"/>
              </a:spcBef>
              <a:spcAft>
                <a:spcPts val="1200"/>
              </a:spcAft>
            </a:pPr>
            <a:r>
              <a:rPr lang="en-US" sz="2200" dirty="0">
                <a:solidFill>
                  <a:schemeClr val="accent2">
                    <a:lumMod val="75000"/>
                  </a:schemeClr>
                </a:solidFill>
              </a:rPr>
              <a:t>A DPV</a:t>
            </a:r>
            <a:r>
              <a:rPr lang="en-US" sz="2000" baseline="30000" dirty="0">
                <a:solidFill>
                  <a:schemeClr val="accent2">
                    <a:lumMod val="75000"/>
                  </a:schemeClr>
                </a:solidFill>
              </a:rPr>
              <a:t>®</a:t>
            </a:r>
            <a:r>
              <a:rPr lang="en-US" sz="2200" dirty="0">
                <a:solidFill>
                  <a:schemeClr val="accent2">
                    <a:lumMod val="75000"/>
                  </a:schemeClr>
                </a:solidFill>
              </a:rPr>
              <a:t> Footnote of “RR” or “R1” must be returned when the address is found in the CMRA Table.</a:t>
            </a:r>
          </a:p>
          <a:p>
            <a:pPr>
              <a:spcBef>
                <a:spcPts val="0"/>
              </a:spcBef>
              <a:spcAft>
                <a:spcPts val="1200"/>
              </a:spcAft>
            </a:pPr>
            <a:r>
              <a:rPr lang="en-US" sz="2200" i="1" dirty="0">
                <a:solidFill>
                  <a:schemeClr val="accent6">
                    <a:lumMod val="75000"/>
                  </a:schemeClr>
                </a:solidFill>
              </a:rPr>
              <a:t>When a CMRA contains secondary information for the address of the CMRA, “PMB” must be used to denote box information when it is returned on the same line as the primary address (i.e., “#” is not allowed). </a:t>
            </a:r>
            <a:r>
              <a:rPr lang="en-US" sz="2000" b="1" i="1" dirty="0">
                <a:solidFill>
                  <a:schemeClr val="accent6">
                    <a:lumMod val="75000"/>
                  </a:schemeClr>
                </a:solidFill>
              </a:rPr>
              <a:t>Ref: DMM 508.1.8.2g</a:t>
            </a:r>
            <a:endParaRPr lang="en-US" sz="2200" i="1" dirty="0">
              <a:solidFill>
                <a:schemeClr val="accent6">
                  <a:lumMod val="75000"/>
                </a:schemeClr>
              </a:solidFill>
            </a:endParaRPr>
          </a:p>
          <a:p>
            <a:pPr>
              <a:spcBef>
                <a:spcPts val="0"/>
              </a:spcBef>
              <a:spcAft>
                <a:spcPts val="1200"/>
              </a:spcAft>
            </a:pPr>
            <a:r>
              <a:rPr lang="en-US" sz="2200" i="1" dirty="0">
                <a:solidFill>
                  <a:schemeClr val="accent6">
                    <a:lumMod val="75000"/>
                  </a:schemeClr>
                </a:solidFill>
              </a:rPr>
              <a:t>When a CMRA </a:t>
            </a:r>
            <a:r>
              <a:rPr lang="en-US" sz="2200" i="1" u="sng" dirty="0">
                <a:solidFill>
                  <a:schemeClr val="accent6">
                    <a:lumMod val="75000"/>
                  </a:schemeClr>
                </a:solidFill>
              </a:rPr>
              <a:t>does not</a:t>
            </a:r>
            <a:r>
              <a:rPr lang="en-US" sz="2200" i="1" dirty="0">
                <a:solidFill>
                  <a:schemeClr val="accent6">
                    <a:lumMod val="75000"/>
                  </a:schemeClr>
                </a:solidFill>
              </a:rPr>
              <a:t> contain secondary information for the address of the CMRA, box information can be designated using “PMB” (preferred) or “#” (optional). </a:t>
            </a:r>
          </a:p>
          <a:p>
            <a:pPr>
              <a:spcBef>
                <a:spcPts val="0"/>
              </a:spcBef>
              <a:spcAft>
                <a:spcPts val="1200"/>
              </a:spcAft>
            </a:pPr>
            <a:r>
              <a:rPr lang="en-US" sz="2200" i="1" dirty="0">
                <a:solidFill>
                  <a:schemeClr val="accent6">
                    <a:lumMod val="75000"/>
                  </a:schemeClr>
                </a:solidFill>
              </a:rPr>
              <a:t>When an invalid secondary designator is included on input, it must be changed to PMB (3 line or 4 line). # on input can be retained unless the CMRA address contains secondary information and a 3-line address is used</a:t>
            </a:r>
          </a:p>
          <a:p>
            <a:pPr>
              <a:spcBef>
                <a:spcPts val="0"/>
              </a:spcBef>
              <a:spcAft>
                <a:spcPts val="1200"/>
              </a:spcAft>
            </a:pPr>
            <a:r>
              <a:rPr lang="en-US" sz="2200" dirty="0">
                <a:solidFill>
                  <a:schemeClr val="accent2">
                    <a:lumMod val="75000"/>
                  </a:schemeClr>
                </a:solidFill>
              </a:rPr>
              <a:t>When an address matches to a CMRA </a:t>
            </a:r>
            <a:r>
              <a:rPr lang="en-US" sz="2200" i="1" dirty="0">
                <a:solidFill>
                  <a:schemeClr val="accent6">
                    <a:lumMod val="75000"/>
                  </a:schemeClr>
                </a:solidFill>
              </a:rPr>
              <a:t>and multiple extraneous secondary information is included on input, the rightmost secondary unit designator must be changed to PMB</a:t>
            </a:r>
            <a:r>
              <a:rPr lang="en-US" sz="2200" dirty="0">
                <a:solidFill>
                  <a:schemeClr val="accent6">
                    <a:lumMod val="75000"/>
                  </a:schemeClr>
                </a:solidFill>
              </a:rPr>
              <a:t>.</a:t>
            </a:r>
          </a:p>
          <a:p>
            <a:pPr>
              <a:spcBef>
                <a:spcPts val="0"/>
              </a:spcBef>
              <a:spcAft>
                <a:spcPts val="1200"/>
              </a:spcAft>
            </a:pPr>
            <a:r>
              <a:rPr lang="en-US" sz="2200" i="1" dirty="0">
                <a:solidFill>
                  <a:schemeClr val="accent6">
                    <a:lumMod val="75000"/>
                  </a:schemeClr>
                </a:solidFill>
              </a:rPr>
              <a:t>Implement prior to Cycle O Testing - Yes</a:t>
            </a:r>
          </a:p>
          <a:p>
            <a:pPr>
              <a:spcBef>
                <a:spcPts val="0"/>
              </a:spcBef>
              <a:spcAft>
                <a:spcPts val="1200"/>
              </a:spcAft>
            </a:pPr>
            <a:endParaRPr lang="en-US" sz="2200" dirty="0">
              <a:solidFill>
                <a:srgbClr val="C00000"/>
              </a:solidFill>
            </a:endParaRPr>
          </a:p>
          <a:p>
            <a:endParaRPr lang="en-US" sz="2200"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sp>
        <p:nvSpPr>
          <p:cNvPr id="3" name="Slide Number Placeholder 2">
            <a:extLst>
              <a:ext uri="{FF2B5EF4-FFF2-40B4-BE49-F238E27FC236}">
                <a16:creationId xmlns:a16="http://schemas.microsoft.com/office/drawing/2014/main" id="{C85A329A-0399-49C9-ABAC-9CC14CCE391C}"/>
              </a:ext>
            </a:extLst>
          </p:cNvPr>
          <p:cNvSpPr>
            <a:spLocks noGrp="1"/>
          </p:cNvSpPr>
          <p:nvPr>
            <p:ph type="sldNum" sz="quarter" idx="10"/>
          </p:nvPr>
        </p:nvSpPr>
        <p:spPr/>
        <p:txBody>
          <a:bodyPr/>
          <a:lstStyle/>
          <a:p>
            <a:fld id="{DB48209F-1662-40B9-BF25-8E6F7AC270B7}" type="slidenum">
              <a:rPr lang="en-US" smtClean="0"/>
              <a:pPr/>
              <a:t>40</a:t>
            </a:fld>
            <a:endParaRPr lang="en-US"/>
          </a:p>
        </p:txBody>
      </p:sp>
    </p:spTree>
    <p:extLst>
      <p:ext uri="{BB962C8B-B14F-4D97-AF65-F5344CB8AC3E}">
        <p14:creationId xmlns:p14="http://schemas.microsoft.com/office/powerpoint/2010/main" val="350132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6"/>
          <p:cNvGraphicFramePr>
            <a:graphicFrameLocks noGrp="1"/>
          </p:cNvGraphicFramePr>
          <p:nvPr>
            <p:ph type="tbl" idx="4294967295"/>
            <p:extLst>
              <p:ext uri="{D42A27DB-BD31-4B8C-83A1-F6EECF244321}">
                <p14:modId xmlns:p14="http://schemas.microsoft.com/office/powerpoint/2010/main" val="749877878"/>
              </p:ext>
            </p:extLst>
          </p:nvPr>
        </p:nvGraphicFramePr>
        <p:xfrm>
          <a:off x="1828799" y="2365733"/>
          <a:ext cx="8534401" cy="942666"/>
        </p:xfrm>
        <a:graphic>
          <a:graphicData uri="http://schemas.openxmlformats.org/drawingml/2006/table">
            <a:tbl>
              <a:tblPr/>
              <a:tblGrid>
                <a:gridCol w="609601">
                  <a:extLst>
                    <a:ext uri="{9D8B030D-6E8A-4147-A177-3AD203B41FA5}">
                      <a16:colId xmlns:a16="http://schemas.microsoft.com/office/drawing/2014/main" val="20000"/>
                    </a:ext>
                  </a:extLst>
                </a:gridCol>
                <a:gridCol w="985468">
                  <a:extLst>
                    <a:ext uri="{9D8B030D-6E8A-4147-A177-3AD203B41FA5}">
                      <a16:colId xmlns:a16="http://schemas.microsoft.com/office/drawing/2014/main" val="20001"/>
                    </a:ext>
                  </a:extLst>
                </a:gridCol>
                <a:gridCol w="2214932">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60738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Number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CMRA</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9827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UNIVERSITY DR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STE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206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01002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2265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C002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6" name="Rectangle 5"/>
          <p:cNvSpPr/>
          <p:nvPr/>
        </p:nvSpPr>
        <p:spPr>
          <a:xfrm>
            <a:off x="609600" y="871348"/>
            <a:ext cx="10972800" cy="1323439"/>
          </a:xfrm>
          <a:prstGeom prst="rect">
            <a:avLst/>
          </a:prstGeom>
        </p:spPr>
        <p:txBody>
          <a:bodyPr wrap="square">
            <a:spAutoFit/>
          </a:bodyPr>
          <a:lstStyle/>
          <a:p>
            <a:r>
              <a:rPr lang="en-US" sz="2000" i="1" dirty="0">
                <a:solidFill>
                  <a:schemeClr val="accent6">
                    <a:lumMod val="75000"/>
                  </a:schemeClr>
                </a:solidFill>
              </a:rPr>
              <a:t>When a CMRA contains secondary information for the address of the CMRA, “PMB” must be used to denote box information when it is returned on the same line as the primary address (“#” is not allowed). When an invalid secondary designator is included on input, it must be changed to PMB (3 line or 4 line).</a:t>
            </a:r>
          </a:p>
        </p:txBody>
      </p:sp>
      <p:graphicFrame>
        <p:nvGraphicFramePr>
          <p:cNvPr id="9" name="Table 8"/>
          <p:cNvGraphicFramePr>
            <a:graphicFrameLocks noGrp="1"/>
          </p:cNvGraphicFramePr>
          <p:nvPr>
            <p:extLst>
              <p:ext uri="{D42A27DB-BD31-4B8C-83A1-F6EECF244321}">
                <p14:modId xmlns:p14="http://schemas.microsoft.com/office/powerpoint/2010/main" val="2272971174"/>
              </p:ext>
            </p:extLst>
          </p:nvPr>
        </p:nvGraphicFramePr>
        <p:xfrm>
          <a:off x="1118144" y="3429659"/>
          <a:ext cx="9955713" cy="2926080"/>
        </p:xfrm>
        <a:graphic>
          <a:graphicData uri="http://schemas.openxmlformats.org/drawingml/2006/table">
            <a:tbl>
              <a:tblPr firstRow="1" bandRow="1">
                <a:tableStyleId>{72833802-FEF1-4C79-8D5D-14CF1EAF98D9}</a:tableStyleId>
              </a:tblPr>
              <a:tblGrid>
                <a:gridCol w="1920240">
                  <a:extLst>
                    <a:ext uri="{9D8B030D-6E8A-4147-A177-3AD203B41FA5}">
                      <a16:colId xmlns:a16="http://schemas.microsoft.com/office/drawing/2014/main" val="20000"/>
                    </a:ext>
                  </a:extLst>
                </a:gridCol>
                <a:gridCol w="4367637">
                  <a:extLst>
                    <a:ext uri="{9D8B030D-6E8A-4147-A177-3AD203B41FA5}">
                      <a16:colId xmlns:a16="http://schemas.microsoft.com/office/drawing/2014/main" val="20001"/>
                    </a:ext>
                  </a:extLst>
                </a:gridCol>
                <a:gridCol w="3667836">
                  <a:extLst>
                    <a:ext uri="{9D8B030D-6E8A-4147-A177-3AD203B41FA5}">
                      <a16:colId xmlns:a16="http://schemas.microsoft.com/office/drawing/2014/main" val="20002"/>
                    </a:ext>
                  </a:extLst>
                </a:gridCol>
              </a:tblGrid>
              <a:tr h="640080">
                <a:tc>
                  <a:txBody>
                    <a:bodyPr/>
                    <a:lstStyle/>
                    <a:p>
                      <a:r>
                        <a:rPr lang="en-US" sz="1600" dirty="0"/>
                        <a:t>Input:</a:t>
                      </a:r>
                      <a:endParaRPr lang="en-US" sz="1600" b="1" dirty="0">
                        <a:solidFill>
                          <a:schemeClr val="accent2">
                            <a:lumMod val="75000"/>
                          </a:schemeClr>
                        </a:solidFill>
                      </a:endParaRPr>
                    </a:p>
                  </a:txBody>
                  <a:tcPr marL="45720" marR="45720" anchor="ctr"/>
                </a:tc>
                <a:tc gridSpan="2">
                  <a:txBody>
                    <a:bodyPr/>
                    <a:lstStyle/>
                    <a:p>
                      <a:pPr marL="0" indent="0">
                        <a:buNone/>
                      </a:pPr>
                      <a:r>
                        <a:rPr lang="en-US" sz="1800" dirty="0"/>
                        <a:t>6</a:t>
                      </a:r>
                      <a:r>
                        <a:rPr lang="en-US" sz="1800" baseline="0" dirty="0"/>
                        <a:t> University Dr</a:t>
                      </a:r>
                      <a:r>
                        <a:rPr lang="en-US" sz="1800" dirty="0"/>
                        <a:t> </a:t>
                      </a:r>
                      <a:r>
                        <a:rPr lang="en-US" sz="1800" dirty="0">
                          <a:effectLst/>
                        </a:rPr>
                        <a:t>Apt 500 Ste 206 </a:t>
                      </a:r>
                    </a:p>
                    <a:p>
                      <a:pPr marL="0" indent="0">
                        <a:spcBef>
                          <a:spcPts val="0"/>
                        </a:spcBef>
                        <a:spcAft>
                          <a:spcPts val="1200"/>
                        </a:spcAft>
                        <a:buNone/>
                      </a:pPr>
                      <a:r>
                        <a:rPr lang="en-US" sz="1800" dirty="0"/>
                        <a:t>Amherst</a:t>
                      </a:r>
                      <a:r>
                        <a:rPr lang="en-US" sz="1800" baseline="0" dirty="0"/>
                        <a:t> </a:t>
                      </a:r>
                      <a:r>
                        <a:rPr lang="en-US" sz="1800" dirty="0"/>
                        <a:t>MA 01002 </a:t>
                      </a:r>
                      <a:endParaRPr lang="en-US" sz="1800" b="1" dirty="0">
                        <a:solidFill>
                          <a:schemeClr val="accent2">
                            <a:lumMod val="75000"/>
                          </a:schemeClr>
                        </a:solidFill>
                      </a:endParaRPr>
                    </a:p>
                  </a:txBody>
                  <a:tcPr marL="45720" marR="45720" anchor="ctr"/>
                </a:tc>
                <a:tc hMerge="1">
                  <a:txBody>
                    <a:bodyPr/>
                    <a:lstStyle/>
                    <a:p>
                      <a:pPr marL="0" indent="0">
                        <a:spcBef>
                          <a:spcPts val="0"/>
                        </a:spcBef>
                        <a:spcAft>
                          <a:spcPts val="1200"/>
                        </a:spcAft>
                        <a:buNone/>
                      </a:pPr>
                      <a:endParaRPr lang="en-US" sz="1800" b="1" dirty="0">
                        <a:solidFill>
                          <a:schemeClr val="accent2">
                            <a:lumMod val="75000"/>
                          </a:schemeClr>
                        </a:solidFill>
                      </a:endParaRPr>
                    </a:p>
                  </a:txBody>
                  <a:tcPr marL="45720" marR="45720" anchor="ctr"/>
                </a:tc>
                <a:extLst>
                  <a:ext uri="{0D108BD9-81ED-4DB2-BD59-A6C34878D82A}">
                    <a16:rowId xmlns:a16="http://schemas.microsoft.com/office/drawing/2014/main" val="10000"/>
                  </a:ext>
                </a:extLst>
              </a:tr>
              <a:tr h="822960">
                <a:tc>
                  <a:txBody>
                    <a:bodyPr/>
                    <a:lstStyle/>
                    <a:p>
                      <a:r>
                        <a:rPr lang="en-US" sz="1600" dirty="0"/>
                        <a:t>Output:</a:t>
                      </a:r>
                      <a:endParaRPr lang="en-US" sz="1600" b="1" dirty="0">
                        <a:solidFill>
                          <a:schemeClr val="accent2">
                            <a:lumMod val="75000"/>
                          </a:schemeClr>
                        </a:solidFill>
                      </a:endParaRPr>
                    </a:p>
                  </a:txBody>
                  <a:tcPr marL="45720" marR="45720" anchor="ctr"/>
                </a:tc>
                <a:tc>
                  <a:txBody>
                    <a:bodyPr/>
                    <a:lstStyle/>
                    <a:p>
                      <a:pPr marL="0" indent="0">
                        <a:buNone/>
                      </a:pPr>
                      <a:r>
                        <a:rPr lang="en-US" sz="1800" dirty="0"/>
                        <a:t>6 UNIVERSITY</a:t>
                      </a:r>
                      <a:r>
                        <a:rPr lang="en-US" sz="1800" baseline="0" dirty="0"/>
                        <a:t> DR </a:t>
                      </a:r>
                      <a:r>
                        <a:rPr lang="en-US" sz="1800" i="1" u="dotted" baseline="0" dirty="0">
                          <a:effectLst>
                            <a:outerShdw blurRad="38100" dist="38100" dir="2700000" algn="tl">
                              <a:srgbClr val="000000">
                                <a:alpha val="43137"/>
                              </a:srgbClr>
                            </a:outerShdw>
                          </a:effectLst>
                          <a:uFill>
                            <a:solidFill>
                              <a:schemeClr val="accent2">
                                <a:lumMod val="60000"/>
                                <a:lumOff val="40000"/>
                              </a:schemeClr>
                            </a:solidFill>
                          </a:uFill>
                        </a:rPr>
                        <a:t>STE 206 PMB 500 </a:t>
                      </a:r>
                    </a:p>
                    <a:p>
                      <a:pPr marL="0" indent="0">
                        <a:spcBef>
                          <a:spcPts val="0"/>
                        </a:spcBef>
                        <a:spcAft>
                          <a:spcPts val="1200"/>
                        </a:spcAft>
                        <a:buNone/>
                      </a:pPr>
                      <a:r>
                        <a:rPr lang="en-US" sz="1800" dirty="0"/>
                        <a:t>AMHERST MA 01002-2265 </a:t>
                      </a:r>
                      <a:endParaRPr lang="fi-FI" sz="1800" b="1" dirty="0">
                        <a:solidFill>
                          <a:schemeClr val="accent2">
                            <a:lumMod val="75000"/>
                          </a:schemeClr>
                        </a:solidFill>
                      </a:endParaRPr>
                    </a:p>
                  </a:txBody>
                  <a:tcPr marL="45720" marR="4572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dotted" baseline="0" dirty="0">
                          <a:effectLst>
                            <a:outerShdw blurRad="38100" dist="38100" dir="2700000" algn="tl">
                              <a:srgbClr val="000000">
                                <a:alpha val="43137"/>
                              </a:srgbClr>
                            </a:outerShdw>
                          </a:effectLst>
                          <a:uFill>
                            <a:solidFill>
                              <a:schemeClr val="accent2">
                                <a:lumMod val="60000"/>
                                <a:lumOff val="40000"/>
                              </a:schemeClr>
                            </a:solidFill>
                          </a:uFill>
                        </a:rPr>
                        <a:t>PMB 500   (or STE 206 PMB 500)</a:t>
                      </a:r>
                    </a:p>
                    <a:p>
                      <a:pPr marL="0" indent="0">
                        <a:buNone/>
                      </a:pPr>
                      <a:r>
                        <a:rPr lang="en-US" sz="1800" dirty="0"/>
                        <a:t>6 UNIVERSITY</a:t>
                      </a:r>
                      <a:r>
                        <a:rPr lang="en-US" sz="1800" baseline="0" dirty="0"/>
                        <a:t> DR (</a:t>
                      </a:r>
                      <a:r>
                        <a:rPr lang="en-US" sz="1800" i="1" u="dotted" baseline="0" dirty="0">
                          <a:effectLst>
                            <a:outerShdw blurRad="38100" dist="38100" dir="2700000" algn="tl">
                              <a:srgbClr val="000000">
                                <a:alpha val="43137"/>
                              </a:srgbClr>
                            </a:outerShdw>
                          </a:effectLst>
                          <a:uFill>
                            <a:solidFill>
                              <a:schemeClr val="accent2">
                                <a:lumMod val="60000"/>
                                <a:lumOff val="40000"/>
                              </a:schemeClr>
                            </a:solidFill>
                          </a:uFill>
                        </a:rPr>
                        <a:t>STE 206 </a:t>
                      </a:r>
                      <a:r>
                        <a:rPr lang="en-US" sz="1800" baseline="0" dirty="0"/>
                        <a:t>)</a:t>
                      </a:r>
                    </a:p>
                    <a:p>
                      <a:pPr marL="0" indent="0">
                        <a:buNone/>
                      </a:pPr>
                      <a:r>
                        <a:rPr lang="en-US" sz="1800" dirty="0"/>
                        <a:t>AMHERST MA 01002-2265 </a:t>
                      </a:r>
                      <a:endParaRPr lang="fi-FI" sz="1800" b="1" dirty="0">
                        <a:solidFill>
                          <a:schemeClr val="accent2">
                            <a:lumMod val="75000"/>
                          </a:schemeClr>
                        </a:solidFill>
                      </a:endParaRPr>
                    </a:p>
                  </a:txBody>
                  <a:tcPr marL="45720" marR="45720" anchor="b"/>
                </a:tc>
                <a:extLst>
                  <a:ext uri="{0D108BD9-81ED-4DB2-BD59-A6C34878D82A}">
                    <a16:rowId xmlns:a16="http://schemas.microsoft.com/office/drawing/2014/main" val="10001"/>
                  </a:ext>
                </a:extLst>
              </a:tr>
              <a:tr h="457200">
                <a:tc>
                  <a:txBody>
                    <a:bodyPr/>
                    <a:lstStyle/>
                    <a:p>
                      <a:r>
                        <a:rPr lang="en-US" sz="1600" dirty="0"/>
                        <a:t>DPV</a:t>
                      </a:r>
                      <a:r>
                        <a:rPr lang="en-US" sz="1600" baseline="30000" dirty="0"/>
                        <a:t>®</a:t>
                      </a:r>
                      <a:r>
                        <a:rPr lang="en-US" sz="1600" dirty="0"/>
                        <a:t> Return Code:</a:t>
                      </a:r>
                      <a:endParaRPr lang="en-US" sz="1600" b="1" dirty="0">
                        <a:solidFill>
                          <a:schemeClr val="accent2">
                            <a:lumMod val="75000"/>
                          </a:schemeClr>
                        </a:solidFill>
                      </a:endParaRPr>
                    </a:p>
                  </a:txBody>
                  <a:tcPr marL="45720" marR="45720" anchor="ctr"/>
                </a:tc>
                <a:tc>
                  <a:txBody>
                    <a:bodyPr/>
                    <a:lstStyle/>
                    <a:p>
                      <a:r>
                        <a:rPr lang="en-US" sz="1800" dirty="0"/>
                        <a:t>Y</a:t>
                      </a:r>
                      <a:endParaRPr lang="en-US" sz="1800" b="1" dirty="0">
                        <a:solidFill>
                          <a:schemeClr val="accent2">
                            <a:lumMod val="75000"/>
                          </a:schemeClr>
                        </a:solidFill>
                      </a:endParaRPr>
                    </a:p>
                  </a:txBody>
                  <a:tcPr marL="45720" marR="45720" anchor="ctr"/>
                </a:tc>
                <a:tc>
                  <a:txBody>
                    <a:bodyPr/>
                    <a:lstStyle/>
                    <a:p>
                      <a:endParaRPr lang="en-US" sz="1800" b="1" dirty="0">
                        <a:solidFill>
                          <a:schemeClr val="accent2">
                            <a:lumMod val="75000"/>
                          </a:schemeClr>
                        </a:solidFill>
                      </a:endParaRPr>
                    </a:p>
                  </a:txBody>
                  <a:tcPr marL="45720" marR="45720" anchor="ctr"/>
                </a:tc>
                <a:extLst>
                  <a:ext uri="{0D108BD9-81ED-4DB2-BD59-A6C34878D82A}">
                    <a16:rowId xmlns:a16="http://schemas.microsoft.com/office/drawing/2014/main" val="10002"/>
                  </a:ext>
                </a:extLst>
              </a:tr>
              <a:tr h="457200">
                <a:tc>
                  <a:txBody>
                    <a:bodyPr/>
                    <a:lstStyle/>
                    <a:p>
                      <a:r>
                        <a:rPr lang="en-US" sz="1600" dirty="0"/>
                        <a:t>CMRA Table:</a:t>
                      </a:r>
                      <a:endParaRPr lang="en-US" sz="1600" b="1" dirty="0">
                        <a:solidFill>
                          <a:schemeClr val="accent2">
                            <a:lumMod val="75000"/>
                          </a:schemeClr>
                        </a:solidFill>
                      </a:endParaRPr>
                    </a:p>
                  </a:txBody>
                  <a:tcPr marL="45720" marR="45720" anchor="ctr"/>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457200">
                <a:tc>
                  <a:txBody>
                    <a:bodyPr/>
                    <a:lstStyle/>
                    <a:p>
                      <a:r>
                        <a:rPr lang="en-US" sz="1600" dirty="0"/>
                        <a:t>DPV</a:t>
                      </a:r>
                      <a:r>
                        <a:rPr lang="en-US" sz="1600" baseline="30000" dirty="0"/>
                        <a:t>®</a:t>
                      </a:r>
                      <a:r>
                        <a:rPr lang="en-US" sz="1600" dirty="0"/>
                        <a:t> Footnotes:</a:t>
                      </a:r>
                      <a:endParaRPr lang="en-US" sz="1600" b="1" dirty="0">
                        <a:solidFill>
                          <a:schemeClr val="accent2">
                            <a:lumMod val="75000"/>
                          </a:schemeClr>
                        </a:solidFill>
                      </a:endParaRPr>
                    </a:p>
                  </a:txBody>
                  <a:tcPr marL="45720" marR="45720" anchor="ctr"/>
                </a:tc>
                <a:tc>
                  <a:txBody>
                    <a:bodyPr/>
                    <a:lstStyle/>
                    <a:p>
                      <a:r>
                        <a:rPr lang="en-US" sz="1800" dirty="0"/>
                        <a:t>AABB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RR</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bl>
          </a:graphicData>
        </a:graphic>
      </p:graphicFrame>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sp>
        <p:nvSpPr>
          <p:cNvPr id="3" name="Slide Number Placeholder 2">
            <a:extLst>
              <a:ext uri="{FF2B5EF4-FFF2-40B4-BE49-F238E27FC236}">
                <a16:creationId xmlns:a16="http://schemas.microsoft.com/office/drawing/2014/main" id="{93A9CB58-5214-4A7E-96D9-3C487D1FF213}"/>
              </a:ext>
            </a:extLst>
          </p:cNvPr>
          <p:cNvSpPr>
            <a:spLocks noGrp="1"/>
          </p:cNvSpPr>
          <p:nvPr>
            <p:ph type="sldNum" sz="quarter" idx="10"/>
          </p:nvPr>
        </p:nvSpPr>
        <p:spPr/>
        <p:txBody>
          <a:bodyPr/>
          <a:lstStyle/>
          <a:p>
            <a:fld id="{DB48209F-1662-40B9-BF25-8E6F7AC270B7}" type="slidenum">
              <a:rPr lang="en-US" smtClean="0"/>
              <a:pPr/>
              <a:t>41</a:t>
            </a:fld>
            <a:endParaRPr lang="en-US"/>
          </a:p>
        </p:txBody>
      </p:sp>
    </p:spTree>
    <p:extLst>
      <p:ext uri="{BB962C8B-B14F-4D97-AF65-F5344CB8AC3E}">
        <p14:creationId xmlns:p14="http://schemas.microsoft.com/office/powerpoint/2010/main" val="87083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887619"/>
            <a:ext cx="10972800" cy="1323439"/>
          </a:xfrm>
          <a:prstGeom prst="rect">
            <a:avLst/>
          </a:prstGeom>
        </p:spPr>
        <p:txBody>
          <a:bodyPr wrap="square">
            <a:spAutoFit/>
          </a:bodyPr>
          <a:lstStyle/>
          <a:p>
            <a:pPr>
              <a:spcBef>
                <a:spcPts val="0"/>
              </a:spcBef>
              <a:spcAft>
                <a:spcPts val="1200"/>
              </a:spcAft>
            </a:pPr>
            <a:r>
              <a:rPr lang="en-US" sz="2000" i="1" dirty="0">
                <a:solidFill>
                  <a:schemeClr val="accent6">
                    <a:lumMod val="75000"/>
                  </a:schemeClr>
                </a:solidFill>
              </a:rPr>
              <a:t>When a CMRA contains secondary information for the address of the CMRA, “PMB” must be used to denote box information when it is returned on the same line as the primary address (“#” is not allowed). “#” on input must not be retained when the CMRA address contains secondary information and a 3-line address is used.</a:t>
            </a:r>
          </a:p>
        </p:txBody>
      </p:sp>
      <p:graphicFrame>
        <p:nvGraphicFramePr>
          <p:cNvPr id="14" name="Group 36"/>
          <p:cNvGraphicFramePr>
            <a:graphicFrameLocks/>
          </p:cNvGraphicFramePr>
          <p:nvPr>
            <p:extLst>
              <p:ext uri="{D42A27DB-BD31-4B8C-83A1-F6EECF244321}">
                <p14:modId xmlns:p14="http://schemas.microsoft.com/office/powerpoint/2010/main" val="1903242830"/>
              </p:ext>
            </p:extLst>
          </p:nvPr>
        </p:nvGraphicFramePr>
        <p:xfrm>
          <a:off x="1814623" y="2286000"/>
          <a:ext cx="8458200" cy="873760"/>
        </p:xfrm>
        <a:graphic>
          <a:graphicData uri="http://schemas.openxmlformats.org/drawingml/2006/table">
            <a:tbl>
              <a:tblPr/>
              <a:tblGrid>
                <a:gridCol w="550197">
                  <a:extLst>
                    <a:ext uri="{9D8B030D-6E8A-4147-A177-3AD203B41FA5}">
                      <a16:colId xmlns:a16="http://schemas.microsoft.com/office/drawing/2014/main" val="20000"/>
                    </a:ext>
                  </a:extLst>
                </a:gridCol>
                <a:gridCol w="1103978">
                  <a:extLst>
                    <a:ext uri="{9D8B030D-6E8A-4147-A177-3AD203B41FA5}">
                      <a16:colId xmlns:a16="http://schemas.microsoft.com/office/drawing/2014/main" val="20001"/>
                    </a:ext>
                  </a:extLst>
                </a:gridCol>
                <a:gridCol w="2232025">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5384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Number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CMRA</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352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UNIVERSITY DR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STE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206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01002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2265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C002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graphicFrame>
        <p:nvGraphicFramePr>
          <p:cNvPr id="8" name="Table 7">
            <a:extLst>
              <a:ext uri="{FF2B5EF4-FFF2-40B4-BE49-F238E27FC236}">
                <a16:creationId xmlns:a16="http://schemas.microsoft.com/office/drawing/2014/main" id="{A746682B-6D48-4340-8EB4-E470203B6E3C}"/>
              </a:ext>
            </a:extLst>
          </p:cNvPr>
          <p:cNvGraphicFramePr>
            <a:graphicFrameLocks noGrp="1"/>
          </p:cNvGraphicFramePr>
          <p:nvPr>
            <p:extLst>
              <p:ext uri="{D42A27DB-BD31-4B8C-83A1-F6EECF244321}">
                <p14:modId xmlns:p14="http://schemas.microsoft.com/office/powerpoint/2010/main" val="4145107277"/>
              </p:ext>
            </p:extLst>
          </p:nvPr>
        </p:nvGraphicFramePr>
        <p:xfrm>
          <a:off x="1118144" y="3429659"/>
          <a:ext cx="9955713" cy="2926080"/>
        </p:xfrm>
        <a:graphic>
          <a:graphicData uri="http://schemas.openxmlformats.org/drawingml/2006/table">
            <a:tbl>
              <a:tblPr firstRow="1" bandRow="1">
                <a:tableStyleId>{72833802-FEF1-4C79-8D5D-14CF1EAF98D9}</a:tableStyleId>
              </a:tblPr>
              <a:tblGrid>
                <a:gridCol w="1920240">
                  <a:extLst>
                    <a:ext uri="{9D8B030D-6E8A-4147-A177-3AD203B41FA5}">
                      <a16:colId xmlns:a16="http://schemas.microsoft.com/office/drawing/2014/main" val="20000"/>
                    </a:ext>
                  </a:extLst>
                </a:gridCol>
                <a:gridCol w="4367637">
                  <a:extLst>
                    <a:ext uri="{9D8B030D-6E8A-4147-A177-3AD203B41FA5}">
                      <a16:colId xmlns:a16="http://schemas.microsoft.com/office/drawing/2014/main" val="20001"/>
                    </a:ext>
                  </a:extLst>
                </a:gridCol>
                <a:gridCol w="3667836">
                  <a:extLst>
                    <a:ext uri="{9D8B030D-6E8A-4147-A177-3AD203B41FA5}">
                      <a16:colId xmlns:a16="http://schemas.microsoft.com/office/drawing/2014/main" val="20002"/>
                    </a:ext>
                  </a:extLst>
                </a:gridCol>
              </a:tblGrid>
              <a:tr h="640080">
                <a:tc>
                  <a:txBody>
                    <a:bodyPr/>
                    <a:lstStyle/>
                    <a:p>
                      <a:r>
                        <a:rPr lang="en-US" sz="1600" dirty="0"/>
                        <a:t>Input:</a:t>
                      </a:r>
                      <a:endParaRPr lang="en-US" sz="1600" b="1" dirty="0">
                        <a:solidFill>
                          <a:schemeClr val="accent2">
                            <a:lumMod val="75000"/>
                          </a:schemeClr>
                        </a:solidFill>
                      </a:endParaRPr>
                    </a:p>
                  </a:txBody>
                  <a:tcPr marL="45720" marR="45720" anchor="ctr"/>
                </a:tc>
                <a:tc gridSpan="2">
                  <a:txBody>
                    <a:bodyPr/>
                    <a:lstStyle/>
                    <a:p>
                      <a:pPr marL="0" indent="0">
                        <a:buNone/>
                      </a:pPr>
                      <a:r>
                        <a:rPr lang="en-US" sz="1800" dirty="0"/>
                        <a:t>6</a:t>
                      </a:r>
                      <a:r>
                        <a:rPr lang="en-US" sz="1800" baseline="0" dirty="0"/>
                        <a:t> University Dr</a:t>
                      </a:r>
                      <a:r>
                        <a:rPr lang="en-US" sz="1800" dirty="0"/>
                        <a:t> #</a:t>
                      </a:r>
                      <a:r>
                        <a:rPr lang="en-US" sz="1800" dirty="0">
                          <a:effectLst/>
                        </a:rPr>
                        <a:t> 500 Ste 206 </a:t>
                      </a:r>
                    </a:p>
                    <a:p>
                      <a:pPr marL="0" indent="0">
                        <a:spcBef>
                          <a:spcPts val="0"/>
                        </a:spcBef>
                        <a:spcAft>
                          <a:spcPts val="1200"/>
                        </a:spcAft>
                        <a:buNone/>
                      </a:pPr>
                      <a:r>
                        <a:rPr lang="en-US" sz="1800" dirty="0"/>
                        <a:t>Amherst</a:t>
                      </a:r>
                      <a:r>
                        <a:rPr lang="en-US" sz="1800" baseline="0" dirty="0"/>
                        <a:t> </a:t>
                      </a:r>
                      <a:r>
                        <a:rPr lang="en-US" sz="1800" dirty="0"/>
                        <a:t>MA 01002 </a:t>
                      </a:r>
                      <a:endParaRPr lang="en-US" sz="1800" b="1" dirty="0">
                        <a:solidFill>
                          <a:schemeClr val="accent2">
                            <a:lumMod val="75000"/>
                          </a:schemeClr>
                        </a:solidFill>
                      </a:endParaRPr>
                    </a:p>
                  </a:txBody>
                  <a:tcPr marL="45720" marR="45720" anchor="ctr"/>
                </a:tc>
                <a:tc hMerge="1">
                  <a:txBody>
                    <a:bodyPr/>
                    <a:lstStyle/>
                    <a:p>
                      <a:pPr marL="0" indent="0">
                        <a:spcBef>
                          <a:spcPts val="0"/>
                        </a:spcBef>
                        <a:spcAft>
                          <a:spcPts val="1200"/>
                        </a:spcAft>
                        <a:buNone/>
                      </a:pPr>
                      <a:endParaRPr lang="en-US" sz="1800" b="1" dirty="0">
                        <a:solidFill>
                          <a:schemeClr val="accent2">
                            <a:lumMod val="75000"/>
                          </a:schemeClr>
                        </a:solidFill>
                      </a:endParaRPr>
                    </a:p>
                  </a:txBody>
                  <a:tcPr marL="45720" marR="45720" anchor="ctr"/>
                </a:tc>
                <a:extLst>
                  <a:ext uri="{0D108BD9-81ED-4DB2-BD59-A6C34878D82A}">
                    <a16:rowId xmlns:a16="http://schemas.microsoft.com/office/drawing/2014/main" val="10000"/>
                  </a:ext>
                </a:extLst>
              </a:tr>
              <a:tr h="822960">
                <a:tc>
                  <a:txBody>
                    <a:bodyPr/>
                    <a:lstStyle/>
                    <a:p>
                      <a:r>
                        <a:rPr lang="en-US" sz="1600" dirty="0"/>
                        <a:t>Output:</a:t>
                      </a:r>
                      <a:endParaRPr lang="en-US" sz="1600" b="1" dirty="0">
                        <a:solidFill>
                          <a:schemeClr val="accent2">
                            <a:lumMod val="75000"/>
                          </a:schemeClr>
                        </a:solidFill>
                      </a:endParaRPr>
                    </a:p>
                  </a:txBody>
                  <a:tcPr marL="45720" marR="45720" anchor="ctr"/>
                </a:tc>
                <a:tc>
                  <a:txBody>
                    <a:bodyPr/>
                    <a:lstStyle/>
                    <a:p>
                      <a:pPr marL="0" indent="0">
                        <a:buNone/>
                      </a:pPr>
                      <a:r>
                        <a:rPr lang="en-US" sz="1800" dirty="0"/>
                        <a:t>6 UNIVERSITY</a:t>
                      </a:r>
                      <a:r>
                        <a:rPr lang="en-US" sz="1800" baseline="0" dirty="0"/>
                        <a:t> DR </a:t>
                      </a:r>
                      <a:r>
                        <a:rPr lang="en-US" sz="1800" i="1" u="dotted" baseline="0" dirty="0">
                          <a:effectLst>
                            <a:outerShdw blurRad="38100" dist="38100" dir="2700000" algn="tl">
                              <a:srgbClr val="000000">
                                <a:alpha val="43137"/>
                              </a:srgbClr>
                            </a:outerShdw>
                          </a:effectLst>
                          <a:uFill>
                            <a:solidFill>
                              <a:schemeClr val="accent2">
                                <a:lumMod val="60000"/>
                                <a:lumOff val="40000"/>
                              </a:schemeClr>
                            </a:solidFill>
                          </a:uFill>
                        </a:rPr>
                        <a:t>STE 206 PMB 500 </a:t>
                      </a:r>
                    </a:p>
                    <a:p>
                      <a:pPr marL="0" indent="0">
                        <a:spcBef>
                          <a:spcPts val="0"/>
                        </a:spcBef>
                        <a:spcAft>
                          <a:spcPts val="1200"/>
                        </a:spcAft>
                        <a:buNone/>
                      </a:pPr>
                      <a:r>
                        <a:rPr lang="en-US" sz="1800" dirty="0"/>
                        <a:t>AMHERST MA 01002-2265 </a:t>
                      </a:r>
                      <a:endParaRPr lang="fi-FI" sz="1800" b="1" dirty="0">
                        <a:solidFill>
                          <a:schemeClr val="accent2">
                            <a:lumMod val="75000"/>
                          </a:schemeClr>
                        </a:solidFill>
                      </a:endParaRPr>
                    </a:p>
                  </a:txBody>
                  <a:tcPr marL="45720" marR="4572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dotted" baseline="0" dirty="0">
                          <a:effectLst>
                            <a:outerShdw blurRad="38100" dist="38100" dir="2700000" algn="tl">
                              <a:srgbClr val="000000">
                                <a:alpha val="43137"/>
                              </a:srgbClr>
                            </a:outerShdw>
                          </a:effectLst>
                          <a:uFill>
                            <a:solidFill>
                              <a:schemeClr val="accent2">
                                <a:lumMod val="60000"/>
                                <a:lumOff val="40000"/>
                              </a:schemeClr>
                            </a:solidFill>
                          </a:uFill>
                        </a:rPr>
                        <a:t>PMB 500   (or STE 206 PMB 500)</a:t>
                      </a:r>
                    </a:p>
                    <a:p>
                      <a:pPr marL="0" indent="0">
                        <a:buNone/>
                      </a:pPr>
                      <a:r>
                        <a:rPr lang="en-US" sz="1800" dirty="0"/>
                        <a:t>6 UNIVERSITY</a:t>
                      </a:r>
                      <a:r>
                        <a:rPr lang="en-US" sz="1800" baseline="0" dirty="0"/>
                        <a:t> DR (</a:t>
                      </a:r>
                      <a:r>
                        <a:rPr lang="en-US" sz="1800" i="1" u="dotted" baseline="0" dirty="0">
                          <a:effectLst>
                            <a:outerShdw blurRad="38100" dist="38100" dir="2700000" algn="tl">
                              <a:srgbClr val="000000">
                                <a:alpha val="43137"/>
                              </a:srgbClr>
                            </a:outerShdw>
                          </a:effectLst>
                          <a:uFill>
                            <a:solidFill>
                              <a:schemeClr val="accent2">
                                <a:lumMod val="60000"/>
                                <a:lumOff val="40000"/>
                              </a:schemeClr>
                            </a:solidFill>
                          </a:uFill>
                        </a:rPr>
                        <a:t>STE 206 </a:t>
                      </a:r>
                      <a:r>
                        <a:rPr lang="en-US" sz="1800" baseline="0" dirty="0"/>
                        <a:t>)</a:t>
                      </a:r>
                    </a:p>
                    <a:p>
                      <a:pPr marL="0" indent="0">
                        <a:buNone/>
                      </a:pPr>
                      <a:r>
                        <a:rPr lang="en-US" sz="1800" dirty="0"/>
                        <a:t>AMHERST MA 01002-2265 </a:t>
                      </a:r>
                      <a:endParaRPr lang="fi-FI" sz="1800" b="1" dirty="0">
                        <a:solidFill>
                          <a:schemeClr val="accent2">
                            <a:lumMod val="75000"/>
                          </a:schemeClr>
                        </a:solidFill>
                      </a:endParaRPr>
                    </a:p>
                  </a:txBody>
                  <a:tcPr marL="45720" marR="45720" anchor="b"/>
                </a:tc>
                <a:extLst>
                  <a:ext uri="{0D108BD9-81ED-4DB2-BD59-A6C34878D82A}">
                    <a16:rowId xmlns:a16="http://schemas.microsoft.com/office/drawing/2014/main" val="10001"/>
                  </a:ext>
                </a:extLst>
              </a:tr>
              <a:tr h="457200">
                <a:tc>
                  <a:txBody>
                    <a:bodyPr/>
                    <a:lstStyle/>
                    <a:p>
                      <a:r>
                        <a:rPr lang="en-US" sz="1600" dirty="0"/>
                        <a:t>DPV</a:t>
                      </a:r>
                      <a:r>
                        <a:rPr lang="en-US" sz="1600" baseline="30000" dirty="0"/>
                        <a:t>®</a:t>
                      </a:r>
                      <a:r>
                        <a:rPr lang="en-US" sz="1600" dirty="0"/>
                        <a:t> Return Code:</a:t>
                      </a:r>
                      <a:endParaRPr lang="en-US" sz="1600" b="1" dirty="0">
                        <a:solidFill>
                          <a:schemeClr val="accent2">
                            <a:lumMod val="75000"/>
                          </a:schemeClr>
                        </a:solidFill>
                      </a:endParaRPr>
                    </a:p>
                  </a:txBody>
                  <a:tcPr marL="45720" marR="45720" anchor="ctr"/>
                </a:tc>
                <a:tc>
                  <a:txBody>
                    <a:bodyPr/>
                    <a:lstStyle/>
                    <a:p>
                      <a:r>
                        <a:rPr lang="en-US" sz="1800" dirty="0"/>
                        <a:t>Y</a:t>
                      </a:r>
                      <a:endParaRPr lang="en-US" sz="1800" b="1" dirty="0">
                        <a:solidFill>
                          <a:schemeClr val="accent2">
                            <a:lumMod val="75000"/>
                          </a:schemeClr>
                        </a:solidFill>
                      </a:endParaRPr>
                    </a:p>
                  </a:txBody>
                  <a:tcPr marL="45720" marR="45720" anchor="ctr"/>
                </a:tc>
                <a:tc>
                  <a:txBody>
                    <a:bodyPr/>
                    <a:lstStyle/>
                    <a:p>
                      <a:endParaRPr lang="en-US" sz="1800" b="1" dirty="0">
                        <a:solidFill>
                          <a:schemeClr val="accent2">
                            <a:lumMod val="75000"/>
                          </a:schemeClr>
                        </a:solidFill>
                      </a:endParaRPr>
                    </a:p>
                  </a:txBody>
                  <a:tcPr marL="45720" marR="45720" anchor="ctr"/>
                </a:tc>
                <a:extLst>
                  <a:ext uri="{0D108BD9-81ED-4DB2-BD59-A6C34878D82A}">
                    <a16:rowId xmlns:a16="http://schemas.microsoft.com/office/drawing/2014/main" val="10002"/>
                  </a:ext>
                </a:extLst>
              </a:tr>
              <a:tr h="457200">
                <a:tc>
                  <a:txBody>
                    <a:bodyPr/>
                    <a:lstStyle/>
                    <a:p>
                      <a:r>
                        <a:rPr lang="en-US" sz="1600" dirty="0"/>
                        <a:t>CMRA Table:</a:t>
                      </a:r>
                      <a:endParaRPr lang="en-US" sz="1600" b="1" dirty="0">
                        <a:solidFill>
                          <a:schemeClr val="accent2">
                            <a:lumMod val="75000"/>
                          </a:schemeClr>
                        </a:solidFill>
                      </a:endParaRPr>
                    </a:p>
                  </a:txBody>
                  <a:tcPr marL="45720" marR="45720" anchor="ctr"/>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457200">
                <a:tc>
                  <a:txBody>
                    <a:bodyPr/>
                    <a:lstStyle/>
                    <a:p>
                      <a:r>
                        <a:rPr lang="en-US" sz="1600" dirty="0"/>
                        <a:t>DPV</a:t>
                      </a:r>
                      <a:r>
                        <a:rPr lang="en-US" sz="1600" baseline="30000" dirty="0"/>
                        <a:t>®</a:t>
                      </a:r>
                      <a:r>
                        <a:rPr lang="en-US" sz="1600" dirty="0"/>
                        <a:t> Footnotes:</a:t>
                      </a:r>
                      <a:endParaRPr lang="en-US" sz="1600" b="1" dirty="0">
                        <a:solidFill>
                          <a:schemeClr val="accent2">
                            <a:lumMod val="75000"/>
                          </a:schemeClr>
                        </a:solidFill>
                      </a:endParaRPr>
                    </a:p>
                  </a:txBody>
                  <a:tcPr marL="45720" marR="45720" anchor="ctr"/>
                </a:tc>
                <a:tc>
                  <a:txBody>
                    <a:bodyPr/>
                    <a:lstStyle/>
                    <a:p>
                      <a:r>
                        <a:rPr lang="en-US" sz="1800" dirty="0"/>
                        <a:t>AABB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RR</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F19E3E77-046D-496F-A6BA-EDCF6D085306}"/>
              </a:ext>
            </a:extLst>
          </p:cNvPr>
          <p:cNvSpPr>
            <a:spLocks noGrp="1"/>
          </p:cNvSpPr>
          <p:nvPr>
            <p:ph type="sldNum" sz="quarter" idx="10"/>
          </p:nvPr>
        </p:nvSpPr>
        <p:spPr/>
        <p:txBody>
          <a:bodyPr/>
          <a:lstStyle/>
          <a:p>
            <a:fld id="{DB48209F-1662-40B9-BF25-8E6F7AC270B7}" type="slidenum">
              <a:rPr lang="en-US" smtClean="0"/>
              <a:pPr/>
              <a:t>42</a:t>
            </a:fld>
            <a:endParaRPr lang="en-US"/>
          </a:p>
        </p:txBody>
      </p:sp>
    </p:spTree>
    <p:extLst>
      <p:ext uri="{BB962C8B-B14F-4D97-AF65-F5344CB8AC3E}">
        <p14:creationId xmlns:p14="http://schemas.microsoft.com/office/powerpoint/2010/main" val="3876696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876300"/>
            <a:ext cx="10972800" cy="1104900"/>
          </a:xfrm>
        </p:spPr>
        <p:txBody>
          <a:bodyPr/>
          <a:lstStyle/>
          <a:p>
            <a:pPr marL="0" indent="0">
              <a:spcBef>
                <a:spcPts val="0"/>
              </a:spcBef>
              <a:spcAft>
                <a:spcPts val="1200"/>
              </a:spcAft>
              <a:buNone/>
            </a:pPr>
            <a:r>
              <a:rPr lang="en-US" sz="2000" i="1" dirty="0">
                <a:solidFill>
                  <a:schemeClr val="accent6">
                    <a:lumMod val="75000"/>
                  </a:schemeClr>
                </a:solidFill>
              </a:rPr>
              <a:t>When a CMRA </a:t>
            </a:r>
            <a:r>
              <a:rPr lang="en-US" sz="2000" i="1" u="sng" dirty="0">
                <a:solidFill>
                  <a:schemeClr val="accent6">
                    <a:lumMod val="75000"/>
                  </a:schemeClr>
                </a:solidFill>
              </a:rPr>
              <a:t>does not</a:t>
            </a:r>
            <a:r>
              <a:rPr lang="en-US" sz="2000" i="1" dirty="0">
                <a:solidFill>
                  <a:schemeClr val="accent6">
                    <a:lumMod val="75000"/>
                  </a:schemeClr>
                </a:solidFill>
              </a:rPr>
              <a:t> contain secondary information for the address of the CMRA, box information can be designated using “PMB” (preferred) or “#” (optional). </a:t>
            </a:r>
          </a:p>
        </p:txBody>
      </p:sp>
      <p:graphicFrame>
        <p:nvGraphicFramePr>
          <p:cNvPr id="9" name="Table 8"/>
          <p:cNvGraphicFramePr>
            <a:graphicFrameLocks noGrp="1"/>
          </p:cNvGraphicFramePr>
          <p:nvPr>
            <p:extLst>
              <p:ext uri="{D42A27DB-BD31-4B8C-83A1-F6EECF244321}">
                <p14:modId xmlns:p14="http://schemas.microsoft.com/office/powerpoint/2010/main" val="4167823311"/>
              </p:ext>
            </p:extLst>
          </p:nvPr>
        </p:nvGraphicFramePr>
        <p:xfrm>
          <a:off x="1161530" y="2971800"/>
          <a:ext cx="9868941" cy="2651760"/>
        </p:xfrm>
        <a:graphic>
          <a:graphicData uri="http://schemas.openxmlformats.org/drawingml/2006/table">
            <a:tbl>
              <a:tblPr firstRow="1" bandRow="1">
                <a:tableStyleId>{72833802-FEF1-4C79-8D5D-14CF1EAF98D9}</a:tableStyleId>
              </a:tblPr>
              <a:tblGrid>
                <a:gridCol w="192024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3376701">
                  <a:extLst>
                    <a:ext uri="{9D8B030D-6E8A-4147-A177-3AD203B41FA5}">
                      <a16:colId xmlns:a16="http://schemas.microsoft.com/office/drawing/2014/main" val="20002"/>
                    </a:ext>
                  </a:extLst>
                </a:gridCol>
              </a:tblGrid>
              <a:tr h="640080">
                <a:tc>
                  <a:txBody>
                    <a:bodyPr/>
                    <a:lstStyle/>
                    <a:p>
                      <a:r>
                        <a:rPr lang="en-US" sz="1600" dirty="0"/>
                        <a:t>Input:</a:t>
                      </a:r>
                      <a:endParaRPr lang="en-US" sz="1600" b="1" dirty="0">
                        <a:solidFill>
                          <a:schemeClr val="accent6">
                            <a:lumMod val="75000"/>
                          </a:schemeClr>
                        </a:solidFill>
                      </a:endParaRPr>
                    </a:p>
                  </a:txBody>
                  <a:tcPr marL="45720" marR="45720" anchor="ctr"/>
                </a:tc>
                <a:tc gridSpan="2">
                  <a:txBody>
                    <a:bodyPr/>
                    <a:lstStyle/>
                    <a:p>
                      <a:r>
                        <a:rPr lang="en-US" sz="1800" dirty="0"/>
                        <a:t>800 VILLAGE WALK </a:t>
                      </a:r>
                      <a:r>
                        <a:rPr lang="en-US" sz="1800" dirty="0">
                          <a:effectLst/>
                        </a:rPr>
                        <a:t># 101</a:t>
                      </a:r>
                    </a:p>
                    <a:p>
                      <a:pPr>
                        <a:spcAft>
                          <a:spcPts val="1200"/>
                        </a:spcAft>
                      </a:pPr>
                      <a:r>
                        <a:rPr lang="en-US" sz="1800" dirty="0"/>
                        <a:t>Guilford CT 06437 </a:t>
                      </a:r>
                      <a:endParaRPr lang="en-US" sz="1800" b="1" dirty="0">
                        <a:solidFill>
                          <a:schemeClr val="accent6">
                            <a:lumMod val="75000"/>
                          </a:schemeClr>
                        </a:solidFill>
                      </a:endParaRPr>
                    </a:p>
                  </a:txBody>
                  <a:tcPr marL="45720" marR="45720" anchor="ctr"/>
                </a:tc>
                <a:tc hMerge="1">
                  <a:txBody>
                    <a:bodyPr/>
                    <a:lstStyle/>
                    <a:p>
                      <a:pPr>
                        <a:spcAft>
                          <a:spcPts val="1200"/>
                        </a:spcAft>
                      </a:pPr>
                      <a:endParaRPr lang="en-US" sz="1800" b="1" dirty="0">
                        <a:solidFill>
                          <a:schemeClr val="accent6">
                            <a:lumMod val="75000"/>
                          </a:schemeClr>
                        </a:solidFill>
                      </a:endParaRPr>
                    </a:p>
                  </a:txBody>
                  <a:tcPr marL="45720" marR="45720" anchor="ctr"/>
                </a:tc>
                <a:extLst>
                  <a:ext uri="{0D108BD9-81ED-4DB2-BD59-A6C34878D82A}">
                    <a16:rowId xmlns:a16="http://schemas.microsoft.com/office/drawing/2014/main" val="10000"/>
                  </a:ext>
                </a:extLst>
              </a:tr>
              <a:tr h="822960">
                <a:tc>
                  <a:txBody>
                    <a:bodyPr/>
                    <a:lstStyle/>
                    <a:p>
                      <a:r>
                        <a:rPr lang="en-US" sz="1600" dirty="0"/>
                        <a:t>Output:</a:t>
                      </a:r>
                      <a:endParaRPr lang="en-US" sz="1600" b="1" dirty="0">
                        <a:solidFill>
                          <a:schemeClr val="accent6">
                            <a:lumMod val="75000"/>
                          </a:schemeClr>
                        </a:solidFill>
                      </a:endParaRPr>
                    </a:p>
                  </a:txBody>
                  <a:tcPr marL="45720" marR="45720" anchor="ctr"/>
                </a:tc>
                <a:tc>
                  <a:txBody>
                    <a:bodyPr/>
                    <a:lstStyle/>
                    <a:p>
                      <a:r>
                        <a:rPr lang="en-US" sz="1800" dirty="0">
                          <a:solidFill>
                            <a:schemeClr val="tx1"/>
                          </a:solidFill>
                        </a:rPr>
                        <a:t>800 VILLAGE WALK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PMB 101 (or # 101)</a:t>
                      </a:r>
                      <a:endParaRPr lang="en-US" sz="1800" dirty="0">
                        <a:solidFill>
                          <a:schemeClr val="tx1"/>
                        </a:solidFill>
                      </a:endParaRPr>
                    </a:p>
                    <a:p>
                      <a:pPr>
                        <a:spcAft>
                          <a:spcPts val="1200"/>
                        </a:spcAft>
                      </a:pPr>
                      <a:r>
                        <a:rPr lang="en-US" sz="1800" dirty="0">
                          <a:solidFill>
                            <a:schemeClr val="tx1"/>
                          </a:solidFill>
                        </a:rPr>
                        <a:t>GUILFORD CT 06437-2762 </a:t>
                      </a:r>
                      <a:endParaRPr lang="en-US" altLang="en-US" sz="1800" b="1" dirty="0">
                        <a:solidFill>
                          <a:schemeClr val="tx1"/>
                        </a:solidFill>
                      </a:endParaRPr>
                    </a:p>
                  </a:txBody>
                  <a:tcPr marL="45720" marR="4572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PMB 101 (or # 101)</a:t>
                      </a:r>
                      <a:endParaRPr lang="en-US" sz="1800" i="1" dirty="0">
                        <a:solidFill>
                          <a:schemeClr val="tx1"/>
                        </a:solidFill>
                      </a:endParaRPr>
                    </a:p>
                    <a:p>
                      <a:r>
                        <a:rPr lang="en-US" sz="1800" dirty="0">
                          <a:solidFill>
                            <a:schemeClr val="tx1"/>
                          </a:solidFill>
                        </a:rPr>
                        <a:t>800 VILLAGE WALK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a:t>
                      </a:r>
                      <a:r>
                        <a:rPr lang="en-US" sz="1800" dirty="0">
                          <a:solidFill>
                            <a:schemeClr val="tx1"/>
                          </a:solidFill>
                        </a:rPr>
                        <a:t>GUILFORD CT 06437-2762 </a:t>
                      </a:r>
                      <a:endParaRPr lang="en-US" altLang="en-US" sz="1800" b="1" dirty="0">
                        <a:solidFill>
                          <a:schemeClr val="tx1"/>
                        </a:solidFill>
                      </a:endParaRPr>
                    </a:p>
                  </a:txBody>
                  <a:tcPr marL="45720" marR="45720" anchor="b"/>
                </a:tc>
                <a:extLst>
                  <a:ext uri="{0D108BD9-81ED-4DB2-BD59-A6C34878D82A}">
                    <a16:rowId xmlns:a16="http://schemas.microsoft.com/office/drawing/2014/main" val="10001"/>
                  </a:ext>
                </a:extLst>
              </a:tr>
              <a:tr h="365760">
                <a:tc>
                  <a:txBody>
                    <a:bodyPr/>
                    <a:lstStyle/>
                    <a:p>
                      <a:r>
                        <a:rPr lang="en-US" sz="1600" dirty="0"/>
                        <a:t>DPV</a:t>
                      </a:r>
                      <a:r>
                        <a:rPr lang="en-US" sz="1600" baseline="30000" dirty="0"/>
                        <a:t>® </a:t>
                      </a:r>
                      <a:r>
                        <a:rPr lang="en-US" sz="1600" baseline="0" dirty="0"/>
                        <a:t>Return Code</a:t>
                      </a:r>
                      <a:r>
                        <a:rPr lang="en-US" sz="1600" dirty="0"/>
                        <a:t>:</a:t>
                      </a:r>
                      <a:endParaRPr lang="en-US" sz="1600" b="1" dirty="0">
                        <a:solidFill>
                          <a:schemeClr val="accent6">
                            <a:lumMod val="75000"/>
                          </a:schemeClr>
                        </a:solidFill>
                      </a:endParaRPr>
                    </a:p>
                  </a:txBody>
                  <a:tcPr marL="45720" marR="45720" anchor="ctr"/>
                </a:tc>
                <a:tc>
                  <a:txBody>
                    <a:bodyPr/>
                    <a:lstStyle/>
                    <a:p>
                      <a:r>
                        <a:rPr lang="en-US" sz="1800" dirty="0"/>
                        <a:t>Y</a:t>
                      </a:r>
                      <a:endParaRPr lang="en-US" sz="1800" b="1" dirty="0">
                        <a:solidFill>
                          <a:schemeClr val="accent6">
                            <a:lumMod val="75000"/>
                          </a:schemeClr>
                        </a:solidFill>
                      </a:endParaRPr>
                    </a:p>
                  </a:txBody>
                  <a:tcPr marL="45720" marR="45720" anchor="ctr"/>
                </a:tc>
                <a:tc>
                  <a:txBody>
                    <a:bodyPr/>
                    <a:lstStyle/>
                    <a:p>
                      <a:endParaRPr lang="en-US" sz="1800" b="1" dirty="0">
                        <a:solidFill>
                          <a:schemeClr val="accent6">
                            <a:lumMod val="75000"/>
                          </a:schemeClr>
                        </a:solidFill>
                      </a:endParaRPr>
                    </a:p>
                  </a:txBody>
                  <a:tcPr marL="45720" marR="45720" anchor="ctr"/>
                </a:tc>
                <a:extLst>
                  <a:ext uri="{0D108BD9-81ED-4DB2-BD59-A6C34878D82A}">
                    <a16:rowId xmlns:a16="http://schemas.microsoft.com/office/drawing/2014/main" val="10002"/>
                  </a:ext>
                </a:extLst>
              </a:tr>
              <a:tr h="365760">
                <a:tc>
                  <a:txBody>
                    <a:bodyPr/>
                    <a:lstStyle/>
                    <a:p>
                      <a:r>
                        <a:rPr lang="en-US" sz="1600" dirty="0"/>
                        <a:t>CMRA Table:</a:t>
                      </a:r>
                      <a:endParaRPr lang="en-US" sz="1600" b="1" dirty="0">
                        <a:solidFill>
                          <a:schemeClr val="accent6">
                            <a:lumMod val="75000"/>
                          </a:schemeClr>
                        </a:solidFill>
                      </a:endParaRPr>
                    </a:p>
                  </a:txBody>
                  <a:tcPr marL="45720" marR="45720" anchor="ctr"/>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0">
                <a:tc>
                  <a:txBody>
                    <a:bodyPr/>
                    <a:lstStyle/>
                    <a:p>
                      <a:r>
                        <a:rPr lang="en-US" sz="1600" dirty="0"/>
                        <a:t>DPV</a:t>
                      </a:r>
                      <a:r>
                        <a:rPr lang="en-US" sz="1600" baseline="30000" dirty="0"/>
                        <a:t>®</a:t>
                      </a:r>
                      <a:r>
                        <a:rPr lang="en-US" sz="1600" dirty="0"/>
                        <a:t> Footnotes:</a:t>
                      </a:r>
                      <a:endParaRPr lang="en-US" sz="1600" b="1" dirty="0">
                        <a:solidFill>
                          <a:schemeClr val="accent6">
                            <a:lumMod val="75000"/>
                          </a:schemeClr>
                        </a:solidFill>
                      </a:endParaRPr>
                    </a:p>
                  </a:txBody>
                  <a:tcPr marL="45720" marR="45720" anchor="ctr"/>
                </a:tc>
                <a:tc>
                  <a:txBody>
                    <a:bodyPr/>
                    <a:lstStyle/>
                    <a:p>
                      <a:r>
                        <a:rPr lang="en-US" sz="1800" dirty="0"/>
                        <a:t>AA</a:t>
                      </a:r>
                      <a:r>
                        <a:rPr lang="en-US" sz="1800" u="none" baseline="0" dirty="0">
                          <a:effectLst/>
                          <a:uFill>
                            <a:solidFill>
                              <a:schemeClr val="accent2">
                                <a:lumMod val="60000"/>
                                <a:lumOff val="40000"/>
                              </a:schemeClr>
                            </a:solidFill>
                          </a:uFill>
                        </a:rPr>
                        <a:t>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RR</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82706141"/>
              </p:ext>
            </p:extLst>
          </p:nvPr>
        </p:nvGraphicFramePr>
        <p:xfrm>
          <a:off x="1981201" y="1752600"/>
          <a:ext cx="8229598" cy="914400"/>
        </p:xfrm>
        <a:graphic>
          <a:graphicData uri="http://schemas.openxmlformats.org/drawingml/2006/table">
            <a:tbl>
              <a:tblPr/>
              <a:tblGrid>
                <a:gridCol w="592218">
                  <a:extLst>
                    <a:ext uri="{9D8B030D-6E8A-4147-A177-3AD203B41FA5}">
                      <a16:colId xmlns:a16="http://schemas.microsoft.com/office/drawing/2014/main" val="20000"/>
                    </a:ext>
                  </a:extLst>
                </a:gridCol>
                <a:gridCol w="1028973">
                  <a:extLst>
                    <a:ext uri="{9D8B030D-6E8A-4147-A177-3AD203B41FA5}">
                      <a16:colId xmlns:a16="http://schemas.microsoft.com/office/drawing/2014/main" val="20001"/>
                    </a:ext>
                  </a:extLst>
                </a:gridCol>
                <a:gridCol w="2060833">
                  <a:extLst>
                    <a:ext uri="{9D8B030D-6E8A-4147-A177-3AD203B41FA5}">
                      <a16:colId xmlns:a16="http://schemas.microsoft.com/office/drawing/2014/main" val="20002"/>
                    </a:ext>
                  </a:extLst>
                </a:gridCol>
                <a:gridCol w="593127">
                  <a:extLst>
                    <a:ext uri="{9D8B030D-6E8A-4147-A177-3AD203B41FA5}">
                      <a16:colId xmlns:a16="http://schemas.microsoft.com/office/drawing/2014/main" val="20003"/>
                    </a:ext>
                  </a:extLst>
                </a:gridCol>
                <a:gridCol w="849456">
                  <a:extLst>
                    <a:ext uri="{9D8B030D-6E8A-4147-A177-3AD203B41FA5}">
                      <a16:colId xmlns:a16="http://schemas.microsoft.com/office/drawing/2014/main" val="20004"/>
                    </a:ext>
                  </a:extLst>
                </a:gridCol>
                <a:gridCol w="893028">
                  <a:extLst>
                    <a:ext uri="{9D8B030D-6E8A-4147-A177-3AD203B41FA5}">
                      <a16:colId xmlns:a16="http://schemas.microsoft.com/office/drawing/2014/main" val="20005"/>
                    </a:ext>
                  </a:extLst>
                </a:gridCol>
                <a:gridCol w="755639">
                  <a:extLst>
                    <a:ext uri="{9D8B030D-6E8A-4147-A177-3AD203B41FA5}">
                      <a16:colId xmlns:a16="http://schemas.microsoft.com/office/drawing/2014/main" val="20006"/>
                    </a:ext>
                  </a:extLst>
                </a:gridCol>
                <a:gridCol w="728162">
                  <a:extLst>
                    <a:ext uri="{9D8B030D-6E8A-4147-A177-3AD203B41FA5}">
                      <a16:colId xmlns:a16="http://schemas.microsoft.com/office/drawing/2014/main" val="20007"/>
                    </a:ext>
                  </a:extLst>
                </a:gridCol>
                <a:gridCol w="728162">
                  <a:extLst>
                    <a:ext uri="{9D8B030D-6E8A-4147-A177-3AD203B41FA5}">
                      <a16:colId xmlns:a16="http://schemas.microsoft.com/office/drawing/2014/main" val="20008"/>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CMRA</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800-820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VILLAGE WALK</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06437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2762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2"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sp>
        <p:nvSpPr>
          <p:cNvPr id="5" name="Slide Number Placeholder 4">
            <a:extLst>
              <a:ext uri="{FF2B5EF4-FFF2-40B4-BE49-F238E27FC236}">
                <a16:creationId xmlns:a16="http://schemas.microsoft.com/office/drawing/2014/main" id="{8D344029-362E-46B4-A638-FAE83EC094DD}"/>
              </a:ext>
            </a:extLst>
          </p:cNvPr>
          <p:cNvSpPr>
            <a:spLocks noGrp="1"/>
          </p:cNvSpPr>
          <p:nvPr>
            <p:ph type="sldNum" sz="quarter" idx="10"/>
          </p:nvPr>
        </p:nvSpPr>
        <p:spPr/>
        <p:txBody>
          <a:bodyPr/>
          <a:lstStyle/>
          <a:p>
            <a:fld id="{DB48209F-1662-40B9-BF25-8E6F7AC270B7}" type="slidenum">
              <a:rPr lang="en-US" smtClean="0"/>
              <a:pPr/>
              <a:t>43</a:t>
            </a:fld>
            <a:endParaRPr lang="en-US"/>
          </a:p>
        </p:txBody>
      </p:sp>
    </p:spTree>
    <p:extLst>
      <p:ext uri="{BB962C8B-B14F-4D97-AF65-F5344CB8AC3E}">
        <p14:creationId xmlns:p14="http://schemas.microsoft.com/office/powerpoint/2010/main" val="2045222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876300"/>
            <a:ext cx="10972800" cy="1104900"/>
          </a:xfrm>
        </p:spPr>
        <p:txBody>
          <a:bodyPr/>
          <a:lstStyle/>
          <a:p>
            <a:pPr marL="0" indent="0">
              <a:spcBef>
                <a:spcPts val="0"/>
              </a:spcBef>
              <a:spcAft>
                <a:spcPts val="1200"/>
              </a:spcAft>
              <a:buNone/>
            </a:pPr>
            <a:r>
              <a:rPr lang="en-US" sz="2000" i="1" dirty="0">
                <a:solidFill>
                  <a:schemeClr val="accent6">
                    <a:lumMod val="75000"/>
                  </a:schemeClr>
                </a:solidFill>
              </a:rPr>
              <a:t>When a CMRA </a:t>
            </a:r>
            <a:r>
              <a:rPr lang="en-US" sz="2000" i="1" u="sng" dirty="0">
                <a:solidFill>
                  <a:schemeClr val="accent6">
                    <a:lumMod val="75000"/>
                  </a:schemeClr>
                </a:solidFill>
              </a:rPr>
              <a:t>does not</a:t>
            </a:r>
            <a:r>
              <a:rPr lang="en-US" sz="2000" i="1" dirty="0">
                <a:solidFill>
                  <a:schemeClr val="accent6">
                    <a:lumMod val="75000"/>
                  </a:schemeClr>
                </a:solidFill>
              </a:rPr>
              <a:t> contain secondary information for the address of the CMRA, box information can be designated using “PMB” (preferred) or “#” (optional), but when an invalid secondary designator is included on input, it must be changed to PMB (3 line or 4 line).</a:t>
            </a:r>
          </a:p>
        </p:txBody>
      </p:sp>
      <p:graphicFrame>
        <p:nvGraphicFramePr>
          <p:cNvPr id="9" name="Table 8"/>
          <p:cNvGraphicFramePr>
            <a:graphicFrameLocks noGrp="1"/>
          </p:cNvGraphicFramePr>
          <p:nvPr>
            <p:extLst>
              <p:ext uri="{D42A27DB-BD31-4B8C-83A1-F6EECF244321}">
                <p14:modId xmlns:p14="http://schemas.microsoft.com/office/powerpoint/2010/main" val="2141095474"/>
              </p:ext>
            </p:extLst>
          </p:nvPr>
        </p:nvGraphicFramePr>
        <p:xfrm>
          <a:off x="1161530" y="3200400"/>
          <a:ext cx="9868941" cy="2651760"/>
        </p:xfrm>
        <a:graphic>
          <a:graphicData uri="http://schemas.openxmlformats.org/drawingml/2006/table">
            <a:tbl>
              <a:tblPr firstRow="1" bandRow="1">
                <a:tableStyleId>{72833802-FEF1-4C79-8D5D-14CF1EAF98D9}</a:tableStyleId>
              </a:tblPr>
              <a:tblGrid>
                <a:gridCol w="192024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3376701">
                  <a:extLst>
                    <a:ext uri="{9D8B030D-6E8A-4147-A177-3AD203B41FA5}">
                      <a16:colId xmlns:a16="http://schemas.microsoft.com/office/drawing/2014/main" val="20002"/>
                    </a:ext>
                  </a:extLst>
                </a:gridCol>
              </a:tblGrid>
              <a:tr h="640080">
                <a:tc>
                  <a:txBody>
                    <a:bodyPr/>
                    <a:lstStyle/>
                    <a:p>
                      <a:r>
                        <a:rPr lang="en-US" sz="1600" dirty="0"/>
                        <a:t>Input:</a:t>
                      </a:r>
                      <a:endParaRPr lang="en-US" sz="1600" b="1" dirty="0">
                        <a:solidFill>
                          <a:schemeClr val="accent6">
                            <a:lumMod val="75000"/>
                          </a:schemeClr>
                        </a:solidFill>
                      </a:endParaRPr>
                    </a:p>
                  </a:txBody>
                  <a:tcPr marL="45720" marR="45720" anchor="ctr"/>
                </a:tc>
                <a:tc gridSpan="2">
                  <a:txBody>
                    <a:bodyPr/>
                    <a:lstStyle/>
                    <a:p>
                      <a:r>
                        <a:rPr lang="en-US" sz="1800" dirty="0"/>
                        <a:t>800 VILLAGE WALK STE</a:t>
                      </a:r>
                      <a:r>
                        <a:rPr lang="en-US" sz="1800" dirty="0">
                          <a:effectLst/>
                        </a:rPr>
                        <a:t> 101</a:t>
                      </a:r>
                    </a:p>
                    <a:p>
                      <a:pPr>
                        <a:spcAft>
                          <a:spcPts val="1200"/>
                        </a:spcAft>
                      </a:pPr>
                      <a:r>
                        <a:rPr lang="en-US" sz="1800" dirty="0"/>
                        <a:t>Guilford CT 06437 </a:t>
                      </a:r>
                      <a:endParaRPr lang="en-US" sz="1800" b="1" dirty="0">
                        <a:solidFill>
                          <a:schemeClr val="accent6">
                            <a:lumMod val="75000"/>
                          </a:schemeClr>
                        </a:solidFill>
                      </a:endParaRPr>
                    </a:p>
                  </a:txBody>
                  <a:tcPr marL="45720" marR="45720" anchor="ctr"/>
                </a:tc>
                <a:tc hMerge="1">
                  <a:txBody>
                    <a:bodyPr/>
                    <a:lstStyle/>
                    <a:p>
                      <a:pPr>
                        <a:spcAft>
                          <a:spcPts val="1200"/>
                        </a:spcAft>
                      </a:pPr>
                      <a:endParaRPr lang="en-US" sz="1800" b="1" dirty="0">
                        <a:solidFill>
                          <a:schemeClr val="accent6">
                            <a:lumMod val="75000"/>
                          </a:schemeClr>
                        </a:solidFill>
                      </a:endParaRPr>
                    </a:p>
                  </a:txBody>
                  <a:tcPr marL="45720" marR="45720" anchor="ctr"/>
                </a:tc>
                <a:extLst>
                  <a:ext uri="{0D108BD9-81ED-4DB2-BD59-A6C34878D82A}">
                    <a16:rowId xmlns:a16="http://schemas.microsoft.com/office/drawing/2014/main" val="10000"/>
                  </a:ext>
                </a:extLst>
              </a:tr>
              <a:tr h="822960">
                <a:tc>
                  <a:txBody>
                    <a:bodyPr/>
                    <a:lstStyle/>
                    <a:p>
                      <a:r>
                        <a:rPr lang="en-US" sz="1600" dirty="0"/>
                        <a:t>Output:</a:t>
                      </a:r>
                      <a:endParaRPr lang="en-US" sz="1600" b="1" dirty="0">
                        <a:solidFill>
                          <a:schemeClr val="accent6">
                            <a:lumMod val="75000"/>
                          </a:schemeClr>
                        </a:solidFill>
                      </a:endParaRPr>
                    </a:p>
                  </a:txBody>
                  <a:tcPr marL="45720" marR="45720" anchor="ctr"/>
                </a:tc>
                <a:tc>
                  <a:txBody>
                    <a:bodyPr/>
                    <a:lstStyle/>
                    <a:p>
                      <a:r>
                        <a:rPr lang="en-US" sz="1800" dirty="0">
                          <a:solidFill>
                            <a:schemeClr val="tx1"/>
                          </a:solidFill>
                        </a:rPr>
                        <a:t>800 VILLAGE WALK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PMB 101</a:t>
                      </a:r>
                      <a:endParaRPr lang="en-US" sz="1800" dirty="0">
                        <a:solidFill>
                          <a:schemeClr val="tx1"/>
                        </a:solidFill>
                      </a:endParaRPr>
                    </a:p>
                    <a:p>
                      <a:pPr>
                        <a:spcAft>
                          <a:spcPts val="1200"/>
                        </a:spcAft>
                      </a:pPr>
                      <a:r>
                        <a:rPr lang="en-US" sz="1800" dirty="0">
                          <a:solidFill>
                            <a:schemeClr val="tx1"/>
                          </a:solidFill>
                        </a:rPr>
                        <a:t>GUILFORD CT 06437-2762 </a:t>
                      </a:r>
                      <a:endParaRPr lang="en-US" altLang="en-US" sz="1800" b="1" dirty="0">
                        <a:solidFill>
                          <a:schemeClr val="tx1"/>
                        </a:solidFill>
                      </a:endParaRPr>
                    </a:p>
                  </a:txBody>
                  <a:tcPr marL="45720" marR="4572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PMB 101</a:t>
                      </a:r>
                      <a:endParaRPr lang="en-US" sz="1800" dirty="0">
                        <a:solidFill>
                          <a:schemeClr val="tx1"/>
                        </a:solidFill>
                      </a:endParaRPr>
                    </a:p>
                    <a:p>
                      <a:r>
                        <a:rPr lang="en-US" sz="1800" dirty="0">
                          <a:solidFill>
                            <a:schemeClr val="tx1"/>
                          </a:solidFill>
                        </a:rPr>
                        <a:t>800 VILLAGE WALK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a:t>
                      </a:r>
                      <a:r>
                        <a:rPr lang="en-US" sz="1800" dirty="0">
                          <a:solidFill>
                            <a:schemeClr val="tx1"/>
                          </a:solidFill>
                        </a:rPr>
                        <a:t>GUILFORD CT 06437-2762 </a:t>
                      </a:r>
                      <a:endParaRPr lang="en-US" altLang="en-US" sz="1800" b="1" dirty="0">
                        <a:solidFill>
                          <a:schemeClr val="tx1"/>
                        </a:solidFill>
                      </a:endParaRPr>
                    </a:p>
                  </a:txBody>
                  <a:tcPr marL="45720" marR="45720" anchor="b"/>
                </a:tc>
                <a:extLst>
                  <a:ext uri="{0D108BD9-81ED-4DB2-BD59-A6C34878D82A}">
                    <a16:rowId xmlns:a16="http://schemas.microsoft.com/office/drawing/2014/main" val="10001"/>
                  </a:ext>
                </a:extLst>
              </a:tr>
              <a:tr h="365760">
                <a:tc>
                  <a:txBody>
                    <a:bodyPr/>
                    <a:lstStyle/>
                    <a:p>
                      <a:r>
                        <a:rPr lang="en-US" sz="1600" dirty="0"/>
                        <a:t>DPV</a:t>
                      </a:r>
                      <a:r>
                        <a:rPr lang="en-US" sz="1600" baseline="30000" dirty="0"/>
                        <a:t>® </a:t>
                      </a:r>
                      <a:r>
                        <a:rPr lang="en-US" sz="1600" baseline="0" dirty="0"/>
                        <a:t>Return Code</a:t>
                      </a:r>
                      <a:r>
                        <a:rPr lang="en-US" sz="1600" dirty="0"/>
                        <a:t>:</a:t>
                      </a:r>
                      <a:endParaRPr lang="en-US" sz="1600" b="1" dirty="0">
                        <a:solidFill>
                          <a:schemeClr val="accent6">
                            <a:lumMod val="75000"/>
                          </a:schemeClr>
                        </a:solidFill>
                      </a:endParaRPr>
                    </a:p>
                  </a:txBody>
                  <a:tcPr marL="45720" marR="45720" anchor="ctr"/>
                </a:tc>
                <a:tc>
                  <a:txBody>
                    <a:bodyPr/>
                    <a:lstStyle/>
                    <a:p>
                      <a:r>
                        <a:rPr lang="en-US" sz="1800" dirty="0"/>
                        <a:t>Y</a:t>
                      </a:r>
                      <a:endParaRPr lang="en-US" sz="1800" b="1" dirty="0">
                        <a:solidFill>
                          <a:schemeClr val="accent6">
                            <a:lumMod val="75000"/>
                          </a:schemeClr>
                        </a:solidFill>
                      </a:endParaRPr>
                    </a:p>
                  </a:txBody>
                  <a:tcPr marL="45720" marR="45720" anchor="ctr"/>
                </a:tc>
                <a:tc>
                  <a:txBody>
                    <a:bodyPr/>
                    <a:lstStyle/>
                    <a:p>
                      <a:endParaRPr lang="en-US" sz="1800" b="1" dirty="0">
                        <a:solidFill>
                          <a:schemeClr val="accent6">
                            <a:lumMod val="75000"/>
                          </a:schemeClr>
                        </a:solidFill>
                      </a:endParaRPr>
                    </a:p>
                  </a:txBody>
                  <a:tcPr marL="45720" marR="45720" anchor="ctr"/>
                </a:tc>
                <a:extLst>
                  <a:ext uri="{0D108BD9-81ED-4DB2-BD59-A6C34878D82A}">
                    <a16:rowId xmlns:a16="http://schemas.microsoft.com/office/drawing/2014/main" val="10002"/>
                  </a:ext>
                </a:extLst>
              </a:tr>
              <a:tr h="365760">
                <a:tc>
                  <a:txBody>
                    <a:bodyPr/>
                    <a:lstStyle/>
                    <a:p>
                      <a:r>
                        <a:rPr lang="en-US" sz="1600" dirty="0"/>
                        <a:t>CMRA Table:</a:t>
                      </a:r>
                      <a:endParaRPr lang="en-US" sz="1600" b="1" dirty="0">
                        <a:solidFill>
                          <a:schemeClr val="accent6">
                            <a:lumMod val="75000"/>
                          </a:schemeClr>
                        </a:solidFill>
                      </a:endParaRPr>
                    </a:p>
                  </a:txBody>
                  <a:tcPr marL="45720" marR="45720" anchor="ctr"/>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365760">
                <a:tc>
                  <a:txBody>
                    <a:bodyPr/>
                    <a:lstStyle/>
                    <a:p>
                      <a:r>
                        <a:rPr lang="en-US" sz="1600" dirty="0"/>
                        <a:t>DPV</a:t>
                      </a:r>
                      <a:r>
                        <a:rPr lang="en-US" sz="1600" baseline="30000" dirty="0"/>
                        <a:t>®</a:t>
                      </a:r>
                      <a:r>
                        <a:rPr lang="en-US" sz="1600" dirty="0"/>
                        <a:t> Footnotes:</a:t>
                      </a:r>
                      <a:endParaRPr lang="en-US" sz="1600" b="1" dirty="0">
                        <a:solidFill>
                          <a:schemeClr val="accent6">
                            <a:lumMod val="75000"/>
                          </a:schemeClr>
                        </a:solidFill>
                      </a:endParaRPr>
                    </a:p>
                  </a:txBody>
                  <a:tcPr marL="45720" marR="45720" anchor="ctr"/>
                </a:tc>
                <a:tc>
                  <a:txBody>
                    <a:bodyPr/>
                    <a:lstStyle/>
                    <a:p>
                      <a:r>
                        <a:rPr lang="en-US" sz="1800" dirty="0"/>
                        <a:t>AA</a:t>
                      </a:r>
                      <a:r>
                        <a:rPr lang="en-US" sz="1800" u="none" baseline="0" dirty="0">
                          <a:effectLst/>
                          <a:uFill>
                            <a:solidFill>
                              <a:schemeClr val="accent2">
                                <a:lumMod val="60000"/>
                                <a:lumOff val="40000"/>
                              </a:schemeClr>
                            </a:solidFill>
                          </a:uFill>
                        </a:rPr>
                        <a:t>BB</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RR</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43233482"/>
              </p:ext>
            </p:extLst>
          </p:nvPr>
        </p:nvGraphicFramePr>
        <p:xfrm>
          <a:off x="1981201" y="2057400"/>
          <a:ext cx="8229598" cy="914400"/>
        </p:xfrm>
        <a:graphic>
          <a:graphicData uri="http://schemas.openxmlformats.org/drawingml/2006/table">
            <a:tbl>
              <a:tblPr/>
              <a:tblGrid>
                <a:gridCol w="592218">
                  <a:extLst>
                    <a:ext uri="{9D8B030D-6E8A-4147-A177-3AD203B41FA5}">
                      <a16:colId xmlns:a16="http://schemas.microsoft.com/office/drawing/2014/main" val="20000"/>
                    </a:ext>
                  </a:extLst>
                </a:gridCol>
                <a:gridCol w="1028973">
                  <a:extLst>
                    <a:ext uri="{9D8B030D-6E8A-4147-A177-3AD203B41FA5}">
                      <a16:colId xmlns:a16="http://schemas.microsoft.com/office/drawing/2014/main" val="20001"/>
                    </a:ext>
                  </a:extLst>
                </a:gridCol>
                <a:gridCol w="2060833">
                  <a:extLst>
                    <a:ext uri="{9D8B030D-6E8A-4147-A177-3AD203B41FA5}">
                      <a16:colId xmlns:a16="http://schemas.microsoft.com/office/drawing/2014/main" val="20002"/>
                    </a:ext>
                  </a:extLst>
                </a:gridCol>
                <a:gridCol w="593127">
                  <a:extLst>
                    <a:ext uri="{9D8B030D-6E8A-4147-A177-3AD203B41FA5}">
                      <a16:colId xmlns:a16="http://schemas.microsoft.com/office/drawing/2014/main" val="20003"/>
                    </a:ext>
                  </a:extLst>
                </a:gridCol>
                <a:gridCol w="849456">
                  <a:extLst>
                    <a:ext uri="{9D8B030D-6E8A-4147-A177-3AD203B41FA5}">
                      <a16:colId xmlns:a16="http://schemas.microsoft.com/office/drawing/2014/main" val="20004"/>
                    </a:ext>
                  </a:extLst>
                </a:gridCol>
                <a:gridCol w="893028">
                  <a:extLst>
                    <a:ext uri="{9D8B030D-6E8A-4147-A177-3AD203B41FA5}">
                      <a16:colId xmlns:a16="http://schemas.microsoft.com/office/drawing/2014/main" val="20005"/>
                    </a:ext>
                  </a:extLst>
                </a:gridCol>
                <a:gridCol w="755639">
                  <a:extLst>
                    <a:ext uri="{9D8B030D-6E8A-4147-A177-3AD203B41FA5}">
                      <a16:colId xmlns:a16="http://schemas.microsoft.com/office/drawing/2014/main" val="20006"/>
                    </a:ext>
                  </a:extLst>
                </a:gridCol>
                <a:gridCol w="728162">
                  <a:extLst>
                    <a:ext uri="{9D8B030D-6E8A-4147-A177-3AD203B41FA5}">
                      <a16:colId xmlns:a16="http://schemas.microsoft.com/office/drawing/2014/main" val="20007"/>
                    </a:ext>
                  </a:extLst>
                </a:gridCol>
                <a:gridCol w="728162">
                  <a:extLst>
                    <a:ext uri="{9D8B030D-6E8A-4147-A177-3AD203B41FA5}">
                      <a16:colId xmlns:a16="http://schemas.microsoft.com/office/drawing/2014/main" val="20008"/>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CMRA</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800-820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VILLAGE WALK</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06437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2762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2"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sp>
        <p:nvSpPr>
          <p:cNvPr id="5" name="Slide Number Placeholder 4">
            <a:extLst>
              <a:ext uri="{FF2B5EF4-FFF2-40B4-BE49-F238E27FC236}">
                <a16:creationId xmlns:a16="http://schemas.microsoft.com/office/drawing/2014/main" id="{C3076B1B-0DF0-4771-9872-5FC7A8B1C28D}"/>
              </a:ext>
            </a:extLst>
          </p:cNvPr>
          <p:cNvSpPr>
            <a:spLocks noGrp="1"/>
          </p:cNvSpPr>
          <p:nvPr>
            <p:ph type="sldNum" sz="quarter" idx="10"/>
          </p:nvPr>
        </p:nvSpPr>
        <p:spPr/>
        <p:txBody>
          <a:bodyPr/>
          <a:lstStyle/>
          <a:p>
            <a:fld id="{DB48209F-1662-40B9-BF25-8E6F7AC270B7}" type="slidenum">
              <a:rPr lang="en-US" smtClean="0"/>
              <a:pPr/>
              <a:t>44</a:t>
            </a:fld>
            <a:endParaRPr lang="en-US"/>
          </a:p>
        </p:txBody>
      </p:sp>
    </p:spTree>
    <p:extLst>
      <p:ext uri="{BB962C8B-B14F-4D97-AF65-F5344CB8AC3E}">
        <p14:creationId xmlns:p14="http://schemas.microsoft.com/office/powerpoint/2010/main" val="4059048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914400"/>
            <a:ext cx="10972800" cy="1295400"/>
          </a:xfrm>
        </p:spPr>
        <p:txBody>
          <a:bodyPr/>
          <a:lstStyle/>
          <a:p>
            <a:pPr marL="0" indent="0">
              <a:spcBef>
                <a:spcPts val="0"/>
              </a:spcBef>
              <a:spcAft>
                <a:spcPts val="1200"/>
              </a:spcAft>
              <a:buNone/>
            </a:pPr>
            <a:r>
              <a:rPr lang="en-US" sz="2000" i="1" dirty="0">
                <a:solidFill>
                  <a:schemeClr val="accent6">
                    <a:lumMod val="75000"/>
                  </a:schemeClr>
                </a:solidFill>
              </a:rPr>
              <a:t>When a CMRA </a:t>
            </a:r>
            <a:r>
              <a:rPr lang="en-US" sz="2000" i="1" u="sng" dirty="0">
                <a:solidFill>
                  <a:schemeClr val="accent6">
                    <a:lumMod val="75000"/>
                  </a:schemeClr>
                </a:solidFill>
              </a:rPr>
              <a:t>does not</a:t>
            </a:r>
            <a:r>
              <a:rPr lang="en-US" sz="2000" i="1" dirty="0">
                <a:solidFill>
                  <a:schemeClr val="accent6">
                    <a:lumMod val="75000"/>
                  </a:schemeClr>
                </a:solidFill>
              </a:rPr>
              <a:t> contain secondary information for the address of the CMRA, and two (2) distinct secondary values are presented on input with “#”, and neither ZIP+4/DPV confirms, assign the rightmost secondary designator to “PMB” (3 line or 4 line). “#” may be retained for the other invalid secondary value.</a:t>
            </a:r>
          </a:p>
        </p:txBody>
      </p:sp>
      <p:graphicFrame>
        <p:nvGraphicFramePr>
          <p:cNvPr id="9" name="Table 8"/>
          <p:cNvGraphicFramePr>
            <a:graphicFrameLocks noGrp="1"/>
          </p:cNvGraphicFramePr>
          <p:nvPr>
            <p:extLst>
              <p:ext uri="{D42A27DB-BD31-4B8C-83A1-F6EECF244321}">
                <p14:modId xmlns:p14="http://schemas.microsoft.com/office/powerpoint/2010/main" val="465064830"/>
              </p:ext>
            </p:extLst>
          </p:nvPr>
        </p:nvGraphicFramePr>
        <p:xfrm>
          <a:off x="1390130" y="3352800"/>
          <a:ext cx="9411741" cy="2651760"/>
        </p:xfrm>
        <a:graphic>
          <a:graphicData uri="http://schemas.openxmlformats.org/drawingml/2006/table">
            <a:tbl>
              <a:tblPr firstRow="1" bandRow="1">
                <a:tableStyleId>{72833802-FEF1-4C79-8D5D-14CF1EAF98D9}</a:tableStyleId>
              </a:tblPr>
              <a:tblGrid>
                <a:gridCol w="192024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3376701">
                  <a:extLst>
                    <a:ext uri="{9D8B030D-6E8A-4147-A177-3AD203B41FA5}">
                      <a16:colId xmlns:a16="http://schemas.microsoft.com/office/drawing/2014/main" val="20002"/>
                    </a:ext>
                  </a:extLst>
                </a:gridCol>
              </a:tblGrid>
              <a:tr h="640080">
                <a:tc>
                  <a:txBody>
                    <a:bodyPr/>
                    <a:lstStyle/>
                    <a:p>
                      <a:r>
                        <a:rPr lang="en-US" sz="1600" dirty="0"/>
                        <a:t>Input:</a:t>
                      </a:r>
                      <a:endParaRPr lang="en-US" sz="1600" b="1" dirty="0">
                        <a:solidFill>
                          <a:schemeClr val="accent6">
                            <a:lumMod val="75000"/>
                          </a:schemeClr>
                        </a:solidFill>
                      </a:endParaRPr>
                    </a:p>
                  </a:txBody>
                  <a:tcPr marL="45720" marR="45720" anchor="ctr"/>
                </a:tc>
                <a:tc gridSpan="2">
                  <a:txBody>
                    <a:bodyPr/>
                    <a:lstStyle/>
                    <a:p>
                      <a:r>
                        <a:rPr lang="en-US" sz="1800" dirty="0"/>
                        <a:t>800 VILLAGE WALK </a:t>
                      </a:r>
                      <a:r>
                        <a:rPr lang="en-US" sz="1800" dirty="0">
                          <a:effectLst/>
                        </a:rPr>
                        <a:t># 1 # 101</a:t>
                      </a:r>
                    </a:p>
                    <a:p>
                      <a:pPr>
                        <a:spcAft>
                          <a:spcPts val="1200"/>
                        </a:spcAft>
                      </a:pPr>
                      <a:r>
                        <a:rPr lang="en-US" sz="1800" dirty="0"/>
                        <a:t>Guilford CT 06437 </a:t>
                      </a:r>
                      <a:endParaRPr lang="en-US" sz="1800" b="1" dirty="0">
                        <a:solidFill>
                          <a:schemeClr val="accent6">
                            <a:lumMod val="75000"/>
                          </a:schemeClr>
                        </a:solidFill>
                      </a:endParaRPr>
                    </a:p>
                  </a:txBody>
                  <a:tcPr marL="45720" marR="45720" anchor="ctr"/>
                </a:tc>
                <a:tc hMerge="1">
                  <a:txBody>
                    <a:bodyPr/>
                    <a:lstStyle/>
                    <a:p>
                      <a:pPr>
                        <a:spcAft>
                          <a:spcPts val="1200"/>
                        </a:spcAft>
                      </a:pPr>
                      <a:endParaRPr lang="en-US" sz="1800" b="1" dirty="0">
                        <a:solidFill>
                          <a:schemeClr val="accent6">
                            <a:lumMod val="75000"/>
                          </a:schemeClr>
                        </a:solidFill>
                      </a:endParaRPr>
                    </a:p>
                  </a:txBody>
                  <a:tcPr marL="45720" marR="45720" anchor="ctr"/>
                </a:tc>
                <a:extLst>
                  <a:ext uri="{0D108BD9-81ED-4DB2-BD59-A6C34878D82A}">
                    <a16:rowId xmlns:a16="http://schemas.microsoft.com/office/drawing/2014/main" val="10000"/>
                  </a:ext>
                </a:extLst>
              </a:tr>
              <a:tr h="822960">
                <a:tc>
                  <a:txBody>
                    <a:bodyPr/>
                    <a:lstStyle/>
                    <a:p>
                      <a:r>
                        <a:rPr lang="en-US" sz="1600" dirty="0"/>
                        <a:t>Output:</a:t>
                      </a:r>
                      <a:endParaRPr lang="en-US" sz="1600" b="1" dirty="0">
                        <a:solidFill>
                          <a:schemeClr val="accent6">
                            <a:lumMod val="75000"/>
                          </a:schemeClr>
                        </a:solidFill>
                      </a:endParaRPr>
                    </a:p>
                  </a:txBody>
                  <a:tcPr marL="45720" marR="45720" anchor="ctr"/>
                </a:tc>
                <a:tc>
                  <a:txBody>
                    <a:bodyPr/>
                    <a:lstStyle/>
                    <a:p>
                      <a:r>
                        <a:rPr lang="en-US" sz="1800" dirty="0">
                          <a:solidFill>
                            <a:schemeClr val="tx1"/>
                          </a:solidFill>
                        </a:rPr>
                        <a:t>800 VILLAGE WALK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1 PMB 101 </a:t>
                      </a:r>
                      <a:endParaRPr lang="en-US" sz="1800" dirty="0">
                        <a:solidFill>
                          <a:schemeClr val="tx1"/>
                        </a:solidFill>
                      </a:endParaRPr>
                    </a:p>
                    <a:p>
                      <a:pPr>
                        <a:spcAft>
                          <a:spcPts val="1200"/>
                        </a:spcAft>
                      </a:pPr>
                      <a:r>
                        <a:rPr lang="en-US" sz="1800" dirty="0">
                          <a:solidFill>
                            <a:schemeClr val="tx1"/>
                          </a:solidFill>
                        </a:rPr>
                        <a:t>GUILFORD CT 06437-2762 </a:t>
                      </a:r>
                      <a:endParaRPr lang="en-US" altLang="en-US" sz="1800" b="1" dirty="0">
                        <a:solidFill>
                          <a:schemeClr val="tx1"/>
                        </a:solidFill>
                      </a:endParaRPr>
                    </a:p>
                  </a:txBody>
                  <a:tcPr marL="45720" marR="4572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PMB 101  (or # 1 PMB 101)</a:t>
                      </a:r>
                      <a:endParaRPr lang="en-US" sz="1800" dirty="0">
                        <a:solidFill>
                          <a:schemeClr val="tx1"/>
                        </a:solidFill>
                      </a:endParaRPr>
                    </a:p>
                    <a:p>
                      <a:r>
                        <a:rPr lang="en-US" sz="1800" dirty="0">
                          <a:solidFill>
                            <a:schemeClr val="tx1"/>
                          </a:solidFill>
                        </a:rPr>
                        <a:t>800 VILLAGE WALK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1 </a:t>
                      </a:r>
                      <a:r>
                        <a:rPr lang="en-US" sz="1800" dirty="0">
                          <a:solidFill>
                            <a:schemeClr val="tx1"/>
                          </a:solidFill>
                        </a:rPr>
                        <a:t>GUILFORD CT 06437-2762 </a:t>
                      </a:r>
                      <a:endParaRPr lang="en-US" altLang="en-US" sz="1800" b="1" dirty="0">
                        <a:solidFill>
                          <a:schemeClr val="tx1"/>
                        </a:solidFill>
                      </a:endParaRPr>
                    </a:p>
                  </a:txBody>
                  <a:tcPr marL="45720" marR="45720" anchor="b"/>
                </a:tc>
                <a:extLst>
                  <a:ext uri="{0D108BD9-81ED-4DB2-BD59-A6C34878D82A}">
                    <a16:rowId xmlns:a16="http://schemas.microsoft.com/office/drawing/2014/main" val="10001"/>
                  </a:ext>
                </a:extLst>
              </a:tr>
              <a:tr h="365760">
                <a:tc>
                  <a:txBody>
                    <a:bodyPr/>
                    <a:lstStyle/>
                    <a:p>
                      <a:r>
                        <a:rPr lang="en-US" sz="1600" dirty="0"/>
                        <a:t>DPV</a:t>
                      </a:r>
                      <a:r>
                        <a:rPr lang="en-US" sz="1600" baseline="30000" dirty="0"/>
                        <a:t>® </a:t>
                      </a:r>
                      <a:r>
                        <a:rPr lang="en-US" sz="1600" baseline="0" dirty="0"/>
                        <a:t>Return Code</a:t>
                      </a:r>
                      <a:r>
                        <a:rPr lang="en-US" sz="1600" dirty="0"/>
                        <a:t>:</a:t>
                      </a:r>
                      <a:endParaRPr lang="en-US" sz="1600" b="1" dirty="0">
                        <a:solidFill>
                          <a:schemeClr val="accent6">
                            <a:lumMod val="75000"/>
                          </a:schemeClr>
                        </a:solidFill>
                      </a:endParaRPr>
                    </a:p>
                  </a:txBody>
                  <a:tcPr marL="45720" marR="45720" anchor="ctr"/>
                </a:tc>
                <a:tc>
                  <a:txBody>
                    <a:bodyPr/>
                    <a:lstStyle/>
                    <a:p>
                      <a:r>
                        <a:rPr lang="en-US" sz="1800" dirty="0"/>
                        <a:t>Y</a:t>
                      </a:r>
                      <a:endParaRPr lang="en-US" sz="1800" b="1" dirty="0">
                        <a:solidFill>
                          <a:schemeClr val="accent6">
                            <a:lumMod val="75000"/>
                          </a:schemeClr>
                        </a:solidFill>
                      </a:endParaRPr>
                    </a:p>
                  </a:txBody>
                  <a:tcPr marL="45720" marR="45720" anchor="ctr"/>
                </a:tc>
                <a:tc>
                  <a:txBody>
                    <a:bodyPr/>
                    <a:lstStyle/>
                    <a:p>
                      <a:endParaRPr lang="en-US" sz="1800" b="1" dirty="0">
                        <a:solidFill>
                          <a:schemeClr val="accent6">
                            <a:lumMod val="75000"/>
                          </a:schemeClr>
                        </a:solidFill>
                      </a:endParaRPr>
                    </a:p>
                  </a:txBody>
                  <a:tcPr marL="45720" marR="45720" anchor="ctr"/>
                </a:tc>
                <a:extLst>
                  <a:ext uri="{0D108BD9-81ED-4DB2-BD59-A6C34878D82A}">
                    <a16:rowId xmlns:a16="http://schemas.microsoft.com/office/drawing/2014/main" val="10002"/>
                  </a:ext>
                </a:extLst>
              </a:tr>
              <a:tr h="365760">
                <a:tc>
                  <a:txBody>
                    <a:bodyPr/>
                    <a:lstStyle/>
                    <a:p>
                      <a:r>
                        <a:rPr lang="en-US" sz="1600" dirty="0"/>
                        <a:t>CMRA Table:</a:t>
                      </a:r>
                      <a:endParaRPr lang="en-US" sz="1600" b="1" dirty="0">
                        <a:solidFill>
                          <a:schemeClr val="accent6">
                            <a:lumMod val="75000"/>
                          </a:schemeClr>
                        </a:solidFill>
                      </a:endParaRPr>
                    </a:p>
                  </a:txBody>
                  <a:tcPr marL="45720" marR="45720" anchor="ctr"/>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365760">
                <a:tc>
                  <a:txBody>
                    <a:bodyPr/>
                    <a:lstStyle/>
                    <a:p>
                      <a:r>
                        <a:rPr lang="en-US" sz="1600" dirty="0"/>
                        <a:t>DPV</a:t>
                      </a:r>
                      <a:r>
                        <a:rPr lang="en-US" sz="1600" baseline="30000" dirty="0"/>
                        <a:t>®</a:t>
                      </a:r>
                      <a:r>
                        <a:rPr lang="en-US" sz="1600" dirty="0"/>
                        <a:t> Footnotes:</a:t>
                      </a:r>
                      <a:endParaRPr lang="en-US" sz="1600" b="1" dirty="0">
                        <a:solidFill>
                          <a:schemeClr val="accent6">
                            <a:lumMod val="75000"/>
                          </a:schemeClr>
                        </a:solidFill>
                      </a:endParaRPr>
                    </a:p>
                  </a:txBody>
                  <a:tcPr marL="45720" marR="45720" anchor="ctr"/>
                </a:tc>
                <a:tc>
                  <a:txBody>
                    <a:bodyPr/>
                    <a:lstStyle/>
                    <a:p>
                      <a:r>
                        <a:rPr lang="en-US" sz="1800" dirty="0"/>
                        <a:t>AABB</a:t>
                      </a:r>
                      <a:r>
                        <a:rPr lang="en-US" sz="1800" u="none" baseline="0" dirty="0">
                          <a:effectLst/>
                          <a:uFill>
                            <a:solidFill>
                              <a:schemeClr val="accent2">
                                <a:lumMod val="60000"/>
                                <a:lumOff val="40000"/>
                              </a:schemeClr>
                            </a:solidFill>
                          </a:uFill>
                        </a:rPr>
                        <a:t>CC</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RR</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15019175"/>
              </p:ext>
            </p:extLst>
          </p:nvPr>
        </p:nvGraphicFramePr>
        <p:xfrm>
          <a:off x="1981201" y="2286000"/>
          <a:ext cx="8229598" cy="914400"/>
        </p:xfrm>
        <a:graphic>
          <a:graphicData uri="http://schemas.openxmlformats.org/drawingml/2006/table">
            <a:tbl>
              <a:tblPr/>
              <a:tblGrid>
                <a:gridCol w="592218">
                  <a:extLst>
                    <a:ext uri="{9D8B030D-6E8A-4147-A177-3AD203B41FA5}">
                      <a16:colId xmlns:a16="http://schemas.microsoft.com/office/drawing/2014/main" val="20000"/>
                    </a:ext>
                  </a:extLst>
                </a:gridCol>
                <a:gridCol w="1028973">
                  <a:extLst>
                    <a:ext uri="{9D8B030D-6E8A-4147-A177-3AD203B41FA5}">
                      <a16:colId xmlns:a16="http://schemas.microsoft.com/office/drawing/2014/main" val="20001"/>
                    </a:ext>
                  </a:extLst>
                </a:gridCol>
                <a:gridCol w="2060833">
                  <a:extLst>
                    <a:ext uri="{9D8B030D-6E8A-4147-A177-3AD203B41FA5}">
                      <a16:colId xmlns:a16="http://schemas.microsoft.com/office/drawing/2014/main" val="20002"/>
                    </a:ext>
                  </a:extLst>
                </a:gridCol>
                <a:gridCol w="593127">
                  <a:extLst>
                    <a:ext uri="{9D8B030D-6E8A-4147-A177-3AD203B41FA5}">
                      <a16:colId xmlns:a16="http://schemas.microsoft.com/office/drawing/2014/main" val="20003"/>
                    </a:ext>
                  </a:extLst>
                </a:gridCol>
                <a:gridCol w="849456">
                  <a:extLst>
                    <a:ext uri="{9D8B030D-6E8A-4147-A177-3AD203B41FA5}">
                      <a16:colId xmlns:a16="http://schemas.microsoft.com/office/drawing/2014/main" val="20004"/>
                    </a:ext>
                  </a:extLst>
                </a:gridCol>
                <a:gridCol w="893028">
                  <a:extLst>
                    <a:ext uri="{9D8B030D-6E8A-4147-A177-3AD203B41FA5}">
                      <a16:colId xmlns:a16="http://schemas.microsoft.com/office/drawing/2014/main" val="20005"/>
                    </a:ext>
                  </a:extLst>
                </a:gridCol>
                <a:gridCol w="755639">
                  <a:extLst>
                    <a:ext uri="{9D8B030D-6E8A-4147-A177-3AD203B41FA5}">
                      <a16:colId xmlns:a16="http://schemas.microsoft.com/office/drawing/2014/main" val="20006"/>
                    </a:ext>
                  </a:extLst>
                </a:gridCol>
                <a:gridCol w="728162">
                  <a:extLst>
                    <a:ext uri="{9D8B030D-6E8A-4147-A177-3AD203B41FA5}">
                      <a16:colId xmlns:a16="http://schemas.microsoft.com/office/drawing/2014/main" val="20007"/>
                    </a:ext>
                  </a:extLst>
                </a:gridCol>
                <a:gridCol w="728162">
                  <a:extLst>
                    <a:ext uri="{9D8B030D-6E8A-4147-A177-3AD203B41FA5}">
                      <a16:colId xmlns:a16="http://schemas.microsoft.com/office/drawing/2014/main" val="20008"/>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CMRA</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800-820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VILLAGE WALK</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06437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2762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2"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sp>
        <p:nvSpPr>
          <p:cNvPr id="5" name="Slide Number Placeholder 4">
            <a:extLst>
              <a:ext uri="{FF2B5EF4-FFF2-40B4-BE49-F238E27FC236}">
                <a16:creationId xmlns:a16="http://schemas.microsoft.com/office/drawing/2014/main" id="{52736E65-44A7-413B-B969-4472331928E8}"/>
              </a:ext>
            </a:extLst>
          </p:cNvPr>
          <p:cNvSpPr>
            <a:spLocks noGrp="1"/>
          </p:cNvSpPr>
          <p:nvPr>
            <p:ph type="sldNum" sz="quarter" idx="10"/>
          </p:nvPr>
        </p:nvSpPr>
        <p:spPr/>
        <p:txBody>
          <a:bodyPr/>
          <a:lstStyle/>
          <a:p>
            <a:fld id="{DB48209F-1662-40B9-BF25-8E6F7AC270B7}" type="slidenum">
              <a:rPr lang="en-US" smtClean="0"/>
              <a:pPr/>
              <a:t>45</a:t>
            </a:fld>
            <a:endParaRPr lang="en-US"/>
          </a:p>
        </p:txBody>
      </p:sp>
    </p:spTree>
    <p:extLst>
      <p:ext uri="{BB962C8B-B14F-4D97-AF65-F5344CB8AC3E}">
        <p14:creationId xmlns:p14="http://schemas.microsoft.com/office/powerpoint/2010/main" val="88068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a:spLocks noGrp="1"/>
          </p:cNvSpPr>
          <p:nvPr>
            <p:ph type="body" sz="quarter" idx="12"/>
          </p:nvPr>
        </p:nvSpPr>
        <p:spPr>
          <a:xfrm>
            <a:off x="609600" y="896128"/>
            <a:ext cx="10972800" cy="1619010"/>
          </a:xfrm>
        </p:spPr>
        <p:txBody>
          <a:bodyPr/>
          <a:lstStyle/>
          <a:p>
            <a:pPr marL="0" indent="0">
              <a:spcBef>
                <a:spcPts val="0"/>
              </a:spcBef>
              <a:spcAft>
                <a:spcPts val="1200"/>
              </a:spcAft>
              <a:buNone/>
            </a:pPr>
            <a:r>
              <a:rPr lang="en-US" sz="2000" i="1" dirty="0">
                <a:solidFill>
                  <a:schemeClr val="accent6">
                    <a:lumMod val="75000"/>
                  </a:schemeClr>
                </a:solidFill>
              </a:rPr>
              <a:t>When a CMRA </a:t>
            </a:r>
            <a:r>
              <a:rPr lang="en-US" sz="2000" i="1" u="sng" dirty="0">
                <a:solidFill>
                  <a:schemeClr val="accent6">
                    <a:lumMod val="75000"/>
                  </a:schemeClr>
                </a:solidFill>
              </a:rPr>
              <a:t>does not</a:t>
            </a:r>
            <a:r>
              <a:rPr lang="en-US" sz="2000" i="1" dirty="0">
                <a:solidFill>
                  <a:schemeClr val="accent6">
                    <a:lumMod val="75000"/>
                  </a:schemeClr>
                </a:solidFill>
              </a:rPr>
              <a:t> contain secondary information for the address of the CMRA, box information can be designated using “PMB” (preferred) or “#” (optional).  When an unconfirmed secondary designator is input, it must be changed to PMB (3 line or 4 line). </a:t>
            </a:r>
            <a:r>
              <a:rPr lang="en-US" sz="2000" dirty="0">
                <a:solidFill>
                  <a:schemeClr val="accent2">
                    <a:lumMod val="75000"/>
                  </a:schemeClr>
                </a:solidFill>
              </a:rPr>
              <a:t>When a confirmed CMRA address record contains two (2) distinct secondary values and </a:t>
            </a:r>
            <a:r>
              <a:rPr lang="en-US" sz="2000" u="sng" dirty="0">
                <a:solidFill>
                  <a:schemeClr val="accent2">
                    <a:lumMod val="75000"/>
                  </a:schemeClr>
                </a:solidFill>
              </a:rPr>
              <a:t>neither </a:t>
            </a:r>
            <a:r>
              <a:rPr lang="en-US" sz="2000" dirty="0">
                <a:solidFill>
                  <a:schemeClr val="accent2">
                    <a:lumMod val="75000"/>
                  </a:schemeClr>
                </a:solidFill>
              </a:rPr>
              <a:t>ZIP+4/DPV</a:t>
            </a:r>
            <a:r>
              <a:rPr lang="en-US" sz="2000" baseline="30000" dirty="0">
                <a:solidFill>
                  <a:schemeClr val="accent2">
                    <a:lumMod val="75000"/>
                  </a:schemeClr>
                </a:solidFill>
              </a:rPr>
              <a:t>®</a:t>
            </a:r>
            <a:r>
              <a:rPr lang="en-US" sz="2000" dirty="0">
                <a:solidFill>
                  <a:schemeClr val="accent2">
                    <a:lumMod val="75000"/>
                  </a:schemeClr>
                </a:solidFill>
              </a:rPr>
              <a:t> confirms, assign rightmost designator to PMB.</a:t>
            </a:r>
            <a:endParaRPr lang="en-US" altLang="en-US" sz="2200" dirty="0">
              <a:solidFill>
                <a:schemeClr val="accent2">
                  <a:lumMod val="75000"/>
                </a:schemeClr>
              </a:solidFill>
            </a:endParaRPr>
          </a:p>
        </p:txBody>
      </p:sp>
      <p:graphicFrame>
        <p:nvGraphicFramePr>
          <p:cNvPr id="5" name="Group 36"/>
          <p:cNvGraphicFramePr>
            <a:graphicFrameLocks noGrp="1"/>
          </p:cNvGraphicFramePr>
          <p:nvPr>
            <p:ph type="tbl" idx="4294967295"/>
            <p:extLst>
              <p:ext uri="{D42A27DB-BD31-4B8C-83A1-F6EECF244321}">
                <p14:modId xmlns:p14="http://schemas.microsoft.com/office/powerpoint/2010/main" val="2819314678"/>
              </p:ext>
            </p:extLst>
          </p:nvPr>
        </p:nvGraphicFramePr>
        <p:xfrm>
          <a:off x="1659423" y="2590800"/>
          <a:ext cx="8458203" cy="914400"/>
        </p:xfrm>
        <a:graphic>
          <a:graphicData uri="http://schemas.openxmlformats.org/drawingml/2006/table">
            <a:tbl>
              <a:tblPr/>
              <a:tblGrid>
                <a:gridCol w="533404">
                  <a:extLst>
                    <a:ext uri="{9D8B030D-6E8A-4147-A177-3AD203B41FA5}">
                      <a16:colId xmlns:a16="http://schemas.microsoft.com/office/drawing/2014/main" val="20000"/>
                    </a:ext>
                  </a:extLst>
                </a:gridCol>
                <a:gridCol w="1100567">
                  <a:extLst>
                    <a:ext uri="{9D8B030D-6E8A-4147-A177-3AD203B41FA5}">
                      <a16:colId xmlns:a16="http://schemas.microsoft.com/office/drawing/2014/main" val="20001"/>
                    </a:ext>
                  </a:extLst>
                </a:gridCol>
                <a:gridCol w="2023633">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85799">
                  <a:extLst>
                    <a:ext uri="{9D8B030D-6E8A-4147-A177-3AD203B41FA5}">
                      <a16:colId xmlns:a16="http://schemas.microsoft.com/office/drawing/2014/main" val="20008"/>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CMRA</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95-149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HIGHLAND ST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38111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4640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C074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CMRA / PMB DPV® Confirmation</a:t>
            </a:r>
            <a:endParaRPr lang="en-US" kern="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87475205"/>
              </p:ext>
            </p:extLst>
          </p:nvPr>
        </p:nvGraphicFramePr>
        <p:xfrm>
          <a:off x="1021080" y="3581400"/>
          <a:ext cx="10149840" cy="2926080"/>
        </p:xfrm>
        <a:graphic>
          <a:graphicData uri="http://schemas.openxmlformats.org/drawingml/2006/table">
            <a:tbl>
              <a:tblPr firstRow="1" bandRow="1">
                <a:tableStyleId>{72833802-FEF1-4C79-8D5D-14CF1EAF98D9}</a:tableStyleId>
              </a:tblPr>
              <a:tblGrid>
                <a:gridCol w="192024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40080">
                <a:tc>
                  <a:txBody>
                    <a:bodyPr/>
                    <a:lstStyle/>
                    <a:p>
                      <a:r>
                        <a:rPr lang="en-US" sz="1600" dirty="0"/>
                        <a:t>Input:</a:t>
                      </a:r>
                      <a:endParaRPr lang="en-US" sz="1600" b="1" dirty="0">
                        <a:solidFill>
                          <a:schemeClr val="accent2">
                            <a:lumMod val="75000"/>
                          </a:schemeClr>
                        </a:solidFill>
                      </a:endParaRPr>
                    </a:p>
                  </a:txBody>
                  <a:tcPr marL="45720" marR="45720" anchor="ctr"/>
                </a:tc>
                <a:tc gridSpan="2">
                  <a:txBody>
                    <a:bodyPr/>
                    <a:lstStyle/>
                    <a:p>
                      <a:pPr marL="0" indent="0">
                        <a:buNone/>
                      </a:pPr>
                      <a:r>
                        <a:rPr lang="en-US" sz="1800" dirty="0"/>
                        <a:t>111 Highland St </a:t>
                      </a:r>
                      <a:r>
                        <a:rPr lang="en-US" sz="1800" i="1" dirty="0"/>
                        <a:t>Unit</a:t>
                      </a:r>
                      <a:r>
                        <a:rPr lang="en-US" sz="1800" i="1" baseline="0" dirty="0"/>
                        <a:t> 2 Ste 1</a:t>
                      </a:r>
                      <a:r>
                        <a:rPr lang="en-US" sz="1800" i="1" dirty="0">
                          <a:effectLst>
                            <a:outerShdw blurRad="38100" dist="38100" dir="2700000" algn="tl">
                              <a:srgbClr val="000000">
                                <a:alpha val="43137"/>
                              </a:srgbClr>
                            </a:outerShdw>
                          </a:effectLst>
                        </a:rPr>
                        <a:t> </a:t>
                      </a:r>
                    </a:p>
                    <a:p>
                      <a:pPr marL="0" indent="0">
                        <a:buNone/>
                      </a:pPr>
                      <a:r>
                        <a:rPr lang="fi-FI" sz="1800" dirty="0"/>
                        <a:t>Memphis</a:t>
                      </a:r>
                      <a:r>
                        <a:rPr lang="fi-FI" sz="1800" baseline="0" dirty="0"/>
                        <a:t> TN</a:t>
                      </a:r>
                      <a:r>
                        <a:rPr lang="fi-FI" sz="1800" dirty="0"/>
                        <a:t> 38111</a:t>
                      </a:r>
                      <a:endParaRPr lang="fi-FI" sz="1800" b="1" dirty="0">
                        <a:solidFill>
                          <a:schemeClr val="accent2">
                            <a:lumMod val="75000"/>
                          </a:schemeClr>
                        </a:solidFill>
                      </a:endParaRPr>
                    </a:p>
                  </a:txBody>
                  <a:tcPr marL="45720" marR="45720" anchor="ctr"/>
                </a:tc>
                <a:tc hMerge="1">
                  <a:txBody>
                    <a:bodyPr/>
                    <a:lstStyle/>
                    <a:p>
                      <a:pPr marL="0" indent="0">
                        <a:buNone/>
                      </a:pPr>
                      <a:endParaRPr lang="fi-FI" sz="1800" b="1" dirty="0">
                        <a:solidFill>
                          <a:schemeClr val="accent2">
                            <a:lumMod val="75000"/>
                          </a:schemeClr>
                        </a:solidFill>
                      </a:endParaRPr>
                    </a:p>
                  </a:txBody>
                  <a:tcPr marL="45720" marR="45720" anchor="ctr"/>
                </a:tc>
                <a:extLst>
                  <a:ext uri="{0D108BD9-81ED-4DB2-BD59-A6C34878D82A}">
                    <a16:rowId xmlns:a16="http://schemas.microsoft.com/office/drawing/2014/main" val="10000"/>
                  </a:ext>
                </a:extLst>
              </a:tr>
              <a:tr h="822960">
                <a:tc>
                  <a:txBody>
                    <a:bodyPr/>
                    <a:lstStyle/>
                    <a:p>
                      <a:r>
                        <a:rPr lang="en-US" sz="1600" dirty="0"/>
                        <a:t>Output:</a:t>
                      </a:r>
                      <a:endParaRPr lang="en-US" sz="1600" b="1" dirty="0">
                        <a:solidFill>
                          <a:schemeClr val="accent2">
                            <a:lumMod val="75000"/>
                          </a:schemeClr>
                        </a:solidFill>
                      </a:endParaRPr>
                    </a:p>
                  </a:txBody>
                  <a:tcPr marL="45720" marR="45720" anchor="ctr"/>
                </a:tc>
                <a:tc>
                  <a:txBody>
                    <a:bodyPr/>
                    <a:lstStyle/>
                    <a:p>
                      <a:pPr marL="0" indent="0">
                        <a:buNone/>
                      </a:pPr>
                      <a:r>
                        <a:rPr lang="en-US" sz="1800" dirty="0"/>
                        <a:t>111 HIGHLAND ST </a:t>
                      </a:r>
                      <a:r>
                        <a:rPr lang="en-US" sz="1800" i="1" u="none" dirty="0">
                          <a:effectLst>
                            <a:outerShdw blurRad="38100" dist="38100" dir="2700000" algn="tl">
                              <a:srgbClr val="000000">
                                <a:alpha val="43137"/>
                              </a:srgbClr>
                            </a:outerShdw>
                          </a:effectLst>
                        </a:rPr>
                        <a:t>Unit</a:t>
                      </a:r>
                      <a:r>
                        <a:rPr lang="en-US" sz="1800" i="1" u="none" baseline="0" dirty="0">
                          <a:effectLst>
                            <a:outerShdw blurRad="38100" dist="38100" dir="2700000" algn="tl">
                              <a:srgbClr val="000000">
                                <a:alpha val="43137"/>
                              </a:srgbClr>
                            </a:outerShdw>
                          </a:effectLst>
                          <a:uFill>
                            <a:solidFill>
                              <a:schemeClr val="accent2">
                                <a:lumMod val="60000"/>
                                <a:lumOff val="40000"/>
                              </a:schemeClr>
                            </a:solidFill>
                          </a:uFill>
                        </a:rPr>
                        <a:t> 2 PMB 1 </a:t>
                      </a:r>
                    </a:p>
                    <a:p>
                      <a:pPr marL="0" indent="0">
                        <a:spcBef>
                          <a:spcPts val="0"/>
                        </a:spcBef>
                        <a:spcAft>
                          <a:spcPts val="1200"/>
                        </a:spcAft>
                        <a:buNone/>
                      </a:pPr>
                      <a:r>
                        <a:rPr lang="fi-FI" sz="1800" dirty="0"/>
                        <a:t>MEMPHIS TN 38111- 4640</a:t>
                      </a:r>
                      <a:endParaRPr lang="fi-FI" sz="1800" b="1" dirty="0">
                        <a:solidFill>
                          <a:schemeClr val="accent2">
                            <a:lumMod val="75000"/>
                          </a:schemeClr>
                        </a:solidFill>
                      </a:endParaRPr>
                    </a:p>
                  </a:txBody>
                  <a:tcPr marL="45720" marR="4572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none" baseline="0" dirty="0">
                          <a:effectLst>
                            <a:outerShdw blurRad="38100" dist="38100" dir="2700000" algn="tl">
                              <a:srgbClr val="000000">
                                <a:alpha val="43137"/>
                              </a:srgbClr>
                            </a:outerShdw>
                          </a:effectLst>
                          <a:uFill>
                            <a:solidFill>
                              <a:schemeClr val="accent2">
                                <a:lumMod val="60000"/>
                                <a:lumOff val="40000"/>
                              </a:schemeClr>
                            </a:solidFill>
                          </a:uFill>
                        </a:rPr>
                        <a:t>PMB 1  (or UNIT 2 PMB 1)</a:t>
                      </a:r>
                    </a:p>
                    <a:p>
                      <a:pPr marL="0" indent="0">
                        <a:buNone/>
                      </a:pPr>
                      <a:r>
                        <a:rPr lang="en-US" sz="1800" dirty="0"/>
                        <a:t>111 HIGHLAND ST </a:t>
                      </a:r>
                      <a:r>
                        <a:rPr lang="en-US" sz="1800" i="1" u="none" dirty="0">
                          <a:effectLst>
                            <a:outerShdw blurRad="38100" dist="38100" dir="2700000" algn="tl">
                              <a:srgbClr val="000000">
                                <a:alpha val="43137"/>
                              </a:srgbClr>
                            </a:outerShdw>
                          </a:effectLst>
                        </a:rPr>
                        <a:t>Unit</a:t>
                      </a:r>
                      <a:r>
                        <a:rPr lang="en-US" sz="1800" i="1" u="none" baseline="0" dirty="0">
                          <a:effectLst>
                            <a:outerShdw blurRad="38100" dist="38100" dir="2700000" algn="tl">
                              <a:srgbClr val="000000">
                                <a:alpha val="43137"/>
                              </a:srgbClr>
                            </a:outerShdw>
                          </a:effectLst>
                          <a:uFill>
                            <a:solidFill>
                              <a:schemeClr val="accent2">
                                <a:lumMod val="60000"/>
                                <a:lumOff val="40000"/>
                              </a:schemeClr>
                            </a:solidFill>
                          </a:uFill>
                        </a:rPr>
                        <a:t> 2 </a:t>
                      </a:r>
                    </a:p>
                    <a:p>
                      <a:pPr marL="0" indent="0">
                        <a:spcBef>
                          <a:spcPts val="0"/>
                        </a:spcBef>
                        <a:spcAft>
                          <a:spcPts val="1200"/>
                        </a:spcAft>
                        <a:buNone/>
                      </a:pPr>
                      <a:r>
                        <a:rPr lang="fi-FI" sz="1800" dirty="0"/>
                        <a:t>MEMPHIS TN 38111- 4640</a:t>
                      </a:r>
                      <a:endParaRPr lang="fi-FI" sz="1800" b="1" dirty="0">
                        <a:solidFill>
                          <a:schemeClr val="accent2">
                            <a:lumMod val="75000"/>
                          </a:schemeClr>
                        </a:solidFill>
                      </a:endParaRPr>
                    </a:p>
                  </a:txBody>
                  <a:tcPr marL="45720" marR="45720" anchor="b"/>
                </a:tc>
                <a:extLst>
                  <a:ext uri="{0D108BD9-81ED-4DB2-BD59-A6C34878D82A}">
                    <a16:rowId xmlns:a16="http://schemas.microsoft.com/office/drawing/2014/main" val="10001"/>
                  </a:ext>
                </a:extLst>
              </a:tr>
              <a:tr h="457200">
                <a:tc>
                  <a:txBody>
                    <a:bodyPr/>
                    <a:lstStyle/>
                    <a:p>
                      <a:r>
                        <a:rPr lang="en-US" sz="1600" dirty="0"/>
                        <a:t>DPV</a:t>
                      </a:r>
                      <a:r>
                        <a:rPr lang="en-US" sz="1600" baseline="30000" dirty="0"/>
                        <a:t>®</a:t>
                      </a:r>
                      <a:r>
                        <a:rPr lang="en-US" sz="1600" dirty="0"/>
                        <a:t> Return Code:</a:t>
                      </a:r>
                      <a:endParaRPr lang="en-US" sz="1600" b="1" dirty="0">
                        <a:solidFill>
                          <a:schemeClr val="accent2">
                            <a:lumMod val="75000"/>
                          </a:schemeClr>
                        </a:solidFill>
                      </a:endParaRPr>
                    </a:p>
                  </a:txBody>
                  <a:tcPr marL="45720" marR="45720" anchor="ctr"/>
                </a:tc>
                <a:tc>
                  <a:txBody>
                    <a:bodyPr/>
                    <a:lstStyle/>
                    <a:p>
                      <a:r>
                        <a:rPr lang="en-US" sz="1800" dirty="0"/>
                        <a:t>Y</a:t>
                      </a:r>
                      <a:endParaRPr lang="en-US" sz="1800" b="1" dirty="0">
                        <a:solidFill>
                          <a:srgbClr val="C00000"/>
                        </a:solidFill>
                      </a:endParaRPr>
                    </a:p>
                  </a:txBody>
                  <a:tcPr marL="45720" marR="45720" anchor="ctr"/>
                </a:tc>
                <a:tc>
                  <a:txBody>
                    <a:bodyPr/>
                    <a:lstStyle/>
                    <a:p>
                      <a:endParaRPr lang="en-US" sz="1800" b="1" dirty="0">
                        <a:solidFill>
                          <a:srgbClr val="C00000"/>
                        </a:solidFill>
                      </a:endParaRPr>
                    </a:p>
                  </a:txBody>
                  <a:tcPr marL="45720" marR="45720" anchor="ctr"/>
                </a:tc>
                <a:extLst>
                  <a:ext uri="{0D108BD9-81ED-4DB2-BD59-A6C34878D82A}">
                    <a16:rowId xmlns:a16="http://schemas.microsoft.com/office/drawing/2014/main" val="10002"/>
                  </a:ext>
                </a:extLst>
              </a:tr>
              <a:tr h="457200">
                <a:tc>
                  <a:txBody>
                    <a:bodyPr/>
                    <a:lstStyle/>
                    <a:p>
                      <a:r>
                        <a:rPr lang="en-US" sz="1600" dirty="0"/>
                        <a:t>CMRA Table:</a:t>
                      </a:r>
                      <a:endParaRPr lang="en-US" sz="1600" b="1" dirty="0">
                        <a:solidFill>
                          <a:schemeClr val="accent2">
                            <a:lumMod val="75000"/>
                          </a:schemeClr>
                        </a:solidFill>
                      </a:endParaRPr>
                    </a:p>
                  </a:txBody>
                  <a:tcPr marL="45720" marR="45720" anchor="ctr"/>
                </a:tc>
                <a:tc>
                  <a:txBody>
                    <a:bodyPr/>
                    <a:lstStyle/>
                    <a:p>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Y</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457200">
                <a:tc>
                  <a:txBody>
                    <a:bodyPr/>
                    <a:lstStyle/>
                    <a:p>
                      <a:r>
                        <a:rPr lang="en-US" sz="1600" dirty="0"/>
                        <a:t>DPV</a:t>
                      </a:r>
                      <a:r>
                        <a:rPr lang="en-US" sz="1600" baseline="30000" dirty="0"/>
                        <a:t>®</a:t>
                      </a:r>
                      <a:r>
                        <a:rPr lang="en-US" sz="1600" dirty="0"/>
                        <a:t> Footnotes:</a:t>
                      </a:r>
                      <a:endParaRPr lang="en-US" sz="1600" b="1" dirty="0">
                        <a:solidFill>
                          <a:schemeClr val="accent2">
                            <a:lumMod val="75000"/>
                          </a:schemeClr>
                        </a:solidFill>
                      </a:endParaRPr>
                    </a:p>
                  </a:txBody>
                  <a:tcPr marL="45720" marR="45720" anchor="ctr"/>
                </a:tc>
                <a:tc>
                  <a:txBody>
                    <a:bodyPr/>
                    <a:lstStyle/>
                    <a:p>
                      <a:r>
                        <a:rPr lang="en-US" sz="1800" dirty="0"/>
                        <a:t>AABBCC</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RR</a:t>
                      </a:r>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tc>
                  <a:txBody>
                    <a:bodyPr/>
                    <a:lstStyle/>
                    <a:p>
                      <a:endParaRPr lang="en-US" sz="18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bl>
          </a:graphicData>
        </a:graphic>
      </p:graphicFrame>
      <p:sp>
        <p:nvSpPr>
          <p:cNvPr id="12" name="TextBox 11"/>
          <p:cNvSpPr txBox="1"/>
          <p:nvPr/>
        </p:nvSpPr>
        <p:spPr>
          <a:xfrm>
            <a:off x="1021080" y="6552851"/>
            <a:ext cx="10149839" cy="338554"/>
          </a:xfrm>
          <a:prstGeom prst="rect">
            <a:avLst/>
          </a:prstGeom>
          <a:noFill/>
        </p:spPr>
        <p:txBody>
          <a:bodyPr wrap="square" rtlCol="0">
            <a:spAutoFit/>
          </a:bodyPr>
          <a:lstStyle/>
          <a:p>
            <a:pPr algn="ctr"/>
            <a:r>
              <a:rPr lang="en-US" sz="1600" dirty="0">
                <a:solidFill>
                  <a:schemeClr val="accent2">
                    <a:lumMod val="75000"/>
                  </a:schemeClr>
                </a:solidFill>
              </a:rPr>
              <a:t>NOTE: Return “#” only when it is part of the input address. Otherwise software must return PMB. </a:t>
            </a:r>
            <a:endParaRPr lang="en-US" altLang="en-US" sz="1600" dirty="0">
              <a:solidFill>
                <a:schemeClr val="accent2">
                  <a:lumMod val="75000"/>
                </a:schemeClr>
              </a:solidFill>
            </a:endParaRPr>
          </a:p>
        </p:txBody>
      </p:sp>
      <p:sp>
        <p:nvSpPr>
          <p:cNvPr id="3" name="Slide Number Placeholder 2">
            <a:extLst>
              <a:ext uri="{FF2B5EF4-FFF2-40B4-BE49-F238E27FC236}">
                <a16:creationId xmlns:a16="http://schemas.microsoft.com/office/drawing/2014/main" id="{21543259-40D4-4FC2-88AC-E3F16C275CAC}"/>
              </a:ext>
            </a:extLst>
          </p:cNvPr>
          <p:cNvSpPr>
            <a:spLocks noGrp="1"/>
          </p:cNvSpPr>
          <p:nvPr>
            <p:ph type="sldNum" sz="quarter" idx="10"/>
          </p:nvPr>
        </p:nvSpPr>
        <p:spPr/>
        <p:txBody>
          <a:bodyPr/>
          <a:lstStyle/>
          <a:p>
            <a:fld id="{DB48209F-1662-40B9-BF25-8E6F7AC270B7}" type="slidenum">
              <a:rPr lang="en-US" smtClean="0"/>
              <a:pPr/>
              <a:t>46</a:t>
            </a:fld>
            <a:endParaRPr lang="en-US"/>
          </a:p>
        </p:txBody>
      </p:sp>
    </p:spTree>
    <p:extLst>
      <p:ext uri="{BB962C8B-B14F-4D97-AF65-F5344CB8AC3E}">
        <p14:creationId xmlns:p14="http://schemas.microsoft.com/office/powerpoint/2010/main" val="335163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219200"/>
            <a:ext cx="10972800" cy="2011680"/>
          </a:xfrm>
        </p:spPr>
        <p:txBody>
          <a:bodyPr/>
          <a:lstStyle/>
          <a:p>
            <a:pPr marL="0" indent="0">
              <a:buClr>
                <a:schemeClr val="accent6">
                  <a:lumMod val="75000"/>
                </a:schemeClr>
              </a:buClr>
              <a:buNone/>
            </a:pPr>
            <a:r>
              <a:rPr lang="en-US" dirty="0">
                <a:solidFill>
                  <a:schemeClr val="accent6">
                    <a:lumMod val="75000"/>
                  </a:schemeClr>
                </a:solidFill>
              </a:rPr>
              <a:t>A new table is being added to DSF</a:t>
            </a:r>
            <a:r>
              <a:rPr lang="en-US" baseline="30000" dirty="0">
                <a:solidFill>
                  <a:schemeClr val="accent6">
                    <a:lumMod val="75000"/>
                  </a:schemeClr>
                </a:solidFill>
              </a:rPr>
              <a:t>2®</a:t>
            </a:r>
            <a:r>
              <a:rPr lang="en-US" dirty="0">
                <a:solidFill>
                  <a:schemeClr val="accent6">
                    <a:lumMod val="75000"/>
                  </a:schemeClr>
                </a:solidFill>
              </a:rPr>
              <a:t> Flat. When the LACS flag is set on a record, this table will be queried using the SHA value. </a:t>
            </a:r>
          </a:p>
          <a:p>
            <a:pPr marL="0" indent="0">
              <a:buClr>
                <a:schemeClr val="accent6">
                  <a:lumMod val="75000"/>
                </a:schemeClr>
              </a:buClr>
              <a:buNone/>
            </a:pPr>
            <a:endParaRPr lang="en-US" dirty="0">
              <a:solidFill>
                <a:schemeClr val="accent6">
                  <a:lumMod val="75000"/>
                </a:schemeClr>
              </a:solidFill>
            </a:endParaRPr>
          </a:p>
          <a:p>
            <a:pPr marL="0" indent="0">
              <a:buClr>
                <a:schemeClr val="accent6">
                  <a:lumMod val="75000"/>
                </a:schemeClr>
              </a:buClr>
              <a:buNone/>
            </a:pPr>
            <a:r>
              <a:rPr lang="en-US" dirty="0">
                <a:solidFill>
                  <a:schemeClr val="accent6">
                    <a:lumMod val="75000"/>
                  </a:schemeClr>
                </a:solidFill>
              </a:rPr>
              <a:t>The presence of a record in this table means the address does not DPV</a:t>
            </a:r>
            <a:r>
              <a:rPr lang="en-US" b="1" baseline="30000" dirty="0">
                <a:solidFill>
                  <a:schemeClr val="accent6">
                    <a:lumMod val="75000"/>
                  </a:schemeClr>
                </a:solidFill>
                <a:ea typeface="Calibri"/>
              </a:rPr>
              <a:t>®</a:t>
            </a:r>
            <a:r>
              <a:rPr lang="en-US" dirty="0">
                <a:solidFill>
                  <a:schemeClr val="accent6">
                    <a:lumMod val="75000"/>
                  </a:schemeClr>
                </a:solidFill>
              </a:rPr>
              <a:t> confirm. In these cases, the DPV</a:t>
            </a:r>
            <a:r>
              <a:rPr lang="en-US" b="1" baseline="30000" dirty="0">
                <a:solidFill>
                  <a:schemeClr val="accent6">
                    <a:lumMod val="75000"/>
                  </a:schemeClr>
                </a:solidFill>
                <a:ea typeface="Calibri"/>
              </a:rPr>
              <a:t>®</a:t>
            </a:r>
            <a:r>
              <a:rPr lang="en-US" dirty="0">
                <a:solidFill>
                  <a:schemeClr val="accent6">
                    <a:lumMod val="75000"/>
                  </a:schemeClr>
                </a:solidFill>
              </a:rPr>
              <a:t> Return Code should be set to ‘N’.</a:t>
            </a:r>
          </a:p>
        </p:txBody>
      </p:sp>
      <p:sp>
        <p:nvSpPr>
          <p:cNvPr id="6"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LACS Only Table (DSF2®)</a:t>
            </a:r>
            <a:endParaRPr lang="en-US" kern="0" dirty="0">
              <a:solidFill>
                <a:schemeClr val="bg1"/>
              </a:solidFill>
            </a:endParaRPr>
          </a:p>
        </p:txBody>
      </p:sp>
      <p:sp>
        <p:nvSpPr>
          <p:cNvPr id="3" name="Slide Number Placeholder 2">
            <a:extLst>
              <a:ext uri="{FF2B5EF4-FFF2-40B4-BE49-F238E27FC236}">
                <a16:creationId xmlns:a16="http://schemas.microsoft.com/office/drawing/2014/main" id="{FA639C34-495B-42B0-B868-F0FD5A0F365D}"/>
              </a:ext>
            </a:extLst>
          </p:cNvPr>
          <p:cNvSpPr>
            <a:spLocks noGrp="1"/>
          </p:cNvSpPr>
          <p:nvPr>
            <p:ph type="sldNum" sz="quarter" idx="10"/>
          </p:nvPr>
        </p:nvSpPr>
        <p:spPr/>
        <p:txBody>
          <a:bodyPr/>
          <a:lstStyle/>
          <a:p>
            <a:fld id="{DB48209F-1662-40B9-BF25-8E6F7AC270B7}" type="slidenum">
              <a:rPr lang="en-US" smtClean="0"/>
              <a:pPr/>
              <a:t>47</a:t>
            </a:fld>
            <a:endParaRPr lang="en-US"/>
          </a:p>
        </p:txBody>
      </p:sp>
    </p:spTree>
    <p:extLst>
      <p:ext uri="{BB962C8B-B14F-4D97-AF65-F5344CB8AC3E}">
        <p14:creationId xmlns:p14="http://schemas.microsoft.com/office/powerpoint/2010/main" val="3413299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962363938"/>
              </p:ext>
            </p:extLst>
          </p:nvPr>
        </p:nvGraphicFramePr>
        <p:xfrm>
          <a:off x="2118360" y="1143000"/>
          <a:ext cx="7955280" cy="914400"/>
        </p:xfrm>
        <a:graphic>
          <a:graphicData uri="http://schemas.openxmlformats.org/drawingml/2006/table">
            <a:tbl>
              <a:tblPr/>
              <a:tblGrid>
                <a:gridCol w="825548">
                  <a:extLst>
                    <a:ext uri="{9D8B030D-6E8A-4147-A177-3AD203B41FA5}">
                      <a16:colId xmlns:a16="http://schemas.microsoft.com/office/drawing/2014/main" val="20000"/>
                    </a:ext>
                  </a:extLst>
                </a:gridCol>
                <a:gridCol w="1275847">
                  <a:extLst>
                    <a:ext uri="{9D8B030D-6E8A-4147-A177-3AD203B41FA5}">
                      <a16:colId xmlns:a16="http://schemas.microsoft.com/office/drawing/2014/main" val="20001"/>
                    </a:ext>
                  </a:extLst>
                </a:gridCol>
                <a:gridCol w="1425947">
                  <a:extLst>
                    <a:ext uri="{9D8B030D-6E8A-4147-A177-3AD203B41FA5}">
                      <a16:colId xmlns:a16="http://schemas.microsoft.com/office/drawing/2014/main" val="20002"/>
                    </a:ext>
                  </a:extLst>
                </a:gridCol>
                <a:gridCol w="825548">
                  <a:extLst>
                    <a:ext uri="{9D8B030D-6E8A-4147-A177-3AD203B41FA5}">
                      <a16:colId xmlns:a16="http://schemas.microsoft.com/office/drawing/2014/main" val="20003"/>
                    </a:ext>
                  </a:extLst>
                </a:gridCol>
                <a:gridCol w="900597">
                  <a:extLst>
                    <a:ext uri="{9D8B030D-6E8A-4147-A177-3AD203B41FA5}">
                      <a16:colId xmlns:a16="http://schemas.microsoft.com/office/drawing/2014/main" val="20004"/>
                    </a:ext>
                  </a:extLst>
                </a:gridCol>
                <a:gridCol w="900597">
                  <a:extLst>
                    <a:ext uri="{9D8B030D-6E8A-4147-A177-3AD203B41FA5}">
                      <a16:colId xmlns:a16="http://schemas.microsoft.com/office/drawing/2014/main" val="20005"/>
                    </a:ext>
                  </a:extLst>
                </a:gridCol>
                <a:gridCol w="975648">
                  <a:extLst>
                    <a:ext uri="{9D8B030D-6E8A-4147-A177-3AD203B41FA5}">
                      <a16:colId xmlns:a16="http://schemas.microsoft.com/office/drawing/2014/main" val="20006"/>
                    </a:ext>
                  </a:extLst>
                </a:gridCol>
                <a:gridCol w="825548">
                  <a:extLst>
                    <a:ext uri="{9D8B030D-6E8A-4147-A177-3AD203B41FA5}">
                      <a16:colId xmlns:a16="http://schemas.microsoft.com/office/drawing/2014/main" val="20007"/>
                    </a:ext>
                  </a:extLst>
                </a:gridCol>
              </a:tblGrid>
              <a:tr h="57131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a:t>
                      </a: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30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1676400" y="2574898"/>
          <a:ext cx="8831250" cy="3802316"/>
        </p:xfrm>
        <a:graphic>
          <a:graphicData uri="http://schemas.openxmlformats.org/drawingml/2006/table">
            <a:tbl>
              <a:tblPr firstRow="1" bandRow="1">
                <a:tableStyleId>{72833802-FEF1-4C79-8D5D-14CF1EAF98D9}</a:tableStyleId>
              </a:tblPr>
              <a:tblGrid>
                <a:gridCol w="2943750">
                  <a:extLst>
                    <a:ext uri="{9D8B030D-6E8A-4147-A177-3AD203B41FA5}">
                      <a16:colId xmlns:a16="http://schemas.microsoft.com/office/drawing/2014/main" val="20000"/>
                    </a:ext>
                  </a:extLst>
                </a:gridCol>
                <a:gridCol w="2943750">
                  <a:extLst>
                    <a:ext uri="{9D8B030D-6E8A-4147-A177-3AD203B41FA5}">
                      <a16:colId xmlns:a16="http://schemas.microsoft.com/office/drawing/2014/main" val="20001"/>
                    </a:ext>
                  </a:extLst>
                </a:gridCol>
                <a:gridCol w="2943750">
                  <a:extLst>
                    <a:ext uri="{9D8B030D-6E8A-4147-A177-3AD203B41FA5}">
                      <a16:colId xmlns:a16="http://schemas.microsoft.com/office/drawing/2014/main" val="20002"/>
                    </a:ext>
                  </a:extLst>
                </a:gridCol>
              </a:tblGrid>
              <a:tr h="143386">
                <a:tc>
                  <a:txBody>
                    <a:bodyPr/>
                    <a:lstStyle/>
                    <a:p>
                      <a:endParaRPr lang="en-US" sz="1400" b="1" baseline="0" dirty="0">
                        <a:solidFill>
                          <a:schemeClr val="accent2">
                            <a:lumMod val="75000"/>
                          </a:schemeClr>
                        </a:solidFill>
                      </a:endParaRPr>
                    </a:p>
                  </a:txBody>
                  <a:tcPr marT="0" marB="0" anchor="ctr"/>
                </a:tc>
                <a:tc>
                  <a:txBody>
                    <a:bodyPr/>
                    <a:lstStyle/>
                    <a:p>
                      <a:pPr algn="l" eaLnBrk="1" hangingPunct="1">
                        <a:spcAft>
                          <a:spcPts val="1800"/>
                        </a:spcAft>
                      </a:pPr>
                      <a:r>
                        <a:rPr lang="en-US" altLang="en-US" sz="1400" baseline="0" dirty="0">
                          <a:effectLst>
                            <a:outerShdw blurRad="38100" dist="38100" dir="2700000" algn="tl">
                              <a:srgbClr val="000000">
                                <a:alpha val="43137"/>
                              </a:srgbClr>
                            </a:outerShdw>
                          </a:effectLst>
                        </a:rPr>
                        <a:t>Current Rule</a:t>
                      </a:r>
                      <a:endParaRPr lang="en-US" altLang="en-US" sz="1400" b="1" i="1" baseline="0" dirty="0">
                        <a:solidFill>
                          <a:schemeClr val="accent2">
                            <a:lumMod val="75000"/>
                          </a:schemeClr>
                        </a:solidFill>
                        <a:effectLst>
                          <a:outerShdw blurRad="38100" dist="38100" dir="2700000" algn="tl">
                            <a:srgbClr val="000000">
                              <a:alpha val="43137"/>
                            </a:srgbClr>
                          </a:outerShdw>
                        </a:effectLst>
                      </a:endParaRPr>
                    </a:p>
                  </a:txBody>
                  <a:tcPr marT="0" marB="0" anchor="ctr"/>
                </a:tc>
                <a:tc>
                  <a:txBody>
                    <a:bodyPr/>
                    <a:lstStyle/>
                    <a:p>
                      <a:pPr algn="l" eaLnBrk="1" hangingPunct="1">
                        <a:spcAft>
                          <a:spcPts val="1800"/>
                        </a:spcAft>
                      </a:pPr>
                      <a:r>
                        <a:rPr lang="en-US" altLang="en-US" sz="1400" baseline="0" dirty="0">
                          <a:effectLst>
                            <a:outerShdw blurRad="38100" dist="38100" dir="2700000" algn="tl">
                              <a:srgbClr val="000000">
                                <a:alpha val="43137"/>
                              </a:srgbClr>
                            </a:outerShdw>
                          </a:effectLst>
                        </a:rPr>
                        <a:t>New Rule</a:t>
                      </a:r>
                      <a:endParaRPr lang="en-US" altLang="en-US" sz="1400" b="1" i="1" baseline="0" dirty="0">
                        <a:solidFill>
                          <a:schemeClr val="accent2">
                            <a:lumMod val="75000"/>
                          </a:schemeClr>
                        </a:solidFill>
                        <a:effectLst>
                          <a:outerShdw blurRad="38100" dist="38100" dir="2700000" algn="tl">
                            <a:srgbClr val="000000">
                              <a:alpha val="43137"/>
                            </a:srgbClr>
                          </a:outerShdw>
                        </a:effectLst>
                      </a:endParaRPr>
                    </a:p>
                  </a:txBody>
                  <a:tcPr marT="0" marB="0" anchor="ctr"/>
                </a:tc>
                <a:extLst>
                  <a:ext uri="{0D108BD9-81ED-4DB2-BD59-A6C34878D82A}">
                    <a16:rowId xmlns:a16="http://schemas.microsoft.com/office/drawing/2014/main" val="10000"/>
                  </a:ext>
                </a:extLst>
              </a:tr>
              <a:tr h="417868">
                <a:tc>
                  <a:txBody>
                    <a:bodyPr/>
                    <a:lstStyle/>
                    <a:p>
                      <a:r>
                        <a:rPr lang="en-US" sz="1400" baseline="0" dirty="0"/>
                        <a:t>Input:</a:t>
                      </a:r>
                      <a:endParaRPr lang="en-US" sz="1400" b="1" baseline="0" dirty="0">
                        <a:solidFill>
                          <a:schemeClr val="accent2">
                            <a:lumMod val="75000"/>
                          </a:schemeClr>
                        </a:solidFill>
                      </a:endParaRPr>
                    </a:p>
                  </a:txBody>
                  <a:tcPr marT="54864" marB="54864"/>
                </a:tc>
                <a:tc>
                  <a:txBody>
                    <a:bodyPr/>
                    <a:lstStyle/>
                    <a:p>
                      <a:pPr eaLnBrk="1" hangingPunct="1"/>
                      <a:r>
                        <a:rPr lang="en-US" altLang="en-US" sz="1400" b="1" baseline="0" dirty="0">
                          <a:solidFill>
                            <a:schemeClr val="accent6">
                              <a:lumMod val="75000"/>
                            </a:schemeClr>
                          </a:solidFill>
                          <a:effectLst/>
                        </a:rPr>
                        <a:t>PARCE NAVAS</a:t>
                      </a:r>
                    </a:p>
                    <a:p>
                      <a:pPr eaLnBrk="1" hangingPunct="1"/>
                      <a:r>
                        <a:rPr lang="en-US" altLang="en-US" sz="1400" b="1" baseline="0" dirty="0">
                          <a:solidFill>
                            <a:schemeClr val="accent6">
                              <a:lumMod val="75000"/>
                            </a:schemeClr>
                          </a:solidFill>
                          <a:effectLst/>
                        </a:rPr>
                        <a:t>185 CALLE D</a:t>
                      </a:r>
                    </a:p>
                    <a:p>
                      <a:pPr eaLnBrk="1" hangingPunct="1">
                        <a:spcAft>
                          <a:spcPts val="1800"/>
                        </a:spcAft>
                      </a:pPr>
                      <a:r>
                        <a:rPr lang="en-US" altLang="en-US" sz="1400" b="1" baseline="0" dirty="0">
                          <a:solidFill>
                            <a:schemeClr val="accent6">
                              <a:lumMod val="75000"/>
                            </a:schemeClr>
                          </a:solidFill>
                        </a:rPr>
                        <a:t>ARECIBO PR 00612</a:t>
                      </a:r>
                      <a:endParaRPr lang="en-US" altLang="en-US" sz="1400" b="1" i="0" baseline="0" dirty="0">
                        <a:solidFill>
                          <a:schemeClr val="accent6">
                            <a:lumMod val="75000"/>
                          </a:schemeClr>
                        </a:solidFill>
                      </a:endParaRPr>
                    </a:p>
                  </a:txBody>
                  <a:tcPr marT="54864" marB="54864"/>
                </a:tc>
                <a:tc>
                  <a:txBody>
                    <a:bodyPr/>
                    <a:lstStyle/>
                    <a:p>
                      <a:pPr eaLnBrk="1" hangingPunct="1"/>
                      <a:r>
                        <a:rPr lang="en-US" altLang="en-US" sz="1400" b="1" baseline="0" dirty="0">
                          <a:solidFill>
                            <a:schemeClr val="accent6">
                              <a:lumMod val="75000"/>
                            </a:schemeClr>
                          </a:solidFill>
                          <a:effectLst/>
                        </a:rPr>
                        <a:t>PARCE NAVAS</a:t>
                      </a:r>
                    </a:p>
                    <a:p>
                      <a:pPr eaLnBrk="1" hangingPunct="1"/>
                      <a:r>
                        <a:rPr lang="en-US" altLang="en-US" sz="1400" b="1" baseline="0" dirty="0">
                          <a:solidFill>
                            <a:schemeClr val="accent6">
                              <a:lumMod val="75000"/>
                            </a:schemeClr>
                          </a:solidFill>
                          <a:effectLst/>
                        </a:rPr>
                        <a:t>185 CALLE D</a:t>
                      </a:r>
                    </a:p>
                    <a:p>
                      <a:pPr eaLnBrk="1" hangingPunct="1">
                        <a:spcAft>
                          <a:spcPts val="1800"/>
                        </a:spcAft>
                      </a:pPr>
                      <a:r>
                        <a:rPr lang="en-US" altLang="en-US" sz="1400" b="1" baseline="0" dirty="0">
                          <a:solidFill>
                            <a:schemeClr val="accent6">
                              <a:lumMod val="75000"/>
                            </a:schemeClr>
                          </a:solidFill>
                        </a:rPr>
                        <a:t>ARECIBO PR 00612</a:t>
                      </a:r>
                      <a:endParaRPr lang="en-US" altLang="en-US" sz="1400" b="1" i="0" baseline="0" dirty="0">
                        <a:solidFill>
                          <a:schemeClr val="accent6">
                            <a:lumMod val="75000"/>
                          </a:schemeClr>
                        </a:solidFill>
                      </a:endParaRPr>
                    </a:p>
                  </a:txBody>
                  <a:tcPr marT="54864" marB="54864"/>
                </a:tc>
                <a:extLst>
                  <a:ext uri="{0D108BD9-81ED-4DB2-BD59-A6C34878D82A}">
                    <a16:rowId xmlns:a16="http://schemas.microsoft.com/office/drawing/2014/main" val="10001"/>
                  </a:ext>
                </a:extLst>
              </a:tr>
              <a:tr h="417868">
                <a:tc>
                  <a:txBody>
                    <a:bodyPr/>
                    <a:lstStyle/>
                    <a:p>
                      <a:r>
                        <a:rPr lang="en-US" sz="1400" baseline="0" dirty="0"/>
                        <a:t>Output:</a:t>
                      </a:r>
                      <a:endParaRPr lang="en-US" sz="1400" b="1" baseline="0" dirty="0">
                        <a:solidFill>
                          <a:schemeClr val="accent2">
                            <a:lumMod val="75000"/>
                          </a:schemeClr>
                        </a:solidFill>
                      </a:endParaRPr>
                    </a:p>
                  </a:txBody>
                  <a:tcPr marT="54864" marB="54864"/>
                </a:tc>
                <a:tc>
                  <a:txBody>
                    <a:bodyPr/>
                    <a:lstStyle/>
                    <a:p>
                      <a:pPr eaLnBrk="1" hangingPunct="1"/>
                      <a:r>
                        <a:rPr lang="en-US" altLang="en-US" sz="1400" b="1" baseline="0" dirty="0">
                          <a:solidFill>
                            <a:schemeClr val="accent6">
                              <a:lumMod val="75000"/>
                            </a:schemeClr>
                          </a:solidFill>
                          <a:effectLst/>
                        </a:rPr>
                        <a:t>PARCE NAVAS</a:t>
                      </a:r>
                    </a:p>
                    <a:p>
                      <a:pPr eaLnBrk="1" hangingPunct="1"/>
                      <a:r>
                        <a:rPr lang="en-US" altLang="en-US" sz="1400" b="1" baseline="0" dirty="0">
                          <a:solidFill>
                            <a:schemeClr val="accent6">
                              <a:lumMod val="75000"/>
                            </a:schemeClr>
                          </a:solidFill>
                          <a:effectLst/>
                        </a:rPr>
                        <a:t>185 CALLE D</a:t>
                      </a:r>
                    </a:p>
                    <a:p>
                      <a:pPr eaLnBrk="1" hangingPunct="1">
                        <a:spcAft>
                          <a:spcPts val="1800"/>
                        </a:spcAft>
                      </a:pPr>
                      <a:r>
                        <a:rPr lang="en-US" altLang="en-US" sz="1400" b="1" baseline="0" dirty="0">
                          <a:solidFill>
                            <a:schemeClr val="accent6">
                              <a:lumMod val="75000"/>
                            </a:schemeClr>
                          </a:solidFill>
                        </a:rPr>
                        <a:t>ARECIBO PR 00612-9512</a:t>
                      </a:r>
                      <a:endParaRPr lang="en-US" altLang="en-US" sz="1400" b="1" i="0" baseline="0" dirty="0">
                        <a:solidFill>
                          <a:schemeClr val="accent6">
                            <a:lumMod val="75000"/>
                          </a:schemeClr>
                        </a:solidFill>
                      </a:endParaRPr>
                    </a:p>
                  </a:txBody>
                  <a:tcPr marT="54864" marB="54864"/>
                </a:tc>
                <a:tc>
                  <a:txBody>
                    <a:bodyPr/>
                    <a:lstStyle/>
                    <a:p>
                      <a:pPr eaLnBrk="1" hangingPunct="1"/>
                      <a:r>
                        <a:rPr lang="en-US" altLang="en-US" sz="1400" b="1" baseline="0" dirty="0">
                          <a:solidFill>
                            <a:schemeClr val="accent6">
                              <a:lumMod val="75000"/>
                            </a:schemeClr>
                          </a:solidFill>
                          <a:effectLst/>
                        </a:rPr>
                        <a:t>PARCE NAVAS</a:t>
                      </a:r>
                    </a:p>
                    <a:p>
                      <a:pPr eaLnBrk="1" hangingPunct="1"/>
                      <a:r>
                        <a:rPr lang="en-US" altLang="en-US" sz="1400" b="1" baseline="0" dirty="0">
                          <a:solidFill>
                            <a:schemeClr val="accent6">
                              <a:lumMod val="75000"/>
                            </a:schemeClr>
                          </a:solidFill>
                          <a:effectLst/>
                        </a:rPr>
                        <a:t>185 CALLE D</a:t>
                      </a:r>
                    </a:p>
                    <a:p>
                      <a:pPr eaLnBrk="1" hangingPunct="1">
                        <a:spcAft>
                          <a:spcPts val="1800"/>
                        </a:spcAft>
                      </a:pPr>
                      <a:r>
                        <a:rPr lang="en-US" altLang="en-US" sz="1400" b="1" baseline="0" dirty="0">
                          <a:solidFill>
                            <a:schemeClr val="accent6">
                              <a:lumMod val="75000"/>
                            </a:schemeClr>
                          </a:solidFill>
                        </a:rPr>
                        <a:t>ARECIBO PR 00612</a:t>
                      </a:r>
                      <a:endParaRPr lang="en-US" altLang="en-US" sz="1400" b="1" i="0" baseline="0" dirty="0">
                        <a:solidFill>
                          <a:schemeClr val="accent6">
                            <a:lumMod val="75000"/>
                          </a:schemeClr>
                        </a:solidFill>
                      </a:endParaRPr>
                    </a:p>
                  </a:txBody>
                  <a:tcPr marT="54864" marB="54864"/>
                </a:tc>
                <a:extLst>
                  <a:ext uri="{0D108BD9-81ED-4DB2-BD59-A6C34878D82A}">
                    <a16:rowId xmlns:a16="http://schemas.microsoft.com/office/drawing/2014/main" val="10002"/>
                  </a:ext>
                </a:extLst>
              </a:tr>
              <a:tr h="417868">
                <a:tc>
                  <a:txBody>
                    <a:bodyPr/>
                    <a:lstStyle/>
                    <a:p>
                      <a:r>
                        <a:rPr lang="en-US" sz="1400" baseline="0" dirty="0"/>
                        <a:t>DPV</a:t>
                      </a:r>
                      <a:r>
                        <a:rPr lang="en-US" sz="1400" baseline="30000" dirty="0">
                          <a:effectLst/>
                        </a:rPr>
                        <a:t>®</a:t>
                      </a:r>
                      <a:r>
                        <a:rPr lang="en-US" sz="1400" baseline="0" dirty="0"/>
                        <a:t> Return Code (Full/Split):</a:t>
                      </a:r>
                      <a:endParaRPr lang="en-US" sz="1400" b="1" baseline="0" dirty="0">
                        <a:solidFill>
                          <a:schemeClr val="accent2">
                            <a:lumMod val="75000"/>
                          </a:schemeClr>
                        </a:solidFill>
                      </a:endParaRPr>
                    </a:p>
                  </a:txBody>
                  <a:tcPr marT="54864" marB="54864"/>
                </a:tc>
                <a:tc>
                  <a:txBody>
                    <a:bodyPr/>
                    <a:lstStyle/>
                    <a:p>
                      <a:pPr eaLnBrk="1" hangingPunct="1"/>
                      <a:r>
                        <a:rPr lang="en-US" altLang="en-US" sz="1400" baseline="0" dirty="0">
                          <a:effectLst/>
                        </a:rPr>
                        <a:t>N</a:t>
                      </a:r>
                      <a:endParaRPr lang="en-US" altLang="en-US" sz="1400" b="1" i="0" baseline="0" dirty="0">
                        <a:solidFill>
                          <a:schemeClr val="accent6">
                            <a:lumMod val="75000"/>
                          </a:schemeClr>
                        </a:solidFill>
                        <a:effectLst/>
                      </a:endParaRPr>
                    </a:p>
                  </a:txBody>
                  <a:tcPr marT="54864" marB="54864"/>
                </a:tc>
                <a:tc>
                  <a:txBody>
                    <a:bodyPr/>
                    <a:lstStyle/>
                    <a:p>
                      <a:pPr eaLnBrk="1" hangingPunct="1">
                        <a:spcAft>
                          <a:spcPts val="0"/>
                        </a:spcAft>
                      </a:pPr>
                      <a:r>
                        <a:rPr lang="en-US" altLang="en-US" sz="1400" u="none" baseline="0" dirty="0">
                          <a:effectLst/>
                          <a:uFill>
                            <a:solidFill>
                              <a:schemeClr val="accent2">
                                <a:lumMod val="60000"/>
                                <a:lumOff val="40000"/>
                              </a:schemeClr>
                            </a:solidFill>
                          </a:uFill>
                        </a:rPr>
                        <a:t>N</a:t>
                      </a:r>
                      <a:endParaRPr lang="en-US" altLang="en-US" sz="1400" b="1" i="0" u="none" baseline="0" dirty="0">
                        <a:solidFill>
                          <a:schemeClr val="accent6">
                            <a:lumMod val="75000"/>
                          </a:schemeClr>
                        </a:solidFill>
                        <a:effectLst/>
                      </a:endParaRPr>
                    </a:p>
                  </a:txBody>
                  <a:tcPr marT="54864" marB="54864"/>
                </a:tc>
                <a:extLst>
                  <a:ext uri="{0D108BD9-81ED-4DB2-BD59-A6C34878D82A}">
                    <a16:rowId xmlns:a16="http://schemas.microsoft.com/office/drawing/2014/main" val="10003"/>
                  </a:ext>
                </a:extLst>
              </a:tr>
              <a:tr h="417868">
                <a:tc>
                  <a:txBody>
                    <a:bodyPr/>
                    <a:lstStyle/>
                    <a:p>
                      <a:r>
                        <a:rPr lang="en-US" sz="1400" baseline="0" dirty="0"/>
                        <a:t>DSF</a:t>
                      </a:r>
                      <a:r>
                        <a:rPr lang="en-US" sz="1400" baseline="30000" dirty="0"/>
                        <a:t>2®</a:t>
                      </a:r>
                      <a:r>
                        <a:rPr lang="en-US" sz="1400" baseline="0" dirty="0"/>
                        <a:t> L (Full/Split):</a:t>
                      </a:r>
                      <a:endParaRPr lang="en-US" sz="1400" b="1" baseline="0" dirty="0">
                        <a:solidFill>
                          <a:schemeClr val="accent2">
                            <a:lumMod val="75000"/>
                          </a:schemeClr>
                        </a:solidFill>
                      </a:endParaRPr>
                    </a:p>
                  </a:txBody>
                  <a:tcPr marT="54864" marB="54864"/>
                </a:tc>
                <a:tc>
                  <a:txBody>
                    <a:bodyPr/>
                    <a:lstStyle/>
                    <a:p>
                      <a:pPr eaLnBrk="1" hangingPunct="1"/>
                      <a:r>
                        <a:rPr lang="en-US" altLang="en-US" sz="1400" baseline="0" dirty="0"/>
                        <a:t>Y</a:t>
                      </a:r>
                      <a:endParaRPr lang="en-US" altLang="en-US" sz="1400" b="1" baseline="0" dirty="0">
                        <a:solidFill>
                          <a:schemeClr val="accent6">
                            <a:lumMod val="75000"/>
                          </a:schemeClr>
                        </a:solidFill>
                      </a:endParaRPr>
                    </a:p>
                  </a:txBody>
                  <a:tcPr marT="54864" marB="54864"/>
                </a:tc>
                <a:tc>
                  <a:txBody>
                    <a:bodyPr/>
                    <a:lstStyle/>
                    <a:p>
                      <a:pPr eaLnBrk="1" hangingPunct="1">
                        <a:spcAft>
                          <a:spcPts val="0"/>
                        </a:spcAft>
                      </a:pPr>
                      <a:r>
                        <a:rPr lang="en-US" altLang="en-US" sz="1400" u="none" baseline="0" dirty="0">
                          <a:effectLst/>
                        </a:rPr>
                        <a:t>Y</a:t>
                      </a:r>
                      <a:endParaRPr lang="en-US" altLang="en-US" sz="1400" b="1" i="0" u="none" baseline="0" dirty="0">
                        <a:solidFill>
                          <a:schemeClr val="accent6">
                            <a:lumMod val="75000"/>
                          </a:schemeClr>
                        </a:solidFill>
                        <a:effectLst/>
                      </a:endParaRPr>
                    </a:p>
                  </a:txBody>
                  <a:tcPr marT="54864" marB="54864"/>
                </a:tc>
                <a:extLst>
                  <a:ext uri="{0D108BD9-81ED-4DB2-BD59-A6C34878D82A}">
                    <a16:rowId xmlns:a16="http://schemas.microsoft.com/office/drawing/2014/main" val="10004"/>
                  </a:ext>
                </a:extLst>
              </a:tr>
              <a:tr h="417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DSF</a:t>
                      </a:r>
                      <a:r>
                        <a:rPr lang="en-US" sz="1400" baseline="30000" dirty="0"/>
                        <a:t>2®</a:t>
                      </a:r>
                      <a:r>
                        <a:rPr lang="en-US" sz="1400" baseline="0" dirty="0"/>
                        <a:t> LACS Only (Flat):</a:t>
                      </a:r>
                      <a:endParaRPr lang="en-US" sz="1400" b="1" baseline="0" dirty="0">
                        <a:solidFill>
                          <a:schemeClr val="accent2">
                            <a:lumMod val="75000"/>
                          </a:schemeClr>
                        </a:solidFill>
                      </a:endParaRPr>
                    </a:p>
                  </a:txBody>
                  <a:tcPr marT="54864" marB="54864"/>
                </a:tc>
                <a:tc>
                  <a:txBody>
                    <a:bodyPr/>
                    <a:lstStyle/>
                    <a:p>
                      <a:pPr eaLnBrk="1" hangingPunct="1"/>
                      <a:r>
                        <a:rPr lang="en-US" altLang="en-US" sz="1400" baseline="0" dirty="0"/>
                        <a:t>N/A</a:t>
                      </a:r>
                      <a:endParaRPr lang="en-US" altLang="en-US" sz="1400" b="1" baseline="0" dirty="0">
                        <a:solidFill>
                          <a:schemeClr val="accent6">
                            <a:lumMod val="75000"/>
                          </a:schemeClr>
                        </a:solidFill>
                      </a:endParaRPr>
                    </a:p>
                  </a:txBody>
                  <a:tcPr marT="54864" marB="54864"/>
                </a:tc>
                <a:tc>
                  <a:txBody>
                    <a:bodyPr/>
                    <a:lstStyle/>
                    <a:p>
                      <a:pPr eaLnBrk="1" hangingPunct="1">
                        <a:spcAft>
                          <a:spcPts val="0"/>
                        </a:spcAft>
                      </a:pPr>
                      <a:r>
                        <a:rPr lang="en-US" altLang="en-US" sz="1400" b="1" i="1" u="none" baseline="0" dirty="0">
                          <a:effectLst>
                            <a:outerShdw blurRad="38100" dist="38100" dir="2700000" algn="tl">
                              <a:srgbClr val="000000">
                                <a:alpha val="43137"/>
                              </a:srgbClr>
                            </a:outerShdw>
                          </a:effectLst>
                        </a:rPr>
                        <a:t>Y</a:t>
                      </a:r>
                      <a:endParaRPr lang="en-US" altLang="en-US" sz="1400" b="1" i="1" u="none" baseline="0" dirty="0">
                        <a:solidFill>
                          <a:srgbClr val="C00000"/>
                        </a:solidFill>
                        <a:effectLst>
                          <a:outerShdw blurRad="38100" dist="38100" dir="2700000" algn="tl">
                            <a:srgbClr val="000000">
                              <a:alpha val="43137"/>
                            </a:srgbClr>
                          </a:outerShdw>
                        </a:effectLst>
                      </a:endParaRPr>
                    </a:p>
                  </a:txBody>
                  <a:tcPr marT="54864" marB="54864"/>
                </a:tc>
                <a:extLst>
                  <a:ext uri="{0D108BD9-81ED-4DB2-BD59-A6C34878D82A}">
                    <a16:rowId xmlns:a16="http://schemas.microsoft.com/office/drawing/2014/main" val="10005"/>
                  </a:ext>
                </a:extLst>
              </a:tr>
              <a:tr h="417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DPV</a:t>
                      </a:r>
                      <a:r>
                        <a:rPr lang="en-US" sz="1400" baseline="30000" dirty="0">
                          <a:effectLst/>
                        </a:rPr>
                        <a:t>®</a:t>
                      </a:r>
                      <a:r>
                        <a:rPr lang="en-US" sz="1400" baseline="0" dirty="0"/>
                        <a:t> Return Code (Flat):</a:t>
                      </a:r>
                      <a:endParaRPr lang="en-US" sz="1400" b="1" baseline="0" dirty="0">
                        <a:solidFill>
                          <a:schemeClr val="accent2">
                            <a:lumMod val="75000"/>
                          </a:schemeClr>
                        </a:solidFill>
                      </a:endParaRPr>
                    </a:p>
                  </a:txBody>
                  <a:tcPr marT="54864" marB="54864"/>
                </a:tc>
                <a:tc>
                  <a:txBody>
                    <a:bodyPr/>
                    <a:lstStyle/>
                    <a:p>
                      <a:pPr eaLnBrk="1" hangingPunct="1"/>
                      <a:r>
                        <a:rPr lang="en-US" altLang="en-US" sz="1400" baseline="0" dirty="0"/>
                        <a:t>Y</a:t>
                      </a:r>
                      <a:endParaRPr lang="en-US" altLang="en-US" sz="1400" b="1" baseline="0" dirty="0">
                        <a:solidFill>
                          <a:schemeClr val="accent6">
                            <a:lumMod val="75000"/>
                          </a:schemeClr>
                        </a:solidFill>
                      </a:endParaRPr>
                    </a:p>
                  </a:txBody>
                  <a:tcPr marT="54864" marB="54864"/>
                </a:tc>
                <a:tc>
                  <a:txBody>
                    <a:bodyPr/>
                    <a:lstStyle/>
                    <a:p>
                      <a:pPr eaLnBrk="1" hangingPunct="1">
                        <a:spcAft>
                          <a:spcPts val="0"/>
                        </a:spcAft>
                      </a:pPr>
                      <a:r>
                        <a:rPr lang="en-US" altLang="en-US" sz="1400" b="1" i="1" baseline="0" dirty="0">
                          <a:effectLst>
                            <a:outerShdw blurRad="38100" dist="38100" dir="2700000" algn="tl">
                              <a:srgbClr val="000000">
                                <a:alpha val="43137"/>
                              </a:srgbClr>
                            </a:outerShdw>
                          </a:effectLst>
                        </a:rPr>
                        <a:t>N</a:t>
                      </a:r>
                      <a:endParaRPr lang="en-US" altLang="en-US" sz="1400" b="1" i="1" baseline="0" dirty="0">
                        <a:solidFill>
                          <a:srgbClr val="C00000"/>
                        </a:solidFill>
                        <a:effectLst>
                          <a:outerShdw blurRad="38100" dist="38100" dir="2700000" algn="tl">
                            <a:srgbClr val="000000">
                              <a:alpha val="43137"/>
                            </a:srgbClr>
                          </a:outerShdw>
                        </a:effectLst>
                      </a:endParaRPr>
                    </a:p>
                  </a:txBody>
                  <a:tcPr marT="54864" marB="54864"/>
                </a:tc>
                <a:extLst>
                  <a:ext uri="{0D108BD9-81ED-4DB2-BD59-A6C34878D82A}">
                    <a16:rowId xmlns:a16="http://schemas.microsoft.com/office/drawing/2014/main" val="10006"/>
                  </a:ext>
                </a:extLst>
              </a:tr>
              <a:tr h="417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DSF</a:t>
                      </a:r>
                      <a:r>
                        <a:rPr lang="en-US" sz="1400" baseline="30000" dirty="0"/>
                        <a:t>2®</a:t>
                      </a:r>
                      <a:r>
                        <a:rPr lang="en-US" sz="1400" baseline="0" dirty="0"/>
                        <a:t> L (Flat):</a:t>
                      </a:r>
                      <a:endParaRPr lang="en-US" sz="1400" b="1" baseline="0" dirty="0">
                        <a:solidFill>
                          <a:schemeClr val="accent2">
                            <a:lumMod val="75000"/>
                          </a:schemeClr>
                        </a:solidFill>
                      </a:endParaRPr>
                    </a:p>
                  </a:txBody>
                  <a:tcPr marT="54864" marB="54864"/>
                </a:tc>
                <a:tc>
                  <a:txBody>
                    <a:bodyPr/>
                    <a:lstStyle/>
                    <a:p>
                      <a:r>
                        <a:rPr lang="en-US" sz="1400" baseline="0" dirty="0"/>
                        <a:t>Y</a:t>
                      </a:r>
                      <a:endParaRPr lang="en-US" sz="1400" b="1" baseline="0" dirty="0">
                        <a:solidFill>
                          <a:schemeClr val="accent6">
                            <a:lumMod val="75000"/>
                          </a:schemeClr>
                        </a:solidFill>
                      </a:endParaRPr>
                    </a:p>
                  </a:txBody>
                  <a:tcPr marT="54864" marB="54864"/>
                </a:tc>
                <a:tc>
                  <a:txBody>
                    <a:bodyPr/>
                    <a:lstStyle/>
                    <a:p>
                      <a:r>
                        <a:rPr lang="en-US" sz="1400" baseline="0" dirty="0"/>
                        <a:t>Y</a:t>
                      </a:r>
                      <a:endParaRPr lang="en-US" sz="1400" b="1" baseline="0" dirty="0">
                        <a:solidFill>
                          <a:schemeClr val="accent6">
                            <a:lumMod val="75000"/>
                          </a:schemeClr>
                        </a:solidFill>
                      </a:endParaRPr>
                    </a:p>
                  </a:txBody>
                  <a:tcPr marT="54864" marB="54864"/>
                </a:tc>
                <a:extLst>
                  <a:ext uri="{0D108BD9-81ED-4DB2-BD59-A6C34878D82A}">
                    <a16:rowId xmlns:a16="http://schemas.microsoft.com/office/drawing/2014/main" val="10007"/>
                  </a:ext>
                </a:extLst>
              </a:tr>
            </a:tbl>
          </a:graphicData>
        </a:graphic>
      </p:graphicFrame>
      <p:sp>
        <p:nvSpPr>
          <p:cNvPr id="8" name="Text Placeholder 2"/>
          <p:cNvSpPr txBox="1">
            <a:spLocks/>
          </p:cNvSpPr>
          <p:nvPr/>
        </p:nvSpPr>
        <p:spPr>
          <a:xfrm>
            <a:off x="28956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LACS Only Address</a:t>
            </a:r>
            <a:endParaRPr lang="en-US" kern="0" dirty="0">
              <a:solidFill>
                <a:schemeClr val="bg1"/>
              </a:solidFill>
            </a:endParaRPr>
          </a:p>
        </p:txBody>
      </p:sp>
      <p:sp>
        <p:nvSpPr>
          <p:cNvPr id="6" name="Rectangle 5"/>
          <p:cNvSpPr/>
          <p:nvPr/>
        </p:nvSpPr>
        <p:spPr>
          <a:xfrm>
            <a:off x="638969" y="6400800"/>
            <a:ext cx="10943431" cy="369332"/>
          </a:xfrm>
          <a:prstGeom prst="rect">
            <a:avLst/>
          </a:prstGeom>
        </p:spPr>
        <p:txBody>
          <a:bodyPr wrap="square">
            <a:spAutoFit/>
          </a:bodyPr>
          <a:lstStyle/>
          <a:p>
            <a:pPr lvl="0" fontAlgn="auto">
              <a:spcBef>
                <a:spcPts val="0"/>
              </a:spcBef>
              <a:spcAft>
                <a:spcPts val="0"/>
              </a:spcAft>
              <a:defRPr/>
            </a:pPr>
            <a:r>
              <a:rPr lang="en-US" dirty="0"/>
              <a:t>NOTE: This address does not DPV confirm. It only resides in the LACS data.</a:t>
            </a:r>
            <a:endParaRPr lang="en-US" dirty="0">
              <a:solidFill>
                <a:schemeClr val="accent2">
                  <a:lumMod val="75000"/>
                </a:schemeClr>
              </a:solidFill>
            </a:endParaRPr>
          </a:p>
        </p:txBody>
      </p:sp>
      <p:sp>
        <p:nvSpPr>
          <p:cNvPr id="4" name="Slide Number Placeholder 3">
            <a:extLst>
              <a:ext uri="{FF2B5EF4-FFF2-40B4-BE49-F238E27FC236}">
                <a16:creationId xmlns:a16="http://schemas.microsoft.com/office/drawing/2014/main" id="{DE0D81A6-34C3-4C69-8DE6-94E81BE0A6AE}"/>
              </a:ext>
            </a:extLst>
          </p:cNvPr>
          <p:cNvSpPr>
            <a:spLocks noGrp="1"/>
          </p:cNvSpPr>
          <p:nvPr>
            <p:ph type="sldNum" sz="quarter" idx="10"/>
          </p:nvPr>
        </p:nvSpPr>
        <p:spPr/>
        <p:txBody>
          <a:bodyPr/>
          <a:lstStyle/>
          <a:p>
            <a:fld id="{90DF1D56-079D-400F-8097-016EBDA8D58B}" type="slidenum">
              <a:rPr lang="en-US" smtClean="0"/>
              <a:pPr/>
              <a:t>48</a:t>
            </a:fld>
            <a:endParaRPr lang="en-US"/>
          </a:p>
        </p:txBody>
      </p:sp>
    </p:spTree>
    <p:extLst>
      <p:ext uri="{BB962C8B-B14F-4D97-AF65-F5344CB8AC3E}">
        <p14:creationId xmlns:p14="http://schemas.microsoft.com/office/powerpoint/2010/main" val="2835567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066800"/>
            <a:ext cx="10972800" cy="5486400"/>
          </a:xfrm>
        </p:spPr>
        <p:txBody>
          <a:bodyPr/>
          <a:lstStyle/>
          <a:p>
            <a:pPr marL="0" indent="0">
              <a:spcBef>
                <a:spcPts val="0"/>
              </a:spcBef>
              <a:spcAft>
                <a:spcPts val="600"/>
              </a:spcAft>
              <a:buClr>
                <a:schemeClr val="accent2">
                  <a:lumMod val="75000"/>
                </a:schemeClr>
              </a:buClr>
              <a:buNone/>
              <a:defRPr/>
            </a:pPr>
            <a:r>
              <a:rPr lang="en-US" i="1" u="sng" dirty="0">
                <a:solidFill>
                  <a:schemeClr val="accent2">
                    <a:lumMod val="75000"/>
                  </a:schemeClr>
                </a:solidFill>
              </a:rPr>
              <a:t>Current Rule</a:t>
            </a:r>
          </a:p>
          <a:p>
            <a:pPr>
              <a:spcBef>
                <a:spcPts val="0"/>
              </a:spcBef>
              <a:spcAft>
                <a:spcPts val="600"/>
              </a:spcAft>
              <a:buClr>
                <a:schemeClr val="accent2">
                  <a:lumMod val="75000"/>
                </a:schemeClr>
              </a:buClr>
              <a:defRPr/>
            </a:pPr>
            <a:r>
              <a:rPr lang="en-US" dirty="0">
                <a:solidFill>
                  <a:schemeClr val="accent2">
                    <a:lumMod val="75000"/>
                  </a:schemeClr>
                </a:solidFill>
              </a:rPr>
              <a:t>When a Primary Number is numeric with a Single Trailing Alpha (with no secondary on input), DPV</a:t>
            </a:r>
            <a:r>
              <a:rPr lang="en-US" baseline="30000" dirty="0">
                <a:solidFill>
                  <a:schemeClr val="accent2">
                    <a:lumMod val="75000"/>
                  </a:schemeClr>
                </a:solidFill>
              </a:rPr>
              <a:t>®</a:t>
            </a:r>
            <a:r>
              <a:rPr lang="en-US" dirty="0">
                <a:solidFill>
                  <a:schemeClr val="accent2">
                    <a:lumMod val="75000"/>
                  </a:schemeClr>
                </a:solidFill>
              </a:rPr>
              <a:t> confirmation is performed using the Primary Number as returned from the ZIP+4™ match.</a:t>
            </a:r>
          </a:p>
          <a:p>
            <a:pPr>
              <a:spcBef>
                <a:spcPts val="0"/>
              </a:spcBef>
              <a:spcAft>
                <a:spcPts val="600"/>
              </a:spcAft>
              <a:buClr>
                <a:schemeClr val="accent2">
                  <a:lumMod val="75000"/>
                </a:schemeClr>
              </a:buClr>
            </a:pPr>
            <a:r>
              <a:rPr lang="en-US" altLang="en-US" dirty="0">
                <a:solidFill>
                  <a:schemeClr val="accent2">
                    <a:lumMod val="75000"/>
                  </a:schemeClr>
                </a:solidFill>
              </a:rPr>
              <a:t>If the primary number does not confirm, software returns the input or normalized output and must return an ‘N’ for DPV</a:t>
            </a:r>
            <a:r>
              <a:rPr lang="en-US" altLang="en-US" baseline="30000" dirty="0">
                <a:solidFill>
                  <a:schemeClr val="accent2">
                    <a:lumMod val="75000"/>
                  </a:schemeClr>
                </a:solidFill>
              </a:rPr>
              <a:t>®</a:t>
            </a:r>
            <a:r>
              <a:rPr lang="en-US" altLang="en-US" dirty="0">
                <a:solidFill>
                  <a:schemeClr val="accent2">
                    <a:lumMod val="75000"/>
                  </a:schemeClr>
                </a:solidFill>
              </a:rPr>
              <a:t> confirmation.</a:t>
            </a:r>
          </a:p>
        </p:txBody>
      </p:sp>
      <p:sp>
        <p:nvSpPr>
          <p:cNvPr id="6"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3" name="Slide Number Placeholder 2">
            <a:extLst>
              <a:ext uri="{FF2B5EF4-FFF2-40B4-BE49-F238E27FC236}">
                <a16:creationId xmlns:a16="http://schemas.microsoft.com/office/drawing/2014/main" id="{9744AA73-A83B-49B7-84A8-341347450E7C}"/>
              </a:ext>
            </a:extLst>
          </p:cNvPr>
          <p:cNvSpPr>
            <a:spLocks noGrp="1"/>
          </p:cNvSpPr>
          <p:nvPr>
            <p:ph type="sldNum" sz="quarter" idx="10"/>
          </p:nvPr>
        </p:nvSpPr>
        <p:spPr/>
        <p:txBody>
          <a:bodyPr/>
          <a:lstStyle/>
          <a:p>
            <a:fld id="{DB48209F-1662-40B9-BF25-8E6F7AC270B7}" type="slidenum">
              <a:rPr lang="en-US" smtClean="0"/>
              <a:pPr/>
              <a:t>49</a:t>
            </a:fld>
            <a:endParaRPr lang="en-US"/>
          </a:p>
        </p:txBody>
      </p:sp>
    </p:spTree>
    <p:extLst>
      <p:ext uri="{BB962C8B-B14F-4D97-AF65-F5344CB8AC3E}">
        <p14:creationId xmlns:p14="http://schemas.microsoft.com/office/powerpoint/2010/main" val="47457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609600" y="851124"/>
            <a:ext cx="109728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spcAft>
                <a:spcPts val="1200"/>
              </a:spcAft>
              <a:buFont typeface="Wingdings" panose="05000000000000000000" pitchFamily="2" charset="2"/>
              <a:buChar char="§"/>
            </a:pPr>
            <a:r>
              <a:rPr lang="en-US" altLang="en-US" sz="2400" dirty="0">
                <a:solidFill>
                  <a:schemeClr val="accent6">
                    <a:lumMod val="75000"/>
                  </a:schemeClr>
                </a:solidFill>
              </a:rPr>
              <a:t>The PO Box Only Delivery Zones were added to the City/State Product in January 2014</a:t>
            </a:r>
          </a:p>
          <a:p>
            <a:pPr marL="342900" indent="-342900" eaLnBrk="1" hangingPunct="1">
              <a:spcAft>
                <a:spcPts val="1200"/>
              </a:spcAft>
              <a:buFont typeface="Wingdings" panose="05000000000000000000" pitchFamily="2" charset="2"/>
              <a:buChar char="§"/>
            </a:pPr>
            <a:r>
              <a:rPr lang="en-US" altLang="en-US" sz="2400" dirty="0">
                <a:solidFill>
                  <a:schemeClr val="accent6">
                    <a:lumMod val="75000"/>
                  </a:schemeClr>
                </a:solidFill>
              </a:rPr>
              <a:t>The PO Box Only flag will be added to CASS Certification Testing.  </a:t>
            </a:r>
          </a:p>
          <a:p>
            <a:pPr marL="342900" indent="-342900" eaLnBrk="1" hangingPunct="1">
              <a:spcAft>
                <a:spcPts val="1200"/>
              </a:spcAft>
              <a:buFont typeface="Wingdings" panose="05000000000000000000" pitchFamily="2" charset="2"/>
              <a:buChar char="§"/>
            </a:pPr>
            <a:r>
              <a:rPr lang="en-US" altLang="en-US" sz="2400" dirty="0">
                <a:solidFill>
                  <a:schemeClr val="accent6">
                    <a:lumMod val="75000"/>
                  </a:schemeClr>
                </a:solidFill>
              </a:rPr>
              <a:t>CASS Software must return a ‘Y’ when the Copyright Detail Code indicates the ZIP Code is a PO Box Only Delivery Zone.</a:t>
            </a:r>
          </a:p>
          <a:p>
            <a:pPr marL="342900" indent="-342900" eaLnBrk="1" hangingPunct="1">
              <a:spcAft>
                <a:spcPts val="1200"/>
              </a:spcAft>
              <a:buFont typeface="Wingdings" panose="05000000000000000000" pitchFamily="2" charset="2"/>
              <a:buChar char="§"/>
            </a:pPr>
            <a:r>
              <a:rPr lang="en-US" altLang="en-US" sz="2400" dirty="0">
                <a:solidFill>
                  <a:schemeClr val="accent6">
                    <a:lumMod val="75000"/>
                  </a:schemeClr>
                </a:solidFill>
              </a:rPr>
              <a:t>Software may use the PO Box Only Delivery Zone Flag as a way to prompt customers for their mailing address when another address format is provided and did not validate or did not match.</a:t>
            </a:r>
          </a:p>
          <a:p>
            <a:pPr marL="342900" indent="-342900" eaLnBrk="1" hangingPunct="1">
              <a:spcAft>
                <a:spcPts val="1200"/>
              </a:spcAft>
              <a:buFont typeface="Wingdings" panose="05000000000000000000" pitchFamily="2" charset="2"/>
              <a:buChar char="§"/>
            </a:pPr>
            <a:r>
              <a:rPr lang="en-US" altLang="en-US" sz="2400" dirty="0">
                <a:solidFill>
                  <a:schemeClr val="accent6">
                    <a:lumMod val="75000"/>
                  </a:schemeClr>
                </a:solidFill>
              </a:rPr>
              <a:t>CASS software must make the field available to customers for optional use.</a:t>
            </a:r>
          </a:p>
          <a:p>
            <a:pPr marL="342900" indent="-342900" eaLnBrk="1" hangingPunct="1">
              <a:spcAft>
                <a:spcPts val="1200"/>
              </a:spcAft>
              <a:buFont typeface="Wingdings" panose="05000000000000000000" pitchFamily="2" charset="2"/>
              <a:buChar char="§"/>
            </a:pPr>
            <a:r>
              <a:rPr lang="en-US" altLang="en-US" sz="2400" i="1" dirty="0">
                <a:solidFill>
                  <a:schemeClr val="accent6">
                    <a:lumMod val="75000"/>
                  </a:schemeClr>
                </a:solidFill>
              </a:rPr>
              <a:t>Implement prior to Cycle O Testing - Yes</a:t>
            </a:r>
          </a:p>
        </p:txBody>
      </p:sp>
      <p:sp>
        <p:nvSpPr>
          <p:cNvPr id="7"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PO Box Only Delivery Zones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01A5313E-011E-4DD3-8A53-1D8EA0C79F13}"/>
              </a:ext>
            </a:extLst>
          </p:cNvPr>
          <p:cNvSpPr>
            <a:spLocks noGrp="1"/>
          </p:cNvSpPr>
          <p:nvPr>
            <p:ph type="sldNum" sz="quarter" idx="10"/>
          </p:nvPr>
        </p:nvSpPr>
        <p:spPr/>
        <p:txBody>
          <a:bodyPr/>
          <a:lstStyle/>
          <a:p>
            <a:fld id="{90DF1D56-079D-400F-8097-016EBDA8D58B}" type="slidenum">
              <a:rPr lang="en-US" smtClean="0"/>
              <a:pPr/>
              <a:t>5</a:t>
            </a:fld>
            <a:endParaRPr lang="en-US"/>
          </a:p>
        </p:txBody>
      </p:sp>
    </p:spTree>
    <p:extLst>
      <p:ext uri="{BB962C8B-B14F-4D97-AF65-F5344CB8AC3E}">
        <p14:creationId xmlns:p14="http://schemas.microsoft.com/office/powerpoint/2010/main" val="1326483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noGrp="1"/>
          </p:cNvGraphicFramePr>
          <p:nvPr>
            <p:ph type="tbl" idx="4294967295"/>
            <p:extLst>
              <p:ext uri="{D42A27DB-BD31-4B8C-83A1-F6EECF244321}">
                <p14:modId xmlns:p14="http://schemas.microsoft.com/office/powerpoint/2010/main" val="759114415"/>
              </p:ext>
            </p:extLst>
          </p:nvPr>
        </p:nvGraphicFramePr>
        <p:xfrm>
          <a:off x="1786078" y="1553221"/>
          <a:ext cx="8653320" cy="1377892"/>
        </p:xfrm>
        <a:graphic>
          <a:graphicData uri="http://schemas.openxmlformats.org/drawingml/2006/table">
            <a:tbl>
              <a:tblPr/>
              <a:tblGrid>
                <a:gridCol w="832050">
                  <a:extLst>
                    <a:ext uri="{9D8B030D-6E8A-4147-A177-3AD203B41FA5}">
                      <a16:colId xmlns:a16="http://schemas.microsoft.com/office/drawing/2014/main" val="20000"/>
                    </a:ext>
                  </a:extLst>
                </a:gridCol>
                <a:gridCol w="832050">
                  <a:extLst>
                    <a:ext uri="{9D8B030D-6E8A-4147-A177-3AD203B41FA5}">
                      <a16:colId xmlns:a16="http://schemas.microsoft.com/office/drawing/2014/main" val="20001"/>
                    </a:ext>
                  </a:extLst>
                </a:gridCol>
                <a:gridCol w="748845">
                  <a:extLst>
                    <a:ext uri="{9D8B030D-6E8A-4147-A177-3AD203B41FA5}">
                      <a16:colId xmlns:a16="http://schemas.microsoft.com/office/drawing/2014/main" val="20002"/>
                    </a:ext>
                  </a:extLst>
                </a:gridCol>
                <a:gridCol w="1414485">
                  <a:extLst>
                    <a:ext uri="{9D8B030D-6E8A-4147-A177-3AD203B41FA5}">
                      <a16:colId xmlns:a16="http://schemas.microsoft.com/office/drawing/2014/main" val="20003"/>
                    </a:ext>
                  </a:extLst>
                </a:gridCol>
                <a:gridCol w="665640">
                  <a:extLst>
                    <a:ext uri="{9D8B030D-6E8A-4147-A177-3AD203B41FA5}">
                      <a16:colId xmlns:a16="http://schemas.microsoft.com/office/drawing/2014/main" val="20004"/>
                    </a:ext>
                  </a:extLst>
                </a:gridCol>
                <a:gridCol w="832050">
                  <a:extLst>
                    <a:ext uri="{9D8B030D-6E8A-4147-A177-3AD203B41FA5}">
                      <a16:colId xmlns:a16="http://schemas.microsoft.com/office/drawing/2014/main" val="20005"/>
                    </a:ext>
                  </a:extLst>
                </a:gridCol>
                <a:gridCol w="832050">
                  <a:extLst>
                    <a:ext uri="{9D8B030D-6E8A-4147-A177-3AD203B41FA5}">
                      <a16:colId xmlns:a16="http://schemas.microsoft.com/office/drawing/2014/main" val="20006"/>
                    </a:ext>
                  </a:extLst>
                </a:gridCol>
                <a:gridCol w="832050">
                  <a:extLst>
                    <a:ext uri="{9D8B030D-6E8A-4147-A177-3AD203B41FA5}">
                      <a16:colId xmlns:a16="http://schemas.microsoft.com/office/drawing/2014/main" val="20007"/>
                    </a:ext>
                  </a:extLst>
                </a:gridCol>
                <a:gridCol w="832050">
                  <a:extLst>
                    <a:ext uri="{9D8B030D-6E8A-4147-A177-3AD203B41FA5}">
                      <a16:colId xmlns:a16="http://schemas.microsoft.com/office/drawing/2014/main" val="20008"/>
                    </a:ext>
                  </a:extLst>
                </a:gridCol>
                <a:gridCol w="832050">
                  <a:extLst>
                    <a:ext uri="{9D8B030D-6E8A-4147-A177-3AD203B41FA5}">
                      <a16:colId xmlns:a16="http://schemas.microsoft.com/office/drawing/2014/main" val="20009"/>
                    </a:ext>
                  </a:extLst>
                </a:gridCol>
              </a:tblGrid>
              <a:tr h="38978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2">
                              <a:lumMod val="75000"/>
                            </a:schemeClr>
                          </a:solidFill>
                          <a:effectLst/>
                          <a:latin typeface="Arial" charset="0"/>
                        </a:rPr>
                        <a:t>Delv</a:t>
                      </a:r>
                      <a:endParaRPr kumimoji="0" lang="en-US" sz="1400" b="1" i="0" u="none" strike="noStrike" cap="none" normalizeH="0" baseline="0" dirty="0">
                        <a:ln>
                          <a:noFill/>
                        </a:ln>
                        <a:solidFill>
                          <a:schemeClr val="accent2">
                            <a:lumMod val="75000"/>
                          </a:schemeClr>
                        </a:solidFill>
                        <a:effectLst/>
                        <a:latin typeface="Arial" charset="0"/>
                      </a:endParaRP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Type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419198">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25B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WALNUT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01001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1408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Other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419198">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1 – 39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WALNUT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01001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1408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79484143"/>
              </p:ext>
            </p:extLst>
          </p:nvPr>
        </p:nvGraphicFramePr>
        <p:xfrm>
          <a:off x="2080667" y="3036800"/>
          <a:ext cx="7736186" cy="3334512"/>
        </p:xfrm>
        <a:graphic>
          <a:graphicData uri="http://schemas.openxmlformats.org/drawingml/2006/table">
            <a:tbl>
              <a:tblPr firstRow="1" bandRow="1">
                <a:tableStyleId>{72833802-FEF1-4C79-8D5D-14CF1EAF98D9}</a:tableStyleId>
              </a:tblPr>
              <a:tblGrid>
                <a:gridCol w="3657600">
                  <a:extLst>
                    <a:ext uri="{9D8B030D-6E8A-4147-A177-3AD203B41FA5}">
                      <a16:colId xmlns:a16="http://schemas.microsoft.com/office/drawing/2014/main" val="20000"/>
                    </a:ext>
                  </a:extLst>
                </a:gridCol>
                <a:gridCol w="4078586">
                  <a:extLst>
                    <a:ext uri="{9D8B030D-6E8A-4147-A177-3AD203B41FA5}">
                      <a16:colId xmlns:a16="http://schemas.microsoft.com/office/drawing/2014/main" val="20001"/>
                    </a:ext>
                  </a:extLst>
                </a:gridCol>
              </a:tblGrid>
              <a:tr h="438912">
                <a:tc>
                  <a:txBody>
                    <a:bodyPr/>
                    <a:lstStyle/>
                    <a:p>
                      <a:pPr algn="l"/>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a:effectLst>
                            <a:outerShdw blurRad="38100" dist="38100" dir="2700000" algn="tl">
                              <a:srgbClr val="000000">
                                <a:alpha val="43137"/>
                              </a:srgbClr>
                            </a:outerShdw>
                          </a:effectLst>
                        </a:rPr>
                        <a:t>Current Rule</a:t>
                      </a:r>
                      <a:endParaRPr lang="en-US" sz="1800" b="1" i="1" u="none" dirty="0">
                        <a:solidFill>
                          <a:schemeClr val="accent2">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0"/>
                  </a:ext>
                </a:extLst>
              </a:tr>
              <a:tr h="762000">
                <a:tc>
                  <a:txBody>
                    <a:bodyPr/>
                    <a:lstStyle/>
                    <a:p>
                      <a:pPr algn="l"/>
                      <a:r>
                        <a:rPr lang="en-US" sz="1800" dirty="0"/>
                        <a:t>Input: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25B WALNUT</a:t>
                      </a:r>
                      <a:r>
                        <a:rPr lang="en-US" altLang="en-US" sz="1800" baseline="0" dirty="0"/>
                        <a:t> ST</a:t>
                      </a:r>
                      <a:endParaRPr lang="en-US" altLang="en-US" sz="1800" dirty="0"/>
                    </a:p>
                    <a:p>
                      <a:pPr marL="0" indent="0">
                        <a:buNone/>
                      </a:pPr>
                      <a:r>
                        <a:rPr lang="en-US" altLang="en-US" sz="1800" dirty="0"/>
                        <a:t>AGAWAM MA 01001</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1"/>
                  </a:ext>
                </a:extLst>
              </a:tr>
              <a:tr h="457200">
                <a:tc>
                  <a:txBody>
                    <a:bodyPr/>
                    <a:lstStyle/>
                    <a:p>
                      <a:pPr algn="l"/>
                      <a:r>
                        <a:rPr lang="en-US" altLang="en-US" sz="1800" dirty="0"/>
                        <a:t>Primary Number:</a:t>
                      </a:r>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25B</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2"/>
                  </a:ext>
                </a:extLst>
              </a:tr>
              <a:tr h="457200">
                <a:tc>
                  <a:txBody>
                    <a:bodyPr/>
                    <a:lstStyle/>
                    <a:p>
                      <a:pPr algn="l"/>
                      <a:r>
                        <a:rPr lang="en-US" altLang="en-US" sz="1800" dirty="0"/>
                        <a:t>Secondary Number:</a:t>
                      </a:r>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[SPACES]</a:t>
                      </a:r>
                      <a:endParaRPr lang="en-US" altLang="en-US" sz="1800" b="1" dirty="0">
                        <a:solidFill>
                          <a:srgbClr val="C00000"/>
                        </a:solidFill>
                      </a:endParaRPr>
                    </a:p>
                  </a:txBody>
                  <a:tcPr marL="45720" marR="45720"/>
                </a:tc>
                <a:extLst>
                  <a:ext uri="{0D108BD9-81ED-4DB2-BD59-A6C34878D82A}">
                    <a16:rowId xmlns:a16="http://schemas.microsoft.com/office/drawing/2014/main" val="10003"/>
                  </a:ext>
                </a:extLst>
              </a:tr>
              <a:tr h="457200">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tc>
                <a:tc>
                  <a:txBody>
                    <a:bodyPr/>
                    <a:lstStyle/>
                    <a:p>
                      <a:r>
                        <a:rPr lang="en-US" altLang="en-US" sz="1800" dirty="0"/>
                        <a:t>Y</a:t>
                      </a:r>
                      <a:endParaRPr lang="en-US" sz="1800" b="1" dirty="0">
                        <a:solidFill>
                          <a:schemeClr val="accent2">
                            <a:lumMod val="75000"/>
                          </a:schemeClr>
                        </a:solidFill>
                      </a:endParaRPr>
                    </a:p>
                  </a:txBody>
                  <a:tcPr marL="45720" marR="45720"/>
                </a:tc>
                <a:extLst>
                  <a:ext uri="{0D108BD9-81ED-4DB2-BD59-A6C34878D82A}">
                    <a16:rowId xmlns:a16="http://schemas.microsoft.com/office/drawing/2014/main" val="10004"/>
                  </a:ext>
                </a:extLst>
              </a:tr>
              <a:tr h="762000">
                <a:tc>
                  <a:txBody>
                    <a:bodyPr/>
                    <a:lstStyle/>
                    <a:p>
                      <a:pPr algn="l"/>
                      <a:r>
                        <a:rPr lang="en-US" altLang="en-US" sz="1800" dirty="0"/>
                        <a:t>Output: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25B WALNUT</a:t>
                      </a:r>
                      <a:r>
                        <a:rPr lang="en-US" altLang="en-US" sz="1800" baseline="0" dirty="0"/>
                        <a:t> ST</a:t>
                      </a:r>
                      <a:endParaRPr lang="en-US" altLang="en-US" sz="1800" dirty="0"/>
                    </a:p>
                    <a:p>
                      <a:pPr marL="0" indent="0">
                        <a:buNone/>
                      </a:pPr>
                      <a:r>
                        <a:rPr lang="en-US" altLang="en-US" sz="1800" dirty="0"/>
                        <a:t>AGAWAM MA 01001-1408</a:t>
                      </a:r>
                      <a:endParaRPr lang="en-US" sz="1800" b="1" dirty="0">
                        <a:solidFill>
                          <a:schemeClr val="accent2">
                            <a:lumMod val="75000"/>
                          </a:schemeClr>
                        </a:solidFill>
                      </a:endParaRPr>
                    </a:p>
                  </a:txBody>
                  <a:tcPr marL="45720" marR="45720"/>
                </a:tc>
                <a:extLst>
                  <a:ext uri="{0D108BD9-81ED-4DB2-BD59-A6C34878D82A}">
                    <a16:rowId xmlns:a16="http://schemas.microsoft.com/office/drawing/2014/main" val="10005"/>
                  </a:ext>
                </a:extLst>
              </a:tr>
            </a:tbl>
          </a:graphicData>
        </a:graphic>
      </p:graphicFrame>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Current Rule: N/A</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4" name="Slide Number Placeholder 3">
            <a:extLst>
              <a:ext uri="{FF2B5EF4-FFF2-40B4-BE49-F238E27FC236}">
                <a16:creationId xmlns:a16="http://schemas.microsoft.com/office/drawing/2014/main" id="{C0AA949D-CA2A-468C-A950-59CBC91FEC0A}"/>
              </a:ext>
            </a:extLst>
          </p:cNvPr>
          <p:cNvSpPr>
            <a:spLocks noGrp="1"/>
          </p:cNvSpPr>
          <p:nvPr>
            <p:ph type="sldNum" sz="quarter" idx="10"/>
          </p:nvPr>
        </p:nvSpPr>
        <p:spPr/>
        <p:txBody>
          <a:bodyPr/>
          <a:lstStyle/>
          <a:p>
            <a:fld id="{DB48209F-1662-40B9-BF25-8E6F7AC270B7}" type="slidenum">
              <a:rPr lang="en-US" smtClean="0"/>
              <a:pPr/>
              <a:t>50</a:t>
            </a:fld>
            <a:endParaRPr lang="en-US"/>
          </a:p>
        </p:txBody>
      </p:sp>
    </p:spTree>
    <p:extLst>
      <p:ext uri="{BB962C8B-B14F-4D97-AF65-F5344CB8AC3E}">
        <p14:creationId xmlns:p14="http://schemas.microsoft.com/office/powerpoint/2010/main" val="810905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noGrp="1"/>
          </p:cNvGraphicFramePr>
          <p:nvPr>
            <p:ph type="tbl" idx="4294967295"/>
            <p:extLst>
              <p:ext uri="{D42A27DB-BD31-4B8C-83A1-F6EECF244321}">
                <p14:modId xmlns:p14="http://schemas.microsoft.com/office/powerpoint/2010/main" val="3147730852"/>
              </p:ext>
            </p:extLst>
          </p:nvPr>
        </p:nvGraphicFramePr>
        <p:xfrm>
          <a:off x="1752601" y="1563624"/>
          <a:ext cx="8686798" cy="1210056"/>
        </p:xfrm>
        <a:graphic>
          <a:graphicData uri="http://schemas.openxmlformats.org/drawingml/2006/table">
            <a:tbl>
              <a:tblPr/>
              <a:tblGrid>
                <a:gridCol w="811850">
                  <a:extLst>
                    <a:ext uri="{9D8B030D-6E8A-4147-A177-3AD203B41FA5}">
                      <a16:colId xmlns:a16="http://schemas.microsoft.com/office/drawing/2014/main" val="20000"/>
                    </a:ext>
                  </a:extLst>
                </a:gridCol>
                <a:gridCol w="811850">
                  <a:extLst>
                    <a:ext uri="{9D8B030D-6E8A-4147-A177-3AD203B41FA5}">
                      <a16:colId xmlns:a16="http://schemas.microsoft.com/office/drawing/2014/main" val="20001"/>
                    </a:ext>
                  </a:extLst>
                </a:gridCol>
                <a:gridCol w="974222">
                  <a:extLst>
                    <a:ext uri="{9D8B030D-6E8A-4147-A177-3AD203B41FA5}">
                      <a16:colId xmlns:a16="http://schemas.microsoft.com/office/drawing/2014/main" val="20002"/>
                    </a:ext>
                  </a:extLst>
                </a:gridCol>
                <a:gridCol w="1380145">
                  <a:extLst>
                    <a:ext uri="{9D8B030D-6E8A-4147-A177-3AD203B41FA5}">
                      <a16:colId xmlns:a16="http://schemas.microsoft.com/office/drawing/2014/main" val="20003"/>
                    </a:ext>
                  </a:extLst>
                </a:gridCol>
                <a:gridCol w="649481">
                  <a:extLst>
                    <a:ext uri="{9D8B030D-6E8A-4147-A177-3AD203B41FA5}">
                      <a16:colId xmlns:a16="http://schemas.microsoft.com/office/drawing/2014/main" val="20004"/>
                    </a:ext>
                  </a:extLst>
                </a:gridCol>
                <a:gridCol w="811850">
                  <a:extLst>
                    <a:ext uri="{9D8B030D-6E8A-4147-A177-3AD203B41FA5}">
                      <a16:colId xmlns:a16="http://schemas.microsoft.com/office/drawing/2014/main" val="20005"/>
                    </a:ext>
                  </a:extLst>
                </a:gridCol>
                <a:gridCol w="811850">
                  <a:extLst>
                    <a:ext uri="{9D8B030D-6E8A-4147-A177-3AD203B41FA5}">
                      <a16:colId xmlns:a16="http://schemas.microsoft.com/office/drawing/2014/main" val="20006"/>
                    </a:ext>
                  </a:extLst>
                </a:gridCol>
                <a:gridCol w="811850">
                  <a:extLst>
                    <a:ext uri="{9D8B030D-6E8A-4147-A177-3AD203B41FA5}">
                      <a16:colId xmlns:a16="http://schemas.microsoft.com/office/drawing/2014/main" val="20007"/>
                    </a:ext>
                  </a:extLst>
                </a:gridCol>
                <a:gridCol w="811850">
                  <a:extLst>
                    <a:ext uri="{9D8B030D-6E8A-4147-A177-3AD203B41FA5}">
                      <a16:colId xmlns:a16="http://schemas.microsoft.com/office/drawing/2014/main" val="20008"/>
                    </a:ext>
                  </a:extLst>
                </a:gridCol>
                <a:gridCol w="811850">
                  <a:extLst>
                    <a:ext uri="{9D8B030D-6E8A-4147-A177-3AD203B41FA5}">
                      <a16:colId xmlns:a16="http://schemas.microsoft.com/office/drawing/2014/main" val="20009"/>
                    </a:ext>
                  </a:extLst>
                </a:gridCol>
              </a:tblGrid>
              <a:tr h="5384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err="1">
                          <a:ln>
                            <a:noFill/>
                          </a:ln>
                          <a:solidFill>
                            <a:schemeClr val="accent2">
                              <a:lumMod val="75000"/>
                            </a:schemeClr>
                          </a:solidFill>
                          <a:effectLst/>
                          <a:latin typeface="Arial" charset="0"/>
                        </a:rPr>
                        <a:t>Delv</a:t>
                      </a:r>
                      <a:endParaRPr kumimoji="0" lang="en-US" sz="1400" b="1" i="0" u="none" strike="noStrike" cap="none" normalizeH="0" baseline="0" dirty="0">
                        <a:ln>
                          <a:noFill/>
                        </a:ln>
                        <a:solidFill>
                          <a:schemeClr val="accent2">
                            <a:lumMod val="75000"/>
                          </a:schemeClr>
                        </a:solidFill>
                        <a:effectLst/>
                        <a:latin typeface="Arial" charset="0"/>
                      </a:endParaRPr>
                    </a:p>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Type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352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JAMES 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Curb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352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301 - 399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JAMES 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55597902"/>
              </p:ext>
            </p:extLst>
          </p:nvPr>
        </p:nvGraphicFramePr>
        <p:xfrm>
          <a:off x="2199464" y="2958084"/>
          <a:ext cx="7592237" cy="3334512"/>
        </p:xfrm>
        <a:graphic>
          <a:graphicData uri="http://schemas.openxmlformats.org/drawingml/2006/table">
            <a:tbl>
              <a:tblPr firstRow="1" bandRow="1">
                <a:tableStyleId>{72833802-FEF1-4C79-8D5D-14CF1EAF98D9}</a:tableStyleId>
              </a:tblPr>
              <a:tblGrid>
                <a:gridCol w="3657600">
                  <a:extLst>
                    <a:ext uri="{9D8B030D-6E8A-4147-A177-3AD203B41FA5}">
                      <a16:colId xmlns:a16="http://schemas.microsoft.com/office/drawing/2014/main" val="20000"/>
                    </a:ext>
                  </a:extLst>
                </a:gridCol>
                <a:gridCol w="3934637">
                  <a:extLst>
                    <a:ext uri="{9D8B030D-6E8A-4147-A177-3AD203B41FA5}">
                      <a16:colId xmlns:a16="http://schemas.microsoft.com/office/drawing/2014/main" val="20001"/>
                    </a:ext>
                  </a:extLst>
                </a:gridCol>
              </a:tblGrid>
              <a:tr h="438912">
                <a:tc>
                  <a:txBody>
                    <a:bodyPr/>
                    <a:lstStyle/>
                    <a:p>
                      <a:pPr algn="l"/>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a:effectLst>
                            <a:outerShdw blurRad="38100" dist="38100" dir="2700000" algn="tl">
                              <a:srgbClr val="000000">
                                <a:alpha val="43137"/>
                              </a:srgbClr>
                            </a:outerShdw>
                          </a:effectLst>
                        </a:rPr>
                        <a:t>Current Rule</a:t>
                      </a:r>
                      <a:endParaRPr lang="en-US" sz="1800" b="1" i="1" u="none" dirty="0">
                        <a:solidFill>
                          <a:schemeClr val="accent2">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0"/>
                  </a:ext>
                </a:extLst>
              </a:tr>
              <a:tr h="762000">
                <a:tc>
                  <a:txBody>
                    <a:bodyPr/>
                    <a:lstStyle/>
                    <a:p>
                      <a:pPr algn="l"/>
                      <a:r>
                        <a:rPr lang="en-US" sz="1800" dirty="0"/>
                        <a:t>Input: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341A JAMES AVE</a:t>
                      </a:r>
                    </a:p>
                    <a:p>
                      <a:pPr marL="0" indent="0">
                        <a:buNone/>
                      </a:pPr>
                      <a:r>
                        <a:rPr lang="en-US" altLang="en-US" sz="1800" dirty="0"/>
                        <a:t>COVINGTON TN 38019</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1"/>
                  </a:ext>
                </a:extLst>
              </a:tr>
              <a:tr h="457200">
                <a:tc>
                  <a:txBody>
                    <a:bodyPr/>
                    <a:lstStyle/>
                    <a:p>
                      <a:pPr algn="l"/>
                      <a:r>
                        <a:rPr lang="en-US" altLang="en-US" sz="1800" dirty="0"/>
                        <a:t>Primary Number:</a:t>
                      </a:r>
                      <a:endParaRPr lang="en-US" sz="1800" b="1" dirty="0">
                        <a:solidFill>
                          <a:schemeClr val="accent2">
                            <a:lumMod val="75000"/>
                          </a:schemeClr>
                        </a:solidFill>
                      </a:endParaRPr>
                    </a:p>
                  </a:txBody>
                  <a:tcPr marL="45720" marR="45720"/>
                </a:tc>
                <a:tc>
                  <a:txBody>
                    <a:bodyPr/>
                    <a:lstStyle/>
                    <a:p>
                      <a:pPr marL="0" indent="0">
                        <a:buNone/>
                      </a:pPr>
                      <a:r>
                        <a:rPr lang="en-US" altLang="en-US" sz="1800" dirty="0"/>
                        <a:t>341A</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2"/>
                  </a:ext>
                </a:extLst>
              </a:tr>
              <a:tr h="457200">
                <a:tc>
                  <a:txBody>
                    <a:bodyPr/>
                    <a:lstStyle/>
                    <a:p>
                      <a:pPr algn="l"/>
                      <a:r>
                        <a:rPr lang="en-US" altLang="en-US" sz="1800" dirty="0"/>
                        <a:t>Secondary Number:</a:t>
                      </a:r>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[SPACES]</a:t>
                      </a:r>
                      <a:endParaRPr lang="en-US" altLang="en-US" sz="1800" b="1" dirty="0">
                        <a:solidFill>
                          <a:srgbClr val="C00000"/>
                        </a:solidFill>
                      </a:endParaRPr>
                    </a:p>
                  </a:txBody>
                  <a:tcPr marL="45720" marR="45720"/>
                </a:tc>
                <a:extLst>
                  <a:ext uri="{0D108BD9-81ED-4DB2-BD59-A6C34878D82A}">
                    <a16:rowId xmlns:a16="http://schemas.microsoft.com/office/drawing/2014/main" val="10003"/>
                  </a:ext>
                </a:extLst>
              </a:tr>
              <a:tr h="457200">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tc>
                <a:tc>
                  <a:txBody>
                    <a:bodyPr/>
                    <a:lstStyle/>
                    <a:p>
                      <a:r>
                        <a:rPr lang="en-US" altLang="en-US" sz="1800" dirty="0"/>
                        <a:t>N</a:t>
                      </a:r>
                      <a:endParaRPr lang="en-US" sz="1800" b="1" dirty="0">
                        <a:solidFill>
                          <a:schemeClr val="accent2">
                            <a:lumMod val="75000"/>
                          </a:schemeClr>
                        </a:solidFill>
                      </a:endParaRPr>
                    </a:p>
                  </a:txBody>
                  <a:tcPr marL="45720" marR="45720"/>
                </a:tc>
                <a:extLst>
                  <a:ext uri="{0D108BD9-81ED-4DB2-BD59-A6C34878D82A}">
                    <a16:rowId xmlns:a16="http://schemas.microsoft.com/office/drawing/2014/main" val="10004"/>
                  </a:ext>
                </a:extLst>
              </a:tr>
              <a:tr h="762000">
                <a:tc>
                  <a:txBody>
                    <a:bodyPr/>
                    <a:lstStyle/>
                    <a:p>
                      <a:pPr algn="l"/>
                      <a:r>
                        <a:rPr lang="en-US" altLang="en-US" sz="1800" dirty="0"/>
                        <a:t>Output: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341A JAMES AVE</a:t>
                      </a:r>
                    </a:p>
                    <a:p>
                      <a:pPr marL="0" indent="0">
                        <a:buNone/>
                      </a:pPr>
                      <a:r>
                        <a:rPr lang="en-US" altLang="en-US" sz="1800" dirty="0"/>
                        <a:t>COVINGTON TN 38019</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5"/>
                  </a:ext>
                </a:extLst>
              </a:tr>
            </a:tbl>
          </a:graphicData>
        </a:graphic>
      </p:graphicFrame>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Current Rule: N/A</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4" name="Slide Number Placeholder 3">
            <a:extLst>
              <a:ext uri="{FF2B5EF4-FFF2-40B4-BE49-F238E27FC236}">
                <a16:creationId xmlns:a16="http://schemas.microsoft.com/office/drawing/2014/main" id="{FF689245-8D63-415F-A4B2-CE62AF2CCE43}"/>
              </a:ext>
            </a:extLst>
          </p:cNvPr>
          <p:cNvSpPr>
            <a:spLocks noGrp="1"/>
          </p:cNvSpPr>
          <p:nvPr>
            <p:ph type="sldNum" sz="quarter" idx="10"/>
          </p:nvPr>
        </p:nvSpPr>
        <p:spPr/>
        <p:txBody>
          <a:bodyPr/>
          <a:lstStyle/>
          <a:p>
            <a:fld id="{DB48209F-1662-40B9-BF25-8E6F7AC270B7}" type="slidenum">
              <a:rPr lang="en-US" smtClean="0"/>
              <a:pPr/>
              <a:t>51</a:t>
            </a:fld>
            <a:endParaRPr lang="en-US"/>
          </a:p>
        </p:txBody>
      </p:sp>
    </p:spTree>
    <p:extLst>
      <p:ext uri="{BB962C8B-B14F-4D97-AF65-F5344CB8AC3E}">
        <p14:creationId xmlns:p14="http://schemas.microsoft.com/office/powerpoint/2010/main" val="3782265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09600" y="1484042"/>
            <a:ext cx="98679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Aft>
                <a:spcPts val="1800"/>
              </a:spcAft>
            </a:pPr>
            <a:r>
              <a:rPr lang="en-US" altLang="en-US" dirty="0">
                <a:solidFill>
                  <a:schemeClr val="accent2">
                    <a:lumMod val="75000"/>
                  </a:schemeClr>
                </a:solidFill>
              </a:rPr>
              <a:t>Based on the Current Rule, an address presented in different formats would produce different DPV</a:t>
            </a:r>
            <a:r>
              <a:rPr lang="en-US" altLang="en-US" baseline="30000" dirty="0">
                <a:solidFill>
                  <a:schemeClr val="accent2">
                    <a:lumMod val="75000"/>
                  </a:schemeClr>
                </a:solidFill>
              </a:rPr>
              <a:t>®</a:t>
            </a:r>
            <a:r>
              <a:rPr lang="en-US" altLang="en-US" dirty="0">
                <a:solidFill>
                  <a:schemeClr val="accent2">
                    <a:lumMod val="75000"/>
                  </a:schemeClr>
                </a:solidFill>
              </a:rPr>
              <a:t> results even though they both match to the same ZIP+4 record</a:t>
            </a:r>
            <a:r>
              <a:rPr lang="en-US" altLang="en-US" sz="1800" dirty="0">
                <a:solidFill>
                  <a:schemeClr val="accent2">
                    <a:lumMod val="75000"/>
                  </a:schemeClr>
                </a:solidFill>
              </a:rPr>
              <a:t>	</a:t>
            </a:r>
          </a:p>
        </p:txBody>
      </p:sp>
      <p:graphicFrame>
        <p:nvGraphicFramePr>
          <p:cNvPr id="3" name="Table 2"/>
          <p:cNvGraphicFramePr>
            <a:graphicFrameLocks noGrp="1"/>
          </p:cNvGraphicFramePr>
          <p:nvPr>
            <p:extLst>
              <p:ext uri="{D42A27DB-BD31-4B8C-83A1-F6EECF244321}">
                <p14:modId xmlns:p14="http://schemas.microsoft.com/office/powerpoint/2010/main" val="494516978"/>
              </p:ext>
            </p:extLst>
          </p:nvPr>
        </p:nvGraphicFramePr>
        <p:xfrm>
          <a:off x="1664556" y="2514600"/>
          <a:ext cx="8862888" cy="2420112"/>
        </p:xfrm>
        <a:graphic>
          <a:graphicData uri="http://schemas.openxmlformats.org/drawingml/2006/table">
            <a:tbl>
              <a:tblPr firstRow="1" bandRow="1">
                <a:tableStyleId>{72833802-FEF1-4C79-8D5D-14CF1EAF98D9}</a:tableStyleId>
              </a:tblPr>
              <a:tblGrid>
                <a:gridCol w="2145444">
                  <a:extLst>
                    <a:ext uri="{9D8B030D-6E8A-4147-A177-3AD203B41FA5}">
                      <a16:colId xmlns:a16="http://schemas.microsoft.com/office/drawing/2014/main" val="20000"/>
                    </a:ext>
                  </a:extLst>
                </a:gridCol>
                <a:gridCol w="3154015">
                  <a:extLst>
                    <a:ext uri="{9D8B030D-6E8A-4147-A177-3AD203B41FA5}">
                      <a16:colId xmlns:a16="http://schemas.microsoft.com/office/drawing/2014/main" val="20001"/>
                    </a:ext>
                  </a:extLst>
                </a:gridCol>
                <a:gridCol w="3563429">
                  <a:extLst>
                    <a:ext uri="{9D8B030D-6E8A-4147-A177-3AD203B41FA5}">
                      <a16:colId xmlns:a16="http://schemas.microsoft.com/office/drawing/2014/main" val="20002"/>
                    </a:ext>
                  </a:extLst>
                </a:gridCol>
              </a:tblGrid>
              <a:tr h="438912">
                <a:tc>
                  <a:txBody>
                    <a:bodyPr/>
                    <a:lstStyle/>
                    <a:p>
                      <a:pPr algn="l"/>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a:effectLst>
                            <a:outerShdw blurRad="38100" dist="38100" dir="2700000" algn="tl">
                              <a:srgbClr val="000000">
                                <a:alpha val="43137"/>
                              </a:srgbClr>
                            </a:outerShdw>
                          </a:effectLst>
                        </a:rPr>
                        <a:t>Current Rule</a:t>
                      </a:r>
                      <a:endParaRPr lang="en-US" sz="1800" b="1" i="1" u="none" dirty="0">
                        <a:solidFill>
                          <a:schemeClr val="accent2">
                            <a:lumMod val="75000"/>
                          </a:schemeClr>
                        </a:solidFill>
                        <a:effectLst>
                          <a:outerShdw blurRad="38100" dist="38100" dir="2700000" algn="tl">
                            <a:srgbClr val="000000">
                              <a:alpha val="43137"/>
                            </a:srgbClr>
                          </a:outerShdw>
                        </a:effectLst>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a:effectLst>
                            <a:outerShdw blurRad="38100" dist="38100" dir="2700000" algn="tl">
                              <a:srgbClr val="000000">
                                <a:alpha val="43137"/>
                              </a:srgbClr>
                            </a:outerShdw>
                          </a:effectLst>
                        </a:rPr>
                        <a:t>Current Rule</a:t>
                      </a:r>
                      <a:endParaRPr lang="en-US" sz="1800" b="1" i="1" u="none" dirty="0">
                        <a:solidFill>
                          <a:schemeClr val="accent2">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0"/>
                  </a:ext>
                </a:extLst>
              </a:tr>
              <a:tr h="768096">
                <a:tc>
                  <a:txBody>
                    <a:bodyPr/>
                    <a:lstStyle/>
                    <a:p>
                      <a:r>
                        <a:rPr lang="en-US" sz="1800" dirty="0"/>
                        <a:t>Input:</a:t>
                      </a:r>
                      <a:endParaRPr lang="en-US" sz="1800" b="1" dirty="0">
                        <a:solidFill>
                          <a:schemeClr val="accent2">
                            <a:lumMod val="75000"/>
                          </a:schemeClr>
                        </a:solidFill>
                      </a:endParaRPr>
                    </a:p>
                  </a:txBody>
                  <a:tcPr marL="45720" marR="45720"/>
                </a:tc>
                <a:tc>
                  <a:txBody>
                    <a:bodyPr/>
                    <a:lstStyle/>
                    <a:p>
                      <a:r>
                        <a:rPr lang="en-US" altLang="en-US" sz="1800" dirty="0"/>
                        <a:t>341</a:t>
                      </a:r>
                      <a:r>
                        <a:rPr lang="en-US" altLang="en-US" sz="1800" u="none" dirty="0">
                          <a:effectLst>
                            <a:outerShdw blurRad="38100" dist="38100" dir="2700000" algn="tl">
                              <a:srgbClr val="000000">
                                <a:alpha val="43137"/>
                              </a:srgbClr>
                            </a:outerShdw>
                          </a:effectLst>
                        </a:rPr>
                        <a:t>A</a:t>
                      </a:r>
                      <a:r>
                        <a:rPr lang="en-US" altLang="en-US" sz="1800" dirty="0"/>
                        <a:t> JAMES AVE</a:t>
                      </a:r>
                    </a:p>
                    <a:p>
                      <a:r>
                        <a:rPr lang="en-US" altLang="en-US" sz="1800" dirty="0"/>
                        <a:t>COVINGTON TN 38019</a:t>
                      </a:r>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341 JAMES AVE </a:t>
                      </a:r>
                      <a:r>
                        <a:rPr lang="en-US" altLang="en-US" sz="1800" dirty="0">
                          <a:effectLst>
                            <a:outerShdw blurRad="38100" dist="38100" dir="2700000" algn="tl">
                              <a:srgbClr val="000000">
                                <a:alpha val="43137"/>
                              </a:srgbClr>
                            </a:outerShdw>
                          </a:effectLst>
                        </a:rPr>
                        <a:t># A</a:t>
                      </a:r>
                    </a:p>
                    <a:p>
                      <a:r>
                        <a:rPr lang="en-US" altLang="en-US" sz="1800" dirty="0"/>
                        <a:t>COVINGTON TN 38019</a:t>
                      </a:r>
                      <a:endParaRPr lang="en-US" sz="1800" b="1" dirty="0">
                        <a:solidFill>
                          <a:schemeClr val="accent2">
                            <a:lumMod val="75000"/>
                          </a:schemeClr>
                        </a:solidFill>
                      </a:endParaRPr>
                    </a:p>
                  </a:txBody>
                  <a:tcPr marL="45720" marR="45720"/>
                </a:tc>
                <a:extLst>
                  <a:ext uri="{0D108BD9-81ED-4DB2-BD59-A6C34878D82A}">
                    <a16:rowId xmlns:a16="http://schemas.microsoft.com/office/drawing/2014/main" val="10001"/>
                  </a:ext>
                </a:extLst>
              </a:tr>
              <a:tr h="445008">
                <a:tc>
                  <a:txBody>
                    <a:bodyPr/>
                    <a:lstStyle/>
                    <a:p>
                      <a:r>
                        <a:rPr lang="en-US" sz="1800" dirty="0"/>
                        <a:t>DPV</a:t>
                      </a:r>
                      <a:r>
                        <a:rPr lang="en-US" sz="1800" baseline="30000" dirty="0"/>
                        <a:t>®</a:t>
                      </a:r>
                      <a:r>
                        <a:rPr lang="en-US" sz="1800" dirty="0"/>
                        <a:t> Return Code:</a:t>
                      </a:r>
                      <a:endParaRPr lang="en-US" sz="1800" b="1" dirty="0">
                        <a:solidFill>
                          <a:schemeClr val="accent2">
                            <a:lumMod val="75000"/>
                          </a:schemeClr>
                        </a:solidFill>
                      </a:endParaRPr>
                    </a:p>
                  </a:txBody>
                  <a:tcPr marL="45720" marR="45720"/>
                </a:tc>
                <a:tc>
                  <a:txBody>
                    <a:bodyPr/>
                    <a:lstStyle/>
                    <a:p>
                      <a:r>
                        <a:rPr lang="en-US" sz="1800" dirty="0">
                          <a:effectLst>
                            <a:outerShdw blurRad="38100" dist="38100" dir="2700000" algn="tl">
                              <a:srgbClr val="000000">
                                <a:alpha val="43137"/>
                              </a:srgbClr>
                            </a:outerShdw>
                          </a:effectLst>
                        </a:rPr>
                        <a:t>N</a:t>
                      </a:r>
                      <a:endParaRPr 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tc>
                <a:tc>
                  <a:txBody>
                    <a:bodyPr/>
                    <a:lstStyle/>
                    <a:p>
                      <a:r>
                        <a:rPr lang="en-US" altLang="en-US" sz="1800" dirty="0">
                          <a:effectLst>
                            <a:outerShdw blurRad="38100" dist="38100" dir="2700000" algn="tl">
                              <a:srgbClr val="000000">
                                <a:alpha val="43137"/>
                              </a:srgbClr>
                            </a:outerShdw>
                          </a:effectLst>
                        </a:rPr>
                        <a:t>S</a:t>
                      </a:r>
                      <a:endParaRPr 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2"/>
                  </a:ext>
                </a:extLst>
              </a:tr>
              <a:tr h="768096">
                <a:tc>
                  <a:txBody>
                    <a:bodyPr/>
                    <a:lstStyle/>
                    <a:p>
                      <a:r>
                        <a:rPr lang="en-US" sz="1800" dirty="0"/>
                        <a:t>Output:</a:t>
                      </a:r>
                      <a:endParaRPr lang="en-US" sz="18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341</a:t>
                      </a:r>
                      <a:r>
                        <a:rPr lang="en-US" altLang="en-US" sz="1800" dirty="0">
                          <a:effectLst>
                            <a:outerShdw blurRad="38100" dist="38100" dir="2700000" algn="tl">
                              <a:srgbClr val="000000">
                                <a:alpha val="43137"/>
                              </a:srgbClr>
                            </a:outerShdw>
                          </a:effectLst>
                        </a:rPr>
                        <a:t>A</a:t>
                      </a:r>
                      <a:r>
                        <a:rPr lang="en-US" altLang="en-US" sz="1800" dirty="0"/>
                        <a:t> JAMES AVE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COVINGTON TN 38019</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341 JAMES AVE </a:t>
                      </a:r>
                      <a:r>
                        <a:rPr lang="en-US" altLang="en-US" sz="1800" dirty="0">
                          <a:effectLst>
                            <a:outerShdw blurRad="38100" dist="38100" dir="2700000" algn="tl">
                              <a:srgbClr val="000000">
                                <a:alpha val="43137"/>
                              </a:srgbClr>
                            </a:outerShdw>
                          </a:effectLst>
                        </a:rPr>
                        <a:t># A</a:t>
                      </a:r>
                    </a:p>
                    <a:p>
                      <a:r>
                        <a:rPr lang="en-US" altLang="en-US" sz="1800" dirty="0"/>
                        <a:t>COVINGTON TN 38019-3328</a:t>
                      </a:r>
                      <a:endParaRPr lang="en-US" sz="1800" b="1" dirty="0">
                        <a:solidFill>
                          <a:schemeClr val="accent2">
                            <a:lumMod val="75000"/>
                          </a:schemeClr>
                        </a:solidFill>
                      </a:endParaRPr>
                    </a:p>
                  </a:txBody>
                  <a:tcPr marL="45720" marR="45720"/>
                </a:tc>
                <a:extLst>
                  <a:ext uri="{0D108BD9-81ED-4DB2-BD59-A6C34878D82A}">
                    <a16:rowId xmlns:a16="http://schemas.microsoft.com/office/drawing/2014/main" val="10003"/>
                  </a:ext>
                </a:extLst>
              </a:tr>
            </a:tbl>
          </a:graphicData>
        </a:graphic>
      </p:graphicFrame>
      <p:sp>
        <p:nvSpPr>
          <p:cNvPr id="12" name="Rectangle 11"/>
          <p:cNvSpPr/>
          <p:nvPr/>
        </p:nvSpPr>
        <p:spPr>
          <a:xfrm>
            <a:off x="609600" y="5324483"/>
            <a:ext cx="10972800" cy="400110"/>
          </a:xfrm>
          <a:prstGeom prst="rect">
            <a:avLst/>
          </a:prstGeom>
        </p:spPr>
        <p:txBody>
          <a:bodyPr wrap="square">
            <a:spAutoFit/>
          </a:bodyPr>
          <a:lstStyle/>
          <a:p>
            <a:pPr>
              <a:spcBef>
                <a:spcPts val="0"/>
              </a:spcBef>
              <a:spcAft>
                <a:spcPts val="1200"/>
              </a:spcAft>
              <a:buClr>
                <a:schemeClr val="accent6">
                  <a:lumMod val="75000"/>
                </a:schemeClr>
              </a:buClr>
            </a:pPr>
            <a:r>
              <a:rPr lang="en-US" altLang="en-US" sz="2000" dirty="0">
                <a:solidFill>
                  <a:schemeClr val="accent2">
                    <a:lumMod val="75000"/>
                  </a:schemeClr>
                </a:solidFill>
              </a:rPr>
              <a:t>"S” indicates the Primary Number confirmed to the Street record but the secondary is invalid.</a:t>
            </a:r>
          </a:p>
        </p:txBody>
      </p:sp>
      <p:sp>
        <p:nvSpPr>
          <p:cNvPr id="4" name="Title 3"/>
          <p:cNvSpPr>
            <a:spLocks noGrp="1"/>
          </p:cNvSpPr>
          <p:nvPr>
            <p:ph type="title" idx="4294967295"/>
          </p:nvPr>
        </p:nvSpPr>
        <p:spPr>
          <a:xfrm>
            <a:off x="685800" y="822961"/>
            <a:ext cx="8953500" cy="1325563"/>
          </a:xfrm>
          <a:prstGeom prst="rect">
            <a:avLst/>
          </a:prstGeom>
        </p:spPr>
        <p:txBody>
          <a:bodyPr/>
          <a:lstStyle/>
          <a:p>
            <a:r>
              <a:rPr lang="en-US" dirty="0">
                <a:solidFill>
                  <a:schemeClr val="accent2">
                    <a:lumMod val="75000"/>
                  </a:schemeClr>
                </a:solidFill>
                <a:latin typeface="Arial Black" panose="020B0A04020102020204" pitchFamily="34" charset="0"/>
              </a:rPr>
              <a:t>Current Rule: N/A</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5" name="Slide Number Placeholder 4">
            <a:extLst>
              <a:ext uri="{FF2B5EF4-FFF2-40B4-BE49-F238E27FC236}">
                <a16:creationId xmlns:a16="http://schemas.microsoft.com/office/drawing/2014/main" id="{D33A3AD9-77CB-4FF2-8BE2-E042F4DD89CC}"/>
              </a:ext>
            </a:extLst>
          </p:cNvPr>
          <p:cNvSpPr>
            <a:spLocks noGrp="1"/>
          </p:cNvSpPr>
          <p:nvPr>
            <p:ph type="sldNum" sz="quarter" idx="10"/>
          </p:nvPr>
        </p:nvSpPr>
        <p:spPr/>
        <p:txBody>
          <a:bodyPr/>
          <a:lstStyle/>
          <a:p>
            <a:fld id="{DB48209F-1662-40B9-BF25-8E6F7AC270B7}" type="slidenum">
              <a:rPr lang="en-US" smtClean="0"/>
              <a:pPr/>
              <a:t>52</a:t>
            </a:fld>
            <a:endParaRPr lang="en-US"/>
          </a:p>
        </p:txBody>
      </p:sp>
    </p:spTree>
    <p:extLst>
      <p:ext uri="{BB962C8B-B14F-4D97-AF65-F5344CB8AC3E}">
        <p14:creationId xmlns:p14="http://schemas.microsoft.com/office/powerpoint/2010/main" val="733905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600200"/>
            <a:ext cx="10972800" cy="5105400"/>
          </a:xfrm>
        </p:spPr>
        <p:txBody>
          <a:bodyPr/>
          <a:lstStyle/>
          <a:p>
            <a:pPr>
              <a:spcBef>
                <a:spcPts val="0"/>
              </a:spcBef>
              <a:spcAft>
                <a:spcPts val="600"/>
              </a:spcAft>
              <a:buClr>
                <a:schemeClr val="accent6">
                  <a:lumMod val="75000"/>
                </a:schemeClr>
              </a:buClr>
            </a:pPr>
            <a:r>
              <a:rPr lang="en-US" altLang="en-US" sz="2200" dirty="0">
                <a:solidFill>
                  <a:schemeClr val="accent6">
                    <a:lumMod val="75000"/>
                  </a:schemeClr>
                </a:solidFill>
              </a:rPr>
              <a:t>When a Primary Number is numeric with a Single Trailing Alpha </a:t>
            </a:r>
            <a:r>
              <a:rPr lang="en-US" altLang="en-US" sz="2200" b="1" i="1" dirty="0">
                <a:solidFill>
                  <a:schemeClr val="accent6">
                    <a:lumMod val="75000"/>
                  </a:schemeClr>
                </a:solidFill>
              </a:rPr>
              <a:t>Exception</a:t>
            </a:r>
            <a:r>
              <a:rPr lang="en-US" altLang="en-US" sz="2200" b="1" dirty="0">
                <a:solidFill>
                  <a:schemeClr val="accent6">
                    <a:lumMod val="75000"/>
                  </a:schemeClr>
                </a:solidFill>
              </a:rPr>
              <a:t> </a:t>
            </a:r>
            <a:r>
              <a:rPr lang="en-US" altLang="en-US" sz="2200" dirty="0">
                <a:solidFill>
                  <a:schemeClr val="accent6">
                    <a:lumMod val="75000"/>
                  </a:schemeClr>
                </a:solidFill>
              </a:rPr>
              <a:t>(with no secondary </a:t>
            </a:r>
            <a:r>
              <a:rPr lang="en-US" altLang="en-US" sz="2200" i="1" dirty="0">
                <a:solidFill>
                  <a:schemeClr val="accent6">
                    <a:lumMod val="75000"/>
                  </a:schemeClr>
                </a:solidFill>
              </a:rPr>
              <a:t>present</a:t>
            </a:r>
            <a:r>
              <a:rPr lang="en-US" altLang="en-US" sz="2200" dirty="0">
                <a:solidFill>
                  <a:schemeClr val="accent6">
                    <a:lumMod val="75000"/>
                  </a:schemeClr>
                </a:solidFill>
              </a:rPr>
              <a:t> on input) and it does not DPV</a:t>
            </a:r>
            <a:r>
              <a:rPr lang="en-US" altLang="en-US" sz="2200" baseline="30000" dirty="0">
                <a:solidFill>
                  <a:schemeClr val="accent6">
                    <a:lumMod val="75000"/>
                  </a:schemeClr>
                </a:solidFill>
              </a:rPr>
              <a:t>®</a:t>
            </a:r>
            <a:r>
              <a:rPr lang="en-US" altLang="en-US" sz="2200" dirty="0">
                <a:solidFill>
                  <a:schemeClr val="accent6">
                    <a:lumMod val="75000"/>
                  </a:schemeClr>
                </a:solidFill>
              </a:rPr>
              <a:t> confirm as returned from the ZIP+4™ match, the Single Trailing Alpha should be dropped for DPV</a:t>
            </a:r>
            <a:r>
              <a:rPr lang="en-US" altLang="en-US" sz="2200" baseline="30000" dirty="0">
                <a:solidFill>
                  <a:schemeClr val="accent6">
                    <a:lumMod val="75000"/>
                  </a:schemeClr>
                </a:solidFill>
              </a:rPr>
              <a:t>®</a:t>
            </a:r>
            <a:r>
              <a:rPr lang="en-US" altLang="en-US" sz="2200" dirty="0">
                <a:solidFill>
                  <a:schemeClr val="accent6">
                    <a:lumMod val="75000"/>
                  </a:schemeClr>
                </a:solidFill>
              </a:rPr>
              <a:t> confirmation. </a:t>
            </a:r>
          </a:p>
          <a:p>
            <a:pPr>
              <a:spcBef>
                <a:spcPts val="0"/>
              </a:spcBef>
              <a:spcAft>
                <a:spcPts val="600"/>
              </a:spcAft>
              <a:buClr>
                <a:schemeClr val="accent6">
                  <a:lumMod val="75000"/>
                </a:schemeClr>
              </a:buClr>
            </a:pPr>
            <a:r>
              <a:rPr lang="en-US" altLang="en-US" sz="2200" dirty="0">
                <a:solidFill>
                  <a:schemeClr val="accent6">
                    <a:lumMod val="75000"/>
                  </a:schemeClr>
                </a:solidFill>
              </a:rPr>
              <a:t>If the Primary Number then DPV</a:t>
            </a:r>
            <a:r>
              <a:rPr lang="en-US" altLang="en-US" sz="2200" baseline="30000" dirty="0">
                <a:solidFill>
                  <a:schemeClr val="accent6">
                    <a:lumMod val="75000"/>
                  </a:schemeClr>
                </a:solidFill>
              </a:rPr>
              <a:t>®</a:t>
            </a:r>
            <a:r>
              <a:rPr lang="en-US" altLang="en-US" sz="2200" dirty="0">
                <a:solidFill>
                  <a:schemeClr val="accent6">
                    <a:lumMod val="75000"/>
                  </a:schemeClr>
                </a:solidFill>
              </a:rPr>
              <a:t> confirms, software must return a DPV</a:t>
            </a:r>
            <a:r>
              <a:rPr lang="en-US" altLang="en-US" sz="2200" baseline="30000" dirty="0">
                <a:solidFill>
                  <a:schemeClr val="accent6">
                    <a:lumMod val="75000"/>
                  </a:schemeClr>
                </a:solidFill>
              </a:rPr>
              <a:t>®</a:t>
            </a:r>
            <a:r>
              <a:rPr lang="en-US" altLang="en-US" sz="2200" dirty="0">
                <a:solidFill>
                  <a:schemeClr val="accent6">
                    <a:lumMod val="75000"/>
                  </a:schemeClr>
                </a:solidFill>
              </a:rPr>
              <a:t> Return Code of ‘S’ and a new </a:t>
            </a:r>
            <a:r>
              <a:rPr lang="en-US" sz="2200" dirty="0">
                <a:solidFill>
                  <a:schemeClr val="accent6">
                    <a:lumMod val="75000"/>
                  </a:schemeClr>
                </a:solidFill>
              </a:rPr>
              <a:t>Footnote “TA” (</a:t>
            </a:r>
            <a:r>
              <a:rPr lang="en-US" sz="2200" dirty="0">
                <a:solidFill>
                  <a:schemeClr val="accent2">
                    <a:lumMod val="75000"/>
                  </a:schemeClr>
                </a:solidFill>
              </a:rPr>
              <a:t>Input Address Primary Number Matched to DPV</a:t>
            </a:r>
            <a:r>
              <a:rPr lang="en-US" altLang="en-US" sz="2200" baseline="30000" dirty="0">
                <a:solidFill>
                  <a:schemeClr val="accent6">
                    <a:lumMod val="75000"/>
                  </a:schemeClr>
                </a:solidFill>
              </a:rPr>
              <a:t>®</a:t>
            </a:r>
            <a:r>
              <a:rPr lang="en-US" sz="2200" dirty="0">
                <a:solidFill>
                  <a:schemeClr val="accent2">
                    <a:lumMod val="75000"/>
                  </a:schemeClr>
                </a:solidFill>
              </a:rPr>
              <a:t> by dropping trailing alpha</a:t>
            </a:r>
            <a:r>
              <a:rPr lang="en-US" sz="2200" dirty="0">
                <a:solidFill>
                  <a:schemeClr val="accent6">
                    <a:lumMod val="75000"/>
                  </a:schemeClr>
                </a:solidFill>
              </a:rPr>
              <a:t>).</a:t>
            </a:r>
          </a:p>
          <a:p>
            <a:pPr>
              <a:spcBef>
                <a:spcPts val="0"/>
              </a:spcBef>
              <a:spcAft>
                <a:spcPts val="600"/>
              </a:spcAft>
              <a:buClr>
                <a:schemeClr val="accent6">
                  <a:lumMod val="75000"/>
                </a:schemeClr>
              </a:buClr>
            </a:pPr>
            <a:r>
              <a:rPr lang="en-US" altLang="en-US" sz="2200" dirty="0">
                <a:solidFill>
                  <a:schemeClr val="accent6">
                    <a:lumMod val="75000"/>
                  </a:schemeClr>
                </a:solidFill>
              </a:rPr>
              <a:t>The returned Primary Number must be the one returned from the ZIP+4 match (which includes the trailing alpha).</a:t>
            </a:r>
          </a:p>
          <a:p>
            <a:pPr>
              <a:spcBef>
                <a:spcPts val="0"/>
              </a:spcBef>
              <a:spcAft>
                <a:spcPts val="600"/>
              </a:spcAft>
              <a:buClr>
                <a:schemeClr val="accent6">
                  <a:lumMod val="75000"/>
                </a:schemeClr>
              </a:buClr>
            </a:pPr>
            <a:r>
              <a:rPr lang="en-US" altLang="en-US" sz="2200" dirty="0">
                <a:solidFill>
                  <a:schemeClr val="accent6">
                    <a:lumMod val="75000"/>
                  </a:schemeClr>
                </a:solidFill>
              </a:rPr>
              <a:t>This only applies to Street style records.</a:t>
            </a:r>
          </a:p>
          <a:p>
            <a:pPr>
              <a:spcBef>
                <a:spcPts val="0"/>
              </a:spcBef>
              <a:spcAft>
                <a:spcPts val="600"/>
              </a:spcAft>
              <a:buClr>
                <a:schemeClr val="accent6">
                  <a:lumMod val="75000"/>
                </a:schemeClr>
              </a:buClr>
            </a:pPr>
            <a:r>
              <a:rPr lang="en-US" altLang="en-US" sz="2200" dirty="0">
                <a:solidFill>
                  <a:schemeClr val="accent6">
                    <a:lumMod val="75000"/>
                  </a:schemeClr>
                </a:solidFill>
              </a:rPr>
              <a:t>This does not change ZIP+4 matching rules.</a:t>
            </a:r>
          </a:p>
          <a:p>
            <a:pPr>
              <a:spcBef>
                <a:spcPts val="0"/>
              </a:spcBef>
              <a:spcAft>
                <a:spcPts val="600"/>
              </a:spcAft>
              <a:buClr>
                <a:schemeClr val="accent6">
                  <a:lumMod val="75000"/>
                </a:schemeClr>
              </a:buClr>
            </a:pPr>
            <a:r>
              <a:rPr lang="en-US" altLang="en-US" sz="2200" i="1" dirty="0">
                <a:solidFill>
                  <a:schemeClr val="accent6">
                    <a:lumMod val="75000"/>
                  </a:schemeClr>
                </a:solidFill>
              </a:rPr>
              <a:t>Implement prior to Cycle O Testing - Yes.</a:t>
            </a:r>
          </a:p>
        </p:txBody>
      </p:sp>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6"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5" name="Slide Number Placeholder 4">
            <a:extLst>
              <a:ext uri="{FF2B5EF4-FFF2-40B4-BE49-F238E27FC236}">
                <a16:creationId xmlns:a16="http://schemas.microsoft.com/office/drawing/2014/main" id="{8E50F87E-3131-4E84-9A81-780270F160C4}"/>
              </a:ext>
            </a:extLst>
          </p:cNvPr>
          <p:cNvSpPr>
            <a:spLocks noGrp="1"/>
          </p:cNvSpPr>
          <p:nvPr>
            <p:ph type="sldNum" sz="quarter" idx="10"/>
          </p:nvPr>
        </p:nvSpPr>
        <p:spPr/>
        <p:txBody>
          <a:bodyPr/>
          <a:lstStyle/>
          <a:p>
            <a:fld id="{DB48209F-1662-40B9-BF25-8E6F7AC270B7}" type="slidenum">
              <a:rPr lang="en-US" smtClean="0"/>
              <a:pPr/>
              <a:t>53</a:t>
            </a:fld>
            <a:endParaRPr lang="en-US"/>
          </a:p>
        </p:txBody>
      </p:sp>
    </p:spTree>
    <p:extLst>
      <p:ext uri="{BB962C8B-B14F-4D97-AF65-F5344CB8AC3E}">
        <p14:creationId xmlns:p14="http://schemas.microsoft.com/office/powerpoint/2010/main" val="1461231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40281180"/>
              </p:ext>
            </p:extLst>
          </p:nvPr>
        </p:nvGraphicFramePr>
        <p:xfrm>
          <a:off x="1981200" y="1371600"/>
          <a:ext cx="8534400" cy="4525024"/>
        </p:xfrm>
        <a:graphic>
          <a:graphicData uri="http://schemas.openxmlformats.org/drawingml/2006/table">
            <a:tbl>
              <a:tblPr firstRow="1" bandRow="1">
                <a:tableStyleId>{72833802-FEF1-4C79-8D5D-14CF1EAF98D9}</a:tableStyleId>
              </a:tblPr>
              <a:tblGrid>
                <a:gridCol w="2416821">
                  <a:extLst>
                    <a:ext uri="{9D8B030D-6E8A-4147-A177-3AD203B41FA5}">
                      <a16:colId xmlns:a16="http://schemas.microsoft.com/office/drawing/2014/main" val="20000"/>
                    </a:ext>
                  </a:extLst>
                </a:gridCol>
                <a:gridCol w="2869975">
                  <a:extLst>
                    <a:ext uri="{9D8B030D-6E8A-4147-A177-3AD203B41FA5}">
                      <a16:colId xmlns:a16="http://schemas.microsoft.com/office/drawing/2014/main" val="20001"/>
                    </a:ext>
                  </a:extLst>
                </a:gridCol>
                <a:gridCol w="3247604">
                  <a:extLst>
                    <a:ext uri="{9D8B030D-6E8A-4147-A177-3AD203B41FA5}">
                      <a16:colId xmlns:a16="http://schemas.microsoft.com/office/drawing/2014/main" val="20002"/>
                    </a:ext>
                  </a:extLst>
                </a:gridCol>
              </a:tblGrid>
              <a:tr h="383856">
                <a:tc>
                  <a:txBody>
                    <a:bodyPr/>
                    <a:lstStyle/>
                    <a:p>
                      <a:endParaRPr lang="en-US" sz="1800" b="1" i="0" dirty="0">
                        <a:solidFill>
                          <a:schemeClr val="accent6">
                            <a:lumMod val="75000"/>
                          </a:schemeClr>
                        </a:solidFill>
                      </a:endParaRPr>
                    </a:p>
                  </a:txBody>
                  <a:tcPr marL="45720" marR="45720"/>
                </a:tc>
                <a:tc>
                  <a:txBody>
                    <a:bodyPr/>
                    <a:lstStyle/>
                    <a:p>
                      <a:pPr algn="l"/>
                      <a:r>
                        <a:rPr lang="en-US" sz="1800" dirty="0">
                          <a:effectLst>
                            <a:outerShdw blurRad="38100" dist="38100" dir="2700000" algn="tl">
                              <a:srgbClr val="000000">
                                <a:alpha val="43137"/>
                              </a:srgbClr>
                            </a:outerShdw>
                          </a:effectLst>
                        </a:rPr>
                        <a:t>Current Rule</a:t>
                      </a:r>
                      <a:endParaRPr lang="en-US" sz="1800" b="1" i="1" dirty="0">
                        <a:solidFill>
                          <a:schemeClr val="accent6">
                            <a:lumMod val="75000"/>
                          </a:schemeClr>
                        </a:solidFill>
                        <a:effectLst>
                          <a:outerShdw blurRad="38100" dist="38100" dir="2700000" algn="tl">
                            <a:srgbClr val="000000">
                              <a:alpha val="43137"/>
                            </a:srgbClr>
                          </a:outerShdw>
                        </a:effectLst>
                      </a:endParaRPr>
                    </a:p>
                  </a:txBody>
                  <a:tcPr marL="45720" marR="45720"/>
                </a:tc>
                <a:tc>
                  <a:txBody>
                    <a:bodyPr/>
                    <a:lstStyle/>
                    <a:p>
                      <a:pPr algn="l"/>
                      <a:r>
                        <a:rPr lang="en-US" sz="1800" dirty="0">
                          <a:effectLst>
                            <a:outerShdw blurRad="38100" dist="38100" dir="2700000" algn="tl">
                              <a:srgbClr val="000000">
                                <a:alpha val="43137"/>
                              </a:srgbClr>
                            </a:outerShdw>
                          </a:effectLst>
                        </a:rPr>
                        <a:t>New Rule</a:t>
                      </a:r>
                      <a:endParaRPr lang="en-US" sz="1800" b="1" i="1" dirty="0">
                        <a:solidFill>
                          <a:schemeClr val="accent6">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0"/>
                  </a:ext>
                </a:extLst>
              </a:tr>
              <a:tr h="640079">
                <a:tc>
                  <a:txBody>
                    <a:bodyPr/>
                    <a:lstStyle/>
                    <a:p>
                      <a:r>
                        <a:rPr lang="en-US" sz="1800" dirty="0"/>
                        <a:t>Input:</a:t>
                      </a:r>
                      <a:endParaRPr lang="en-US" sz="1800" b="1" i="0" dirty="0">
                        <a:solidFill>
                          <a:schemeClr val="accent6">
                            <a:lumMod val="75000"/>
                          </a:schemeClr>
                        </a:solidFill>
                      </a:endParaRPr>
                    </a:p>
                  </a:txBody>
                  <a:tcPr marL="45720" marR="45720"/>
                </a:tc>
                <a:tc>
                  <a:txBody>
                    <a:bodyPr/>
                    <a:lstStyle/>
                    <a:p>
                      <a:r>
                        <a:rPr lang="en-US" altLang="en-US" sz="1800" dirty="0"/>
                        <a:t>341</a:t>
                      </a:r>
                      <a:r>
                        <a:rPr lang="en-US" altLang="en-US" sz="1800" dirty="0">
                          <a:effectLst/>
                        </a:rPr>
                        <a:t>A </a:t>
                      </a:r>
                      <a:r>
                        <a:rPr lang="en-US" altLang="en-US" sz="1800" dirty="0"/>
                        <a:t>JAMES AVE</a:t>
                      </a:r>
                    </a:p>
                    <a:p>
                      <a:r>
                        <a:rPr lang="en-US" altLang="en-US" sz="1800" dirty="0"/>
                        <a:t>COVINGTON TN 38019</a:t>
                      </a:r>
                      <a:endParaRPr lang="en-US" sz="1800" b="1" i="0" dirty="0">
                        <a:solidFill>
                          <a:schemeClr val="accent6">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rPr>
                        <a:t>341A JAMES AVE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rPr>
                        <a:t>COVINGTON TN 38019</a:t>
                      </a:r>
                    </a:p>
                  </a:txBody>
                  <a:tcPr marL="45720" marR="45720"/>
                </a:tc>
                <a:extLst>
                  <a:ext uri="{0D108BD9-81ED-4DB2-BD59-A6C34878D82A}">
                    <a16:rowId xmlns:a16="http://schemas.microsoft.com/office/drawing/2014/main" val="10001"/>
                  </a:ext>
                </a:extLst>
              </a:tr>
              <a:tr h="613741">
                <a:tc>
                  <a:txBody>
                    <a:bodyPr/>
                    <a:lstStyle/>
                    <a:p>
                      <a:r>
                        <a:rPr lang="en-US" sz="1800" dirty="0">
                          <a:effectLst/>
                        </a:rPr>
                        <a:t>DPV: w/alpha</a:t>
                      </a:r>
                      <a:endParaRPr lang="en-US" sz="1800" b="1" i="0" dirty="0">
                        <a:solidFill>
                          <a:schemeClr val="accent6">
                            <a:lumMod val="75000"/>
                          </a:schemeClr>
                        </a:solidFill>
                        <a:effectLst/>
                      </a:endParaRPr>
                    </a:p>
                  </a:txBody>
                  <a:tcPr marL="45720" marR="45720" anchor="ctr"/>
                </a:tc>
                <a:tc>
                  <a:txBody>
                    <a:bodyPr/>
                    <a:lstStyle/>
                    <a:p>
                      <a:r>
                        <a:rPr lang="en-US" sz="1800" dirty="0">
                          <a:effectLst/>
                        </a:rPr>
                        <a:t>N</a:t>
                      </a:r>
                      <a:endParaRPr lang="en-US" sz="1800" b="1" i="0" dirty="0">
                        <a:solidFill>
                          <a:schemeClr val="accent6">
                            <a:lumMod val="75000"/>
                          </a:schemeClr>
                        </a:solidFill>
                        <a:effectLst/>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N  </a:t>
                      </a:r>
                      <a:r>
                        <a:rPr 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(Try w/o trailing alpha)</a:t>
                      </a:r>
                    </a:p>
                  </a:txBody>
                  <a:tcPr marL="45720" marR="45720" anchor="ctr"/>
                </a:tc>
                <a:extLst>
                  <a:ext uri="{0D108BD9-81ED-4DB2-BD59-A6C34878D82A}">
                    <a16:rowId xmlns:a16="http://schemas.microsoft.com/office/drawing/2014/main" val="10002"/>
                  </a:ext>
                </a:extLst>
              </a:tr>
              <a:tr h="613741">
                <a:tc>
                  <a:txBody>
                    <a:bodyPr/>
                    <a:lstStyle/>
                    <a:p>
                      <a:r>
                        <a:rPr lang="en-US" sz="1800" dirty="0">
                          <a:effectLst/>
                        </a:rPr>
                        <a:t>DPV: w/o alpha</a:t>
                      </a:r>
                      <a:endParaRPr lang="en-US" sz="1800" b="1" i="0" dirty="0">
                        <a:solidFill>
                          <a:schemeClr val="accent6">
                            <a:lumMod val="75000"/>
                          </a:schemeClr>
                        </a:solidFill>
                        <a:effectLst/>
                      </a:endParaRPr>
                    </a:p>
                  </a:txBody>
                  <a:tcPr marL="45720" marR="45720" anchor="ctr"/>
                </a:tc>
                <a:tc>
                  <a:txBody>
                    <a:bodyPr/>
                    <a:lstStyle/>
                    <a:p>
                      <a:r>
                        <a:rPr lang="en-US" sz="1800" dirty="0">
                          <a:effectLst/>
                        </a:rPr>
                        <a:t>N/A</a:t>
                      </a:r>
                      <a:endParaRPr lang="en-US" sz="1800" b="1" i="0" dirty="0">
                        <a:solidFill>
                          <a:schemeClr val="accent6">
                            <a:lumMod val="75000"/>
                          </a:schemeClr>
                        </a:solidFill>
                        <a:effectLst/>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Y</a:t>
                      </a:r>
                      <a:endParaRPr lang="en-US" sz="1800" u="dotted" baseline="0" dirty="0">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r h="613741">
                <a:tc>
                  <a:txBody>
                    <a:bodyPr/>
                    <a:lstStyle/>
                    <a:p>
                      <a:r>
                        <a:rPr lang="en-US" sz="1800" b="1" i="1" u="none" dirty="0">
                          <a:solidFill>
                            <a:schemeClr val="accent6">
                              <a:lumMod val="60000"/>
                              <a:lumOff val="40000"/>
                            </a:schemeClr>
                          </a:solidFill>
                          <a:effectLst/>
                        </a:rPr>
                        <a:t>DPV Footnote:</a:t>
                      </a:r>
                    </a:p>
                  </a:txBody>
                  <a:tcPr marL="45720" marR="45720" anchor="ctr"/>
                </a:tc>
                <a:tc>
                  <a:txBody>
                    <a:bodyPr/>
                    <a:lstStyle/>
                    <a:p>
                      <a:r>
                        <a:rPr lang="en-US" sz="1800" b="1" i="1" u="none" dirty="0">
                          <a:solidFill>
                            <a:schemeClr val="accent6">
                              <a:lumMod val="60000"/>
                              <a:lumOff val="40000"/>
                            </a:schemeClr>
                          </a:solidFill>
                          <a:effectLst/>
                        </a:rPr>
                        <a:t>AAM3</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chemeClr val="accent6">
                              <a:lumMod val="60000"/>
                              <a:lumOff val="40000"/>
                            </a:schemeClr>
                          </a:solidFill>
                          <a:effectLst>
                            <a:outerShdw blurRad="38100" dist="38100" dir="2700000" algn="tl">
                              <a:srgbClr val="000000">
                                <a:alpha val="43137"/>
                              </a:srgbClr>
                            </a:outerShdw>
                          </a:effectLst>
                          <a:uFill>
                            <a:solidFill>
                              <a:schemeClr val="accent2">
                                <a:lumMod val="60000"/>
                                <a:lumOff val="40000"/>
                              </a:schemeClr>
                            </a:solidFill>
                          </a:uFill>
                        </a:rPr>
                        <a:t>AABBTA</a:t>
                      </a:r>
                    </a:p>
                  </a:txBody>
                  <a:tcPr marL="45720" marR="45720" anchor="ctr"/>
                </a:tc>
                <a:extLst>
                  <a:ext uri="{0D108BD9-81ED-4DB2-BD59-A6C34878D82A}">
                    <a16:rowId xmlns:a16="http://schemas.microsoft.com/office/drawing/2014/main" val="4133133869"/>
                  </a:ext>
                </a:extLst>
              </a:tr>
              <a:tr h="816301">
                <a:tc>
                  <a:txBody>
                    <a:bodyPr/>
                    <a:lstStyle/>
                    <a:p>
                      <a:r>
                        <a:rPr lang="en-US" sz="1800" dirty="0"/>
                        <a:t>Output:</a:t>
                      </a:r>
                      <a:endParaRPr lang="en-US" sz="1800" b="1" i="0" dirty="0">
                        <a:solidFill>
                          <a:schemeClr val="accent6">
                            <a:lumMod val="75000"/>
                          </a:schemeClr>
                        </a:solidFill>
                      </a:endParaRPr>
                    </a:p>
                  </a:txBody>
                  <a:tcPr marL="45720" marR="45720" anchor="ctr"/>
                </a:tc>
                <a:tc>
                  <a:txBody>
                    <a:bodyPr/>
                    <a:lstStyle/>
                    <a:p>
                      <a:r>
                        <a:rPr lang="en-US" altLang="en-US" sz="1800" dirty="0"/>
                        <a:t>341</a:t>
                      </a:r>
                      <a:r>
                        <a:rPr lang="en-US" altLang="en-US" sz="1800" dirty="0">
                          <a:effectLst/>
                        </a:rPr>
                        <a:t>A</a:t>
                      </a:r>
                      <a:r>
                        <a:rPr lang="en-US" altLang="en-US" sz="1800" dirty="0"/>
                        <a:t> JAMES AVE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COVINGTON TN 38019</a:t>
                      </a:r>
                      <a:endParaRPr lang="en-US" altLang="en-US" sz="1800" b="1" i="1" dirty="0">
                        <a:solidFill>
                          <a:schemeClr val="accent6">
                            <a:lumMod val="75000"/>
                          </a:schemeClr>
                        </a:solidFill>
                        <a:effectLst>
                          <a:outerShdw blurRad="38100" dist="38100" dir="2700000" algn="tl">
                            <a:srgbClr val="000000">
                              <a:alpha val="43137"/>
                            </a:srgbClr>
                          </a:outerShdw>
                        </a:effectLst>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341</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A</a:t>
                      </a:r>
                      <a:r>
                        <a:rPr lang="en-US" altLang="en-US" sz="1800" dirty="0"/>
                        <a:t> JAMES AVE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COVINGTON TN 38019</a:t>
                      </a:r>
                      <a:r>
                        <a:rPr lang="en-US" altLang="en-US" sz="1800" u="dotted" baseline="0" dirty="0">
                          <a:uFill>
                            <a:solidFill>
                              <a:schemeClr val="accent2">
                                <a:lumMod val="60000"/>
                                <a:lumOff val="40000"/>
                              </a:schemeClr>
                            </a:solidFill>
                          </a:uFill>
                        </a:rPr>
                        <a:t>-</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3328</a:t>
                      </a:r>
                      <a:endParaRPr lang="en-US" alt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5"/>
                  </a:ext>
                </a:extLst>
              </a:tr>
              <a:tr h="8435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900" dirty="0"/>
                        <a:t>Output address must be what was returned from the ZIP+4 Lookup (not what was used in DPV</a:t>
                      </a:r>
                      <a:r>
                        <a:rPr lang="en-US" sz="2000" baseline="30000" dirty="0"/>
                        <a:t>®</a:t>
                      </a:r>
                      <a:r>
                        <a:rPr lang="en-US" altLang="en-US" sz="1900" dirty="0"/>
                        <a:t> lookup).</a:t>
                      </a:r>
                      <a:endParaRPr lang="en-US" altLang="en-US" sz="1900" b="0" i="1" dirty="0">
                        <a:solidFill>
                          <a:schemeClr val="accent6">
                            <a:lumMod val="75000"/>
                          </a:schemeClr>
                        </a:solidFill>
                        <a:effectLst>
                          <a:outerShdw blurRad="38100" dist="38100" dir="2700000" algn="tl">
                            <a:srgbClr val="000000">
                              <a:alpha val="43137"/>
                            </a:srgbClr>
                          </a:outerShdw>
                        </a:effectLst>
                      </a:endParaRPr>
                    </a:p>
                  </a:txBody>
                  <a:tcPr marL="45720" marR="4572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1" i="1" dirty="0">
                        <a:solidFill>
                          <a:schemeClr val="accent2">
                            <a:lumMod val="75000"/>
                          </a:schemeClr>
                        </a:solidFill>
                        <a:effectLst>
                          <a:outerShdw blurRad="38100" dist="38100" dir="2700000" algn="tl">
                            <a:srgbClr val="000000">
                              <a:alpha val="43137"/>
                            </a:srgbClr>
                          </a:outerShdw>
                        </a:effectLst>
                      </a:endParaRPr>
                    </a:p>
                  </a:txBody>
                  <a:tcPr marL="45720" marR="45720" marT="0" marB="9144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i="1" dirty="0">
                        <a:solidFill>
                          <a:schemeClr val="accent6">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6"/>
                  </a:ext>
                </a:extLst>
              </a:tr>
            </a:tbl>
          </a:graphicData>
        </a:graphic>
      </p:graphicFrame>
      <p:sp>
        <p:nvSpPr>
          <p:cNvPr id="4" name="Title 3"/>
          <p:cNvSpPr>
            <a:spLocks noGrp="1"/>
          </p:cNvSpPr>
          <p:nvPr>
            <p:ph type="title" idx="4294967295"/>
          </p:nvPr>
        </p:nvSpPr>
        <p:spPr>
          <a:xfrm>
            <a:off x="609600" y="822961"/>
            <a:ext cx="89535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5" name="TextBox 4"/>
          <p:cNvSpPr txBox="1"/>
          <p:nvPr/>
        </p:nvSpPr>
        <p:spPr>
          <a:xfrm>
            <a:off x="1524000" y="6096000"/>
            <a:ext cx="914400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kern="0" dirty="0">
                <a:solidFill>
                  <a:schemeClr val="accent2">
                    <a:lumMod val="75000"/>
                  </a:schemeClr>
                </a:solidFill>
              </a:rPr>
              <a:t>NOTE: A return address of 341 JAMES AVE # A is NOT ALLOWED. The trailing alpha should remain on the primary number.</a:t>
            </a:r>
          </a:p>
        </p:txBody>
      </p:sp>
      <p:sp>
        <p:nvSpPr>
          <p:cNvPr id="7"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6" name="Slide Number Placeholder 5">
            <a:extLst>
              <a:ext uri="{FF2B5EF4-FFF2-40B4-BE49-F238E27FC236}">
                <a16:creationId xmlns:a16="http://schemas.microsoft.com/office/drawing/2014/main" id="{4B7E051D-F6E8-41DF-8AAB-57E9E2A1FD8B}"/>
              </a:ext>
            </a:extLst>
          </p:cNvPr>
          <p:cNvSpPr>
            <a:spLocks noGrp="1"/>
          </p:cNvSpPr>
          <p:nvPr>
            <p:ph type="sldNum" sz="quarter" idx="10"/>
          </p:nvPr>
        </p:nvSpPr>
        <p:spPr/>
        <p:txBody>
          <a:bodyPr/>
          <a:lstStyle/>
          <a:p>
            <a:fld id="{DB48209F-1662-40B9-BF25-8E6F7AC270B7}" type="slidenum">
              <a:rPr lang="en-US" smtClean="0"/>
              <a:pPr/>
              <a:t>54</a:t>
            </a:fld>
            <a:endParaRPr lang="en-US"/>
          </a:p>
        </p:txBody>
      </p:sp>
    </p:spTree>
    <p:extLst>
      <p:ext uri="{BB962C8B-B14F-4D97-AF65-F5344CB8AC3E}">
        <p14:creationId xmlns:p14="http://schemas.microsoft.com/office/powerpoint/2010/main" val="3334761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5"/>
          <p:cNvGraphicFramePr>
            <a:graphicFrameLocks/>
          </p:cNvGraphicFramePr>
          <p:nvPr>
            <p:extLst>
              <p:ext uri="{D42A27DB-BD31-4B8C-83A1-F6EECF244321}">
                <p14:modId xmlns:p14="http://schemas.microsoft.com/office/powerpoint/2010/main" val="823280490"/>
              </p:ext>
            </p:extLst>
          </p:nvPr>
        </p:nvGraphicFramePr>
        <p:xfrm>
          <a:off x="1676400" y="1481328"/>
          <a:ext cx="8692567" cy="914400"/>
        </p:xfrm>
        <a:graphic>
          <a:graphicData uri="http://schemas.openxmlformats.org/drawingml/2006/table">
            <a:tbl>
              <a:tblPr/>
              <a:tblGrid>
                <a:gridCol w="838201">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748222">
                  <a:extLst>
                    <a:ext uri="{9D8B030D-6E8A-4147-A177-3AD203B41FA5}">
                      <a16:colId xmlns:a16="http://schemas.microsoft.com/office/drawing/2014/main" val="20002"/>
                    </a:ext>
                  </a:extLst>
                </a:gridCol>
                <a:gridCol w="1235178">
                  <a:extLst>
                    <a:ext uri="{9D8B030D-6E8A-4147-A177-3AD203B41FA5}">
                      <a16:colId xmlns:a16="http://schemas.microsoft.com/office/drawing/2014/main" val="20003"/>
                    </a:ext>
                  </a:extLst>
                </a:gridCol>
                <a:gridCol w="540390">
                  <a:extLst>
                    <a:ext uri="{9D8B030D-6E8A-4147-A177-3AD203B41FA5}">
                      <a16:colId xmlns:a16="http://schemas.microsoft.com/office/drawing/2014/main" val="20004"/>
                    </a:ext>
                  </a:extLst>
                </a:gridCol>
                <a:gridCol w="941824">
                  <a:extLst>
                    <a:ext uri="{9D8B030D-6E8A-4147-A177-3AD203B41FA5}">
                      <a16:colId xmlns:a16="http://schemas.microsoft.com/office/drawing/2014/main" val="20005"/>
                    </a:ext>
                  </a:extLst>
                </a:gridCol>
                <a:gridCol w="926384">
                  <a:extLst>
                    <a:ext uri="{9D8B030D-6E8A-4147-A177-3AD203B41FA5}">
                      <a16:colId xmlns:a16="http://schemas.microsoft.com/office/drawing/2014/main" val="20006"/>
                    </a:ext>
                  </a:extLst>
                </a:gridCol>
                <a:gridCol w="926384">
                  <a:extLst>
                    <a:ext uri="{9D8B030D-6E8A-4147-A177-3AD203B41FA5}">
                      <a16:colId xmlns:a16="http://schemas.microsoft.com/office/drawing/2014/main" val="20007"/>
                    </a:ext>
                  </a:extLst>
                </a:gridCol>
                <a:gridCol w="926384">
                  <a:extLst>
                    <a:ext uri="{9D8B030D-6E8A-4147-A177-3AD203B41FA5}">
                      <a16:colId xmlns:a16="http://schemas.microsoft.com/office/drawing/2014/main" val="20008"/>
                    </a:ext>
                  </a:extLst>
                </a:gridCol>
              </a:tblGrid>
              <a:tr h="55517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5923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13430A – 13432A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35</a:t>
                      </a:r>
                      <a:r>
                        <a:rPr kumimoji="0" lang="en-US" sz="1400" b="1" i="0" u="none" strike="noStrike" cap="none" normalizeH="0" baseline="30000" dirty="0">
                          <a:ln>
                            <a:noFill/>
                          </a:ln>
                          <a:solidFill>
                            <a:schemeClr val="accent2">
                              <a:lumMod val="75000"/>
                            </a:schemeClr>
                          </a:solidFill>
                          <a:effectLst/>
                          <a:latin typeface="Arial" charset="0"/>
                        </a:rPr>
                        <a:t>th</a:t>
                      </a:r>
                      <a:r>
                        <a:rPr kumimoji="0" lang="en-US" sz="1400" b="1" i="0" u="none" strike="noStrike" cap="none" normalizeH="0" baseline="0" dirty="0">
                          <a:ln>
                            <a:noFill/>
                          </a:ln>
                          <a:solidFill>
                            <a:schemeClr val="accent2">
                              <a:lumMod val="75000"/>
                            </a:schemeClr>
                          </a:solidFill>
                          <a:effectLst/>
                          <a:latin typeface="Arial" charset="0"/>
                        </a:rPr>
                        <a:t> 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11354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2842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7" name="Text Box 4"/>
          <p:cNvSpPr txBox="1">
            <a:spLocks noChangeArrowheads="1"/>
          </p:cNvSpPr>
          <p:nvPr/>
        </p:nvSpPr>
        <p:spPr bwMode="auto">
          <a:xfrm>
            <a:off x="609600" y="25687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dirty="0">
                <a:solidFill>
                  <a:schemeClr val="accent2">
                    <a:lumMod val="75000"/>
                  </a:schemeClr>
                </a:solidFill>
              </a:rPr>
              <a:t>Valid single trailing alpha primary number - Not an alpha exception* on the match. The primary number of 13430A matched a pattern on ZIP+4 data </a:t>
            </a:r>
            <a:r>
              <a:rPr lang="en-US" altLang="en-US" i="1" dirty="0">
                <a:solidFill>
                  <a:schemeClr val="accent2">
                    <a:lumMod val="75000"/>
                  </a:schemeClr>
                </a:solidFill>
              </a:rPr>
              <a:t>but did not DPV confirm</a:t>
            </a:r>
            <a:r>
              <a:rPr lang="en-US" altLang="en-US" dirty="0">
                <a:solidFill>
                  <a:schemeClr val="accent2">
                    <a:lumMod val="75000"/>
                  </a:schemeClr>
                </a:solidFill>
              </a:rPr>
              <a:t>.</a:t>
            </a:r>
          </a:p>
        </p:txBody>
      </p:sp>
      <p:sp>
        <p:nvSpPr>
          <p:cNvPr id="10" name="Rectangle 3"/>
          <p:cNvSpPr>
            <a:spLocks noChangeArrowheads="1"/>
          </p:cNvSpPr>
          <p:nvPr/>
        </p:nvSpPr>
        <p:spPr bwMode="auto">
          <a:xfrm>
            <a:off x="1975436" y="6355080"/>
            <a:ext cx="85199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600" dirty="0">
                <a:solidFill>
                  <a:schemeClr val="accent2">
                    <a:lumMod val="75000"/>
                  </a:schemeClr>
                </a:solidFill>
              </a:rPr>
              <a:t>* The Alpha was used to make the match to ZIP+4.  </a:t>
            </a:r>
            <a:endParaRPr lang="en-US" alt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1854387397"/>
              </p:ext>
            </p:extLst>
          </p:nvPr>
        </p:nvGraphicFramePr>
        <p:xfrm>
          <a:off x="1650658" y="3477768"/>
          <a:ext cx="8890685" cy="2694432"/>
        </p:xfrm>
        <a:graphic>
          <a:graphicData uri="http://schemas.openxmlformats.org/drawingml/2006/table">
            <a:tbl>
              <a:tblPr firstRow="1" bandRow="1">
                <a:tableStyleId>{72833802-FEF1-4C79-8D5D-14CF1EAF98D9}</a:tableStyleId>
              </a:tblPr>
              <a:tblGrid>
                <a:gridCol w="2103120">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3648125">
                  <a:extLst>
                    <a:ext uri="{9D8B030D-6E8A-4147-A177-3AD203B41FA5}">
                      <a16:colId xmlns:a16="http://schemas.microsoft.com/office/drawing/2014/main" val="20002"/>
                    </a:ext>
                  </a:extLst>
                </a:gridCol>
              </a:tblGrid>
              <a:tr h="445008">
                <a:tc>
                  <a:txBody>
                    <a:bodyPr/>
                    <a:lstStyle/>
                    <a:p>
                      <a:endParaRPr lang="en-US" sz="1800" b="1" dirty="0">
                        <a:solidFill>
                          <a:schemeClr val="accent2">
                            <a:lumMod val="75000"/>
                          </a:schemeClr>
                        </a:solidFill>
                      </a:endParaRPr>
                    </a:p>
                  </a:txBody>
                  <a:tcPr marL="45720" marR="45720" anchor="ctr"/>
                </a:tc>
                <a:tc>
                  <a:txBody>
                    <a:bodyPr/>
                    <a:lstStyle/>
                    <a:p>
                      <a:pPr algn="l" eaLnBrk="1" hangingPunct="1">
                        <a:spcAft>
                          <a:spcPts val="1800"/>
                        </a:spcAft>
                      </a:pPr>
                      <a:r>
                        <a:rPr lang="en-US" altLang="en-US" sz="1800" dirty="0">
                          <a:effectLst>
                            <a:outerShdw blurRad="38100" dist="38100" dir="2700000" algn="tl">
                              <a:srgbClr val="000000">
                                <a:alpha val="43137"/>
                              </a:srgbClr>
                            </a:outerShdw>
                          </a:effectLst>
                        </a:rPr>
                        <a:t>Current Rule</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tc>
                  <a:txBody>
                    <a:bodyPr/>
                    <a:lstStyle/>
                    <a:p>
                      <a:pPr algn="l" eaLnBrk="1" hangingPunct="1">
                        <a:spcAft>
                          <a:spcPts val="1800"/>
                        </a:spcAft>
                      </a:pPr>
                      <a:r>
                        <a:rPr lang="en-US" altLang="en-US" sz="1800" dirty="0">
                          <a:effectLst>
                            <a:outerShdw blurRad="38100" dist="38100" dir="2700000" algn="tl">
                              <a:srgbClr val="000000">
                                <a:alpha val="43137"/>
                              </a:srgbClr>
                            </a:outerShdw>
                          </a:effectLst>
                        </a:rPr>
                        <a:t>New Rule</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0"/>
                  </a:ext>
                </a:extLst>
              </a:tr>
              <a:tr h="804672">
                <a:tc>
                  <a:txBody>
                    <a:bodyPr/>
                    <a:lstStyle/>
                    <a:p>
                      <a:r>
                        <a:rPr lang="en-US" sz="1800" dirty="0"/>
                        <a:t>Input:</a:t>
                      </a:r>
                      <a:endParaRPr lang="en-US" sz="1800" b="1" dirty="0">
                        <a:solidFill>
                          <a:schemeClr val="accent2">
                            <a:lumMod val="75000"/>
                          </a:schemeClr>
                        </a:solidFill>
                      </a:endParaRPr>
                    </a:p>
                  </a:txBody>
                  <a:tcPr marL="45720" marR="45720" anchor="ctr"/>
                </a:tc>
                <a:tc>
                  <a:txBody>
                    <a:bodyPr/>
                    <a:lstStyle/>
                    <a:p>
                      <a:pPr eaLnBrk="1" hangingPunct="1"/>
                      <a:r>
                        <a:rPr lang="en-US" altLang="en-US" sz="1800" dirty="0">
                          <a:effectLst>
                            <a:outerShdw blurRad="38100" dist="38100" dir="2700000" algn="tl">
                              <a:srgbClr val="000000">
                                <a:alpha val="43137"/>
                              </a:srgbClr>
                            </a:outerShdw>
                          </a:effectLst>
                        </a:rPr>
                        <a:t>13430A</a:t>
                      </a:r>
                      <a:r>
                        <a:rPr lang="en-US" altLang="en-US" sz="1800" dirty="0"/>
                        <a:t> 35</a:t>
                      </a:r>
                      <a:r>
                        <a:rPr lang="en-US" altLang="en-US" sz="1800" baseline="30000" dirty="0"/>
                        <a:t>TH</a:t>
                      </a:r>
                      <a:r>
                        <a:rPr lang="en-US" altLang="en-US" sz="1800" dirty="0"/>
                        <a:t> AVE</a:t>
                      </a:r>
                    </a:p>
                    <a:p>
                      <a:pPr eaLnBrk="1" hangingPunct="1">
                        <a:spcAft>
                          <a:spcPts val="1800"/>
                        </a:spcAft>
                      </a:pPr>
                      <a:r>
                        <a:rPr lang="en-US" altLang="en-US" sz="1800" dirty="0"/>
                        <a:t>FLUSHING NY 11354</a:t>
                      </a:r>
                      <a:endParaRPr lang="en-US" altLang="en-US" sz="1800" b="1" dirty="0">
                        <a:solidFill>
                          <a:schemeClr val="accent2">
                            <a:lumMod val="75000"/>
                          </a:schemeClr>
                        </a:solidFill>
                      </a:endParaRPr>
                    </a:p>
                  </a:txBody>
                  <a:tcPr marL="45720" marR="45720" anchor="ctr"/>
                </a:tc>
                <a:tc>
                  <a:txBody>
                    <a:bodyPr/>
                    <a:lstStyle/>
                    <a:p>
                      <a:pPr eaLnBrk="1" hangingPunct="1">
                        <a:spcAft>
                          <a:spcPts val="0"/>
                        </a:spcAft>
                      </a:pP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13430A</a:t>
                      </a:r>
                      <a:r>
                        <a:rPr lang="en-US" altLang="en-US" sz="1800" dirty="0"/>
                        <a:t> 35</a:t>
                      </a:r>
                      <a:r>
                        <a:rPr lang="en-US" altLang="en-US" sz="1800" baseline="30000" dirty="0"/>
                        <a:t>th</a:t>
                      </a:r>
                      <a:r>
                        <a:rPr lang="en-US" altLang="en-US" sz="1800" dirty="0"/>
                        <a:t> Ave</a:t>
                      </a:r>
                      <a:r>
                        <a:rPr lang="en-US" altLang="en-US" sz="1800" baseline="0" dirty="0"/>
                        <a:t> </a:t>
                      </a:r>
                    </a:p>
                    <a:p>
                      <a:pPr eaLnBrk="1" hangingPunct="1">
                        <a:spcAft>
                          <a:spcPts val="0"/>
                        </a:spcAft>
                      </a:pPr>
                      <a:r>
                        <a:rPr lang="en-US" altLang="en-US" sz="1800" baseline="0" dirty="0"/>
                        <a:t>Flushing NY 11354</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1"/>
                  </a:ext>
                </a:extLst>
              </a:tr>
              <a:tr h="457200">
                <a:tc>
                  <a:txBody>
                    <a:bodyPr/>
                    <a:lstStyle/>
                    <a:p>
                      <a:r>
                        <a:rPr lang="en-US" sz="1800" dirty="0"/>
                        <a:t>DPV</a:t>
                      </a:r>
                      <a:r>
                        <a:rPr lang="en-US" sz="1800" baseline="30000" dirty="0"/>
                        <a:t>® </a:t>
                      </a:r>
                      <a:r>
                        <a:rPr lang="en-US" sz="1800" baseline="0" dirty="0"/>
                        <a:t>Return Code</a:t>
                      </a:r>
                      <a:r>
                        <a:rPr lang="en-US" sz="1800" dirty="0"/>
                        <a:t>:</a:t>
                      </a:r>
                      <a:endParaRPr lang="en-US" sz="1800" b="1" dirty="0">
                        <a:solidFill>
                          <a:schemeClr val="accent2">
                            <a:lumMod val="75000"/>
                          </a:schemeClr>
                        </a:solidFill>
                      </a:endParaRPr>
                    </a:p>
                  </a:txBody>
                  <a:tcPr marL="45720" marR="45720" anchor="ctr"/>
                </a:tc>
                <a:tc>
                  <a:txBody>
                    <a:bodyPr/>
                    <a:lstStyle/>
                    <a:p>
                      <a:r>
                        <a:rPr lang="en-US" altLang="en-US" sz="1800" dirty="0">
                          <a:effectLst>
                            <a:outerShdw blurRad="38100" dist="38100" dir="2700000" algn="tl">
                              <a:srgbClr val="000000">
                                <a:alpha val="43137"/>
                              </a:srgbClr>
                            </a:outerShdw>
                          </a:effectLst>
                        </a:rPr>
                        <a:t>N</a:t>
                      </a:r>
                      <a:endParaRPr 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38100" dist="38100" dir="2700000" algn="tl">
                              <a:srgbClr val="000000">
                                <a:alpha val="43137"/>
                              </a:srgbClr>
                            </a:outerShdw>
                          </a:effectLst>
                        </a:rPr>
                        <a:t>N </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(Do not query DPV w/o trailing alpha)</a:t>
                      </a:r>
                      <a:endParaRPr lang="en-US" sz="1800" b="1" i="1" u="dotted" baseline="0"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2"/>
                  </a:ext>
                </a:extLst>
              </a:tr>
              <a:tr h="804672">
                <a:tc>
                  <a:txBody>
                    <a:bodyPr/>
                    <a:lstStyle/>
                    <a:p>
                      <a:r>
                        <a:rPr lang="en-US" sz="1800" dirty="0"/>
                        <a:t>Output:</a:t>
                      </a:r>
                      <a:endParaRPr lang="en-US" sz="1800" b="1" dirty="0">
                        <a:solidFill>
                          <a:schemeClr val="accent2">
                            <a:lumMod val="75000"/>
                          </a:schemeClr>
                        </a:solidFill>
                      </a:endParaRPr>
                    </a:p>
                  </a:txBody>
                  <a:tcPr marL="45720" marR="45720" anchor="ctr"/>
                </a:tc>
                <a:tc>
                  <a:txBody>
                    <a:bodyPr/>
                    <a:lstStyle/>
                    <a:p>
                      <a:pPr eaLnBrk="1" hangingPunct="1"/>
                      <a:r>
                        <a:rPr lang="en-US" altLang="en-US" sz="1800" dirty="0">
                          <a:effectLst>
                            <a:outerShdw blurRad="38100" dist="38100" dir="2700000" algn="tl">
                              <a:srgbClr val="000000">
                                <a:alpha val="43137"/>
                              </a:srgbClr>
                            </a:outerShdw>
                          </a:effectLst>
                        </a:rPr>
                        <a:t>13430A</a:t>
                      </a:r>
                      <a:r>
                        <a:rPr lang="en-US" altLang="en-US" sz="1800" dirty="0"/>
                        <a:t> 35</a:t>
                      </a:r>
                      <a:r>
                        <a:rPr lang="en-US" altLang="en-US" sz="1800" baseline="30000" dirty="0"/>
                        <a:t>TH</a:t>
                      </a:r>
                      <a:r>
                        <a:rPr lang="en-US" altLang="en-US" sz="1800" dirty="0"/>
                        <a:t> AVE</a:t>
                      </a:r>
                    </a:p>
                    <a:p>
                      <a:pPr eaLnBrk="1" hangingPunct="1">
                        <a:spcAft>
                          <a:spcPts val="1800"/>
                        </a:spcAft>
                      </a:pPr>
                      <a:r>
                        <a:rPr lang="en-US" altLang="en-US" sz="1800" dirty="0"/>
                        <a:t>FLUSHING NY 11354</a:t>
                      </a:r>
                      <a:endParaRPr lang="en-US" altLang="en-US" sz="1800" b="1" dirty="0">
                        <a:solidFill>
                          <a:schemeClr val="accent2">
                            <a:lumMod val="75000"/>
                          </a:schemeClr>
                        </a:solidFill>
                      </a:endParaRPr>
                    </a:p>
                  </a:txBody>
                  <a:tcPr marL="45720" marR="45720" anchor="ctr"/>
                </a:tc>
                <a:tc>
                  <a:txBody>
                    <a:bodyPr/>
                    <a:lstStyle/>
                    <a:p>
                      <a:pPr eaLnBrk="1" hangingPunct="1">
                        <a:spcAft>
                          <a:spcPts val="0"/>
                        </a:spcAft>
                      </a:pP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13430A</a:t>
                      </a:r>
                      <a:r>
                        <a:rPr lang="en-US" altLang="en-US" sz="1800" baseline="0" dirty="0"/>
                        <a:t> 35</a:t>
                      </a:r>
                      <a:r>
                        <a:rPr lang="en-US" altLang="en-US" sz="1800" baseline="30000" dirty="0"/>
                        <a:t>th</a:t>
                      </a:r>
                      <a:r>
                        <a:rPr lang="en-US" altLang="en-US" sz="1800" baseline="0" dirty="0"/>
                        <a:t> Ave </a:t>
                      </a:r>
                    </a:p>
                    <a:p>
                      <a:pPr eaLnBrk="1" hangingPunct="1">
                        <a:spcAft>
                          <a:spcPts val="0"/>
                        </a:spcAft>
                      </a:pPr>
                      <a:r>
                        <a:rPr lang="en-US" altLang="en-US" sz="1800" baseline="0" dirty="0"/>
                        <a:t>Flushing NY 11354</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3"/>
                  </a:ext>
                </a:extLst>
              </a:tr>
            </a:tbl>
          </a:graphicData>
        </a:graphic>
      </p:graphicFrame>
      <p:sp>
        <p:nvSpPr>
          <p:cNvPr id="4" name="Title 3"/>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11"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5" name="Slide Number Placeholder 4">
            <a:extLst>
              <a:ext uri="{FF2B5EF4-FFF2-40B4-BE49-F238E27FC236}">
                <a16:creationId xmlns:a16="http://schemas.microsoft.com/office/drawing/2014/main" id="{55AB612F-3E4F-4E8E-8108-CCE6E0794508}"/>
              </a:ext>
            </a:extLst>
          </p:cNvPr>
          <p:cNvSpPr>
            <a:spLocks noGrp="1"/>
          </p:cNvSpPr>
          <p:nvPr>
            <p:ph type="sldNum" sz="quarter" idx="10"/>
          </p:nvPr>
        </p:nvSpPr>
        <p:spPr/>
        <p:txBody>
          <a:bodyPr/>
          <a:lstStyle/>
          <a:p>
            <a:fld id="{DB48209F-1662-40B9-BF25-8E6F7AC270B7}" type="slidenum">
              <a:rPr lang="en-US" smtClean="0"/>
              <a:pPr/>
              <a:t>55</a:t>
            </a:fld>
            <a:endParaRPr lang="en-US"/>
          </a:p>
        </p:txBody>
      </p:sp>
    </p:spTree>
    <p:extLst>
      <p:ext uri="{BB962C8B-B14F-4D97-AF65-F5344CB8AC3E}">
        <p14:creationId xmlns:p14="http://schemas.microsoft.com/office/powerpoint/2010/main" val="509137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noGrp="1"/>
          </p:cNvGraphicFramePr>
          <p:nvPr>
            <p:ph type="tbl" idx="4294967295"/>
            <p:extLst>
              <p:ext uri="{D42A27DB-BD31-4B8C-83A1-F6EECF244321}">
                <p14:modId xmlns:p14="http://schemas.microsoft.com/office/powerpoint/2010/main" val="3026133375"/>
              </p:ext>
            </p:extLst>
          </p:nvPr>
        </p:nvGraphicFramePr>
        <p:xfrm>
          <a:off x="1752602" y="1374055"/>
          <a:ext cx="8762996" cy="822960"/>
        </p:xfrm>
        <a:graphic>
          <a:graphicData uri="http://schemas.openxmlformats.org/drawingml/2006/table">
            <a:tbl>
              <a:tblPr/>
              <a:tblGrid>
                <a:gridCol w="1063052">
                  <a:extLst>
                    <a:ext uri="{9D8B030D-6E8A-4147-A177-3AD203B41FA5}">
                      <a16:colId xmlns:a16="http://schemas.microsoft.com/office/drawing/2014/main" val="20000"/>
                    </a:ext>
                  </a:extLst>
                </a:gridCol>
                <a:gridCol w="1063052">
                  <a:extLst>
                    <a:ext uri="{9D8B030D-6E8A-4147-A177-3AD203B41FA5}">
                      <a16:colId xmlns:a16="http://schemas.microsoft.com/office/drawing/2014/main" val="20001"/>
                    </a:ext>
                  </a:extLst>
                </a:gridCol>
                <a:gridCol w="1034321">
                  <a:extLst>
                    <a:ext uri="{9D8B030D-6E8A-4147-A177-3AD203B41FA5}">
                      <a16:colId xmlns:a16="http://schemas.microsoft.com/office/drawing/2014/main" val="20002"/>
                    </a:ext>
                  </a:extLst>
                </a:gridCol>
                <a:gridCol w="1465288">
                  <a:extLst>
                    <a:ext uri="{9D8B030D-6E8A-4147-A177-3AD203B41FA5}">
                      <a16:colId xmlns:a16="http://schemas.microsoft.com/office/drawing/2014/main" val="20003"/>
                    </a:ext>
                  </a:extLst>
                </a:gridCol>
                <a:gridCol w="689547">
                  <a:extLst>
                    <a:ext uri="{9D8B030D-6E8A-4147-A177-3AD203B41FA5}">
                      <a16:colId xmlns:a16="http://schemas.microsoft.com/office/drawing/2014/main" val="20004"/>
                    </a:ext>
                  </a:extLst>
                </a:gridCol>
                <a:gridCol w="927754">
                  <a:extLst>
                    <a:ext uri="{9D8B030D-6E8A-4147-A177-3AD203B41FA5}">
                      <a16:colId xmlns:a16="http://schemas.microsoft.com/office/drawing/2014/main" val="20005"/>
                    </a:ext>
                  </a:extLst>
                </a:gridCol>
                <a:gridCol w="796114">
                  <a:extLst>
                    <a:ext uri="{9D8B030D-6E8A-4147-A177-3AD203B41FA5}">
                      <a16:colId xmlns:a16="http://schemas.microsoft.com/office/drawing/2014/main" val="20006"/>
                    </a:ext>
                  </a:extLst>
                </a:gridCol>
                <a:gridCol w="861934">
                  <a:extLst>
                    <a:ext uri="{9D8B030D-6E8A-4147-A177-3AD203B41FA5}">
                      <a16:colId xmlns:a16="http://schemas.microsoft.com/office/drawing/2014/main" val="20007"/>
                    </a:ext>
                  </a:extLst>
                </a:gridCol>
                <a:gridCol w="861934">
                  <a:extLst>
                    <a:ext uri="{9D8B030D-6E8A-4147-A177-3AD203B41FA5}">
                      <a16:colId xmlns:a16="http://schemas.microsoft.com/office/drawing/2014/main" val="20008"/>
                    </a:ext>
                  </a:extLst>
                </a:gridCol>
              </a:tblGrid>
              <a:tr h="442285">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86187">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301 - 305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ASH 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26301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4030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2348202"/>
              </p:ext>
            </p:extLst>
          </p:nvPr>
        </p:nvGraphicFramePr>
        <p:xfrm>
          <a:off x="1905001" y="2261546"/>
          <a:ext cx="8000999" cy="3827676"/>
        </p:xfrm>
        <a:graphic>
          <a:graphicData uri="http://schemas.openxmlformats.org/drawingml/2006/table">
            <a:tbl>
              <a:tblPr firstRow="1" bandRow="1">
                <a:tableStyleId>{72833802-FEF1-4C79-8D5D-14CF1EAF98D9}</a:tableStyleId>
              </a:tblPr>
              <a:tblGrid>
                <a:gridCol w="3428999">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61162">
                <a:tc>
                  <a:txBody>
                    <a:bodyPr/>
                    <a:lstStyle/>
                    <a:p>
                      <a:pPr algn="l"/>
                      <a:endParaRPr lang="en-US" sz="1800" b="1" dirty="0">
                        <a:solidFill>
                          <a:schemeClr val="accent2">
                            <a:lumMod val="75000"/>
                          </a:schemeClr>
                        </a:solidFill>
                      </a:endParaRPr>
                    </a:p>
                  </a:txBody>
                  <a:tcPr marL="45720" marR="45720"/>
                </a:tc>
                <a:tc>
                  <a:txBody>
                    <a:bodyPr/>
                    <a:lstStyle/>
                    <a:p>
                      <a:pPr marL="0" indent="0" algn="l">
                        <a:buNone/>
                      </a:pPr>
                      <a:r>
                        <a:rPr lang="en-US" altLang="en-US" sz="1800" dirty="0">
                          <a:effectLst>
                            <a:outerShdw blurRad="38100" dist="38100" dir="2700000" algn="tl">
                              <a:srgbClr val="000000">
                                <a:alpha val="43137"/>
                              </a:srgbClr>
                            </a:outerShdw>
                          </a:effectLst>
                        </a:rPr>
                        <a:t>Current</a:t>
                      </a:r>
                      <a:r>
                        <a:rPr lang="en-US" altLang="en-US" sz="1800" baseline="0" dirty="0">
                          <a:effectLst>
                            <a:outerShdw blurRad="38100" dist="38100" dir="2700000" algn="tl">
                              <a:srgbClr val="000000">
                                <a:alpha val="43137"/>
                              </a:srgbClr>
                            </a:outerShdw>
                          </a:effectLst>
                        </a:rPr>
                        <a:t> Rule</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b"/>
                </a:tc>
                <a:extLst>
                  <a:ext uri="{0D108BD9-81ED-4DB2-BD59-A6C34878D82A}">
                    <a16:rowId xmlns:a16="http://schemas.microsoft.com/office/drawing/2014/main" val="10000"/>
                  </a:ext>
                </a:extLst>
              </a:tr>
              <a:tr h="679022">
                <a:tc>
                  <a:txBody>
                    <a:bodyPr/>
                    <a:lstStyle/>
                    <a:p>
                      <a:pPr algn="l"/>
                      <a:r>
                        <a:rPr lang="en-US" sz="1800" dirty="0"/>
                        <a:t>Input:</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dirty="0">
                          <a:effectLst>
                            <a:outerShdw blurRad="38100" dist="38100" dir="2700000" algn="tl">
                              <a:srgbClr val="000000">
                                <a:alpha val="43137"/>
                              </a:srgbClr>
                            </a:outerShdw>
                          </a:effectLst>
                        </a:rPr>
                        <a:t>301C</a:t>
                      </a:r>
                      <a:r>
                        <a:rPr lang="en-US" altLang="en-US" sz="1800" dirty="0"/>
                        <a:t> ASH </a:t>
                      </a:r>
                      <a:r>
                        <a:rPr lang="en-US" altLang="en-US" sz="1800" dirty="0">
                          <a:effectLst/>
                        </a:rPr>
                        <a:t>AVE </a:t>
                      </a:r>
                      <a:r>
                        <a:rPr lang="en-US" altLang="en-US" sz="1800" dirty="0">
                          <a:effectLst>
                            <a:outerShdw blurRad="38100" dist="38100" dir="2700000" algn="tl">
                              <a:srgbClr val="000000">
                                <a:alpha val="43137"/>
                              </a:srgbClr>
                            </a:outerShdw>
                          </a:effectLst>
                        </a:rPr>
                        <a:t>STE 1</a:t>
                      </a:r>
                    </a:p>
                    <a:p>
                      <a:pPr marL="0" indent="0" algn="l">
                        <a:buNone/>
                      </a:pPr>
                      <a:r>
                        <a:rPr lang="en-US" altLang="en-US" sz="1800" dirty="0"/>
                        <a:t>CLARKSBURG WV 26301</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1"/>
                  </a:ext>
                </a:extLst>
              </a:tr>
              <a:tr h="417860">
                <a:tc>
                  <a:txBody>
                    <a:bodyPr/>
                    <a:lstStyle/>
                    <a:p>
                      <a:pPr algn="l"/>
                      <a:r>
                        <a:rPr lang="en-US" altLang="en-US" sz="1800" dirty="0"/>
                        <a:t>Primary:</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dirty="0">
                          <a:effectLst>
                            <a:outerShdw blurRad="38100" dist="38100" dir="2700000" algn="tl">
                              <a:srgbClr val="000000">
                                <a:alpha val="43137"/>
                              </a:srgbClr>
                            </a:outerShdw>
                          </a:effectLst>
                        </a:rPr>
                        <a:t>301C</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2"/>
                  </a:ext>
                </a:extLst>
              </a:tr>
              <a:tr h="417860">
                <a:tc>
                  <a:txBody>
                    <a:bodyPr/>
                    <a:lstStyle/>
                    <a:p>
                      <a:pPr algn="l"/>
                      <a:r>
                        <a:rPr lang="en-US" altLang="en-US" sz="1800" dirty="0"/>
                        <a:t>Secondary:</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dirty="0">
                          <a:effectLst>
                            <a:outerShdw blurRad="38100" dist="38100" dir="2700000" algn="tl">
                              <a:srgbClr val="000000">
                                <a:alpha val="43137"/>
                              </a:srgbClr>
                            </a:outerShdw>
                          </a:effectLst>
                        </a:rPr>
                        <a:t>1</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3"/>
                  </a:ext>
                </a:extLst>
              </a:tr>
              <a:tr h="429952">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nchor="ctr"/>
                </a:tc>
                <a:tc>
                  <a:txBody>
                    <a:bodyPr/>
                    <a:lstStyle/>
                    <a:p>
                      <a:pPr algn="l"/>
                      <a:r>
                        <a:rPr lang="en-US" altLang="en-US" sz="1800" dirty="0">
                          <a:effectLst>
                            <a:outerShdw blurRad="38100" dist="38100" dir="2700000" algn="tl">
                              <a:srgbClr val="000000">
                                <a:alpha val="43137"/>
                              </a:srgbClr>
                            </a:outerShdw>
                          </a:effectLst>
                        </a:rPr>
                        <a:t>N </a:t>
                      </a:r>
                      <a:r>
                        <a:rPr lang="en-US" altLang="en-US" sz="1600" u="dotted" baseline="0" dirty="0">
                          <a:effectLst>
                            <a:outerShdw blurRad="38100" dist="38100" dir="2700000" algn="tl">
                              <a:srgbClr val="000000">
                                <a:alpha val="43137"/>
                              </a:srgbClr>
                            </a:outerShdw>
                          </a:effectLst>
                          <a:uFill>
                            <a:solidFill>
                              <a:schemeClr val="accent2">
                                <a:lumMod val="60000"/>
                                <a:lumOff val="40000"/>
                              </a:schemeClr>
                            </a:solidFill>
                          </a:uFill>
                        </a:rPr>
                        <a:t>(Query includes prim &amp; sec)</a:t>
                      </a:r>
                      <a:endParaRPr 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4"/>
                  </a:ext>
                </a:extLst>
              </a:tr>
              <a:tr h="457200">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N </a:t>
                      </a:r>
                      <a:r>
                        <a:rPr lang="en-US" altLang="en-US" sz="1600" dirty="0">
                          <a:effectLst>
                            <a:outerShdw blurRad="38100" dist="38100" dir="2700000" algn="tl">
                              <a:srgbClr val="000000">
                                <a:alpha val="43137"/>
                              </a:srgbClr>
                            </a:outerShdw>
                          </a:effectLst>
                        </a:rPr>
                        <a:t>(Query includes</a:t>
                      </a:r>
                      <a:r>
                        <a:rPr lang="en-US" altLang="en-US" sz="1600" baseline="0" dirty="0">
                          <a:effectLst>
                            <a:outerShdw blurRad="38100" dist="38100" dir="2700000" algn="tl">
                              <a:srgbClr val="000000">
                                <a:alpha val="43137"/>
                              </a:srgbClr>
                            </a:outerShdw>
                          </a:effectLst>
                        </a:rPr>
                        <a:t> prim 301C only)</a:t>
                      </a:r>
                      <a:endParaRPr lang="en-US" sz="16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5"/>
                  </a:ext>
                </a:extLst>
              </a:tr>
              <a:tr h="381000">
                <a:tc>
                  <a:txBody>
                    <a:bodyPr/>
                    <a:lstStyle/>
                    <a:p>
                      <a:pPr algn="l"/>
                      <a:r>
                        <a:rPr lang="en-US" sz="1700" dirty="0"/>
                        <a:t>DPV</a:t>
                      </a:r>
                      <a:r>
                        <a:rPr lang="en-US" sz="1700" baseline="30000" dirty="0"/>
                        <a:t>®</a:t>
                      </a:r>
                      <a:r>
                        <a:rPr lang="en-US" sz="1700" dirty="0"/>
                        <a:t> Footnotes:</a:t>
                      </a:r>
                      <a:endParaRPr lang="en-US" sz="1700" b="1" dirty="0">
                        <a:solidFill>
                          <a:srgbClr val="C00000"/>
                        </a:solidFill>
                      </a:endParaRPr>
                    </a:p>
                  </a:txBody>
                  <a:tcPr marL="45720" marR="45720" anchor="ctr"/>
                </a:tc>
                <a:tc>
                  <a:txBody>
                    <a:bodyPr/>
                    <a:lstStyle/>
                    <a:p>
                      <a:pPr marL="0" indent="0" algn="l">
                        <a:buNone/>
                      </a:pPr>
                      <a:r>
                        <a:rPr lang="en-US" altLang="en-US" sz="1700" dirty="0">
                          <a:effectLst>
                            <a:outerShdw blurRad="38100" dist="38100" dir="2700000" algn="tl">
                              <a:srgbClr val="000000">
                                <a:alpha val="43137"/>
                              </a:srgbClr>
                            </a:outerShdw>
                          </a:effectLst>
                        </a:rPr>
                        <a:t>AAM3</a:t>
                      </a:r>
                      <a:endParaRPr lang="en-US" altLang="en-US" sz="1700" b="1" i="1" dirty="0">
                        <a:solidFill>
                          <a:srgbClr val="C00000"/>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7"/>
                  </a:ext>
                </a:extLst>
              </a:tr>
              <a:tr h="679022">
                <a:tc>
                  <a:txBody>
                    <a:bodyPr/>
                    <a:lstStyle/>
                    <a:p>
                      <a:pPr algn="l"/>
                      <a:r>
                        <a:rPr lang="en-US" altLang="en-US" sz="1800" dirty="0"/>
                        <a:t>Output:</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dirty="0"/>
                        <a:t>301C ASH AVE </a:t>
                      </a:r>
                      <a:r>
                        <a:rPr lang="en-US" altLang="en-US" sz="1800" dirty="0">
                          <a:effectLst>
                            <a:outerShdw blurRad="38100" dist="38100" dir="2700000" algn="tl">
                              <a:srgbClr val="000000">
                                <a:alpha val="43137"/>
                              </a:srgbClr>
                            </a:outerShdw>
                          </a:effectLst>
                        </a:rPr>
                        <a:t>STE 1</a:t>
                      </a:r>
                    </a:p>
                    <a:p>
                      <a:pPr marL="0" indent="0" algn="l">
                        <a:buNone/>
                      </a:pPr>
                      <a:r>
                        <a:rPr lang="en-US" altLang="en-US" sz="1800" dirty="0"/>
                        <a:t>CLARKSBURG WV 26301</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8"/>
                  </a:ext>
                </a:extLst>
              </a:tr>
            </a:tbl>
          </a:graphicData>
        </a:graphic>
      </p:graphicFrame>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4" name="TextBox 3"/>
          <p:cNvSpPr txBox="1"/>
          <p:nvPr/>
        </p:nvSpPr>
        <p:spPr>
          <a:xfrm>
            <a:off x="381000" y="6488668"/>
            <a:ext cx="1120140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gn="ctr">
              <a:buNone/>
            </a:pPr>
            <a:r>
              <a:rPr lang="en-US" sz="1600" kern="0" dirty="0">
                <a:solidFill>
                  <a:schemeClr val="accent6">
                    <a:lumMod val="75000"/>
                  </a:schemeClr>
                </a:solidFill>
              </a:rPr>
              <a:t>Trailing Alpha cannot be dropped when secondary is present</a:t>
            </a:r>
          </a:p>
        </p:txBody>
      </p:sp>
      <p:sp>
        <p:nvSpPr>
          <p:cNvPr id="5" name="Slide Number Placeholder 4">
            <a:extLst>
              <a:ext uri="{FF2B5EF4-FFF2-40B4-BE49-F238E27FC236}">
                <a16:creationId xmlns:a16="http://schemas.microsoft.com/office/drawing/2014/main" id="{D3B123AD-DF40-4575-91C9-7361DC5687E9}"/>
              </a:ext>
            </a:extLst>
          </p:cNvPr>
          <p:cNvSpPr>
            <a:spLocks noGrp="1"/>
          </p:cNvSpPr>
          <p:nvPr>
            <p:ph type="sldNum" sz="quarter" idx="10"/>
          </p:nvPr>
        </p:nvSpPr>
        <p:spPr/>
        <p:txBody>
          <a:bodyPr/>
          <a:lstStyle/>
          <a:p>
            <a:fld id="{DB48209F-1662-40B9-BF25-8E6F7AC270B7}" type="slidenum">
              <a:rPr lang="en-US" smtClean="0"/>
              <a:pPr/>
              <a:t>56</a:t>
            </a:fld>
            <a:endParaRPr lang="en-US"/>
          </a:p>
        </p:txBody>
      </p:sp>
    </p:spTree>
    <p:extLst>
      <p:ext uri="{BB962C8B-B14F-4D97-AF65-F5344CB8AC3E}">
        <p14:creationId xmlns:p14="http://schemas.microsoft.com/office/powerpoint/2010/main" val="779019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noGrp="1"/>
          </p:cNvGraphicFramePr>
          <p:nvPr>
            <p:ph type="tbl" idx="4294967295"/>
            <p:extLst>
              <p:ext uri="{D42A27DB-BD31-4B8C-83A1-F6EECF244321}">
                <p14:modId xmlns:p14="http://schemas.microsoft.com/office/powerpoint/2010/main" val="3026133375"/>
              </p:ext>
            </p:extLst>
          </p:nvPr>
        </p:nvGraphicFramePr>
        <p:xfrm>
          <a:off x="1752602" y="1374055"/>
          <a:ext cx="8762996" cy="822960"/>
        </p:xfrm>
        <a:graphic>
          <a:graphicData uri="http://schemas.openxmlformats.org/drawingml/2006/table">
            <a:tbl>
              <a:tblPr/>
              <a:tblGrid>
                <a:gridCol w="1063052">
                  <a:extLst>
                    <a:ext uri="{9D8B030D-6E8A-4147-A177-3AD203B41FA5}">
                      <a16:colId xmlns:a16="http://schemas.microsoft.com/office/drawing/2014/main" val="20000"/>
                    </a:ext>
                  </a:extLst>
                </a:gridCol>
                <a:gridCol w="1063052">
                  <a:extLst>
                    <a:ext uri="{9D8B030D-6E8A-4147-A177-3AD203B41FA5}">
                      <a16:colId xmlns:a16="http://schemas.microsoft.com/office/drawing/2014/main" val="20001"/>
                    </a:ext>
                  </a:extLst>
                </a:gridCol>
                <a:gridCol w="1034321">
                  <a:extLst>
                    <a:ext uri="{9D8B030D-6E8A-4147-A177-3AD203B41FA5}">
                      <a16:colId xmlns:a16="http://schemas.microsoft.com/office/drawing/2014/main" val="20002"/>
                    </a:ext>
                  </a:extLst>
                </a:gridCol>
                <a:gridCol w="1465288">
                  <a:extLst>
                    <a:ext uri="{9D8B030D-6E8A-4147-A177-3AD203B41FA5}">
                      <a16:colId xmlns:a16="http://schemas.microsoft.com/office/drawing/2014/main" val="20003"/>
                    </a:ext>
                  </a:extLst>
                </a:gridCol>
                <a:gridCol w="689547">
                  <a:extLst>
                    <a:ext uri="{9D8B030D-6E8A-4147-A177-3AD203B41FA5}">
                      <a16:colId xmlns:a16="http://schemas.microsoft.com/office/drawing/2014/main" val="20004"/>
                    </a:ext>
                  </a:extLst>
                </a:gridCol>
                <a:gridCol w="927754">
                  <a:extLst>
                    <a:ext uri="{9D8B030D-6E8A-4147-A177-3AD203B41FA5}">
                      <a16:colId xmlns:a16="http://schemas.microsoft.com/office/drawing/2014/main" val="20005"/>
                    </a:ext>
                  </a:extLst>
                </a:gridCol>
                <a:gridCol w="796114">
                  <a:extLst>
                    <a:ext uri="{9D8B030D-6E8A-4147-A177-3AD203B41FA5}">
                      <a16:colId xmlns:a16="http://schemas.microsoft.com/office/drawing/2014/main" val="20006"/>
                    </a:ext>
                  </a:extLst>
                </a:gridCol>
                <a:gridCol w="861934">
                  <a:extLst>
                    <a:ext uri="{9D8B030D-6E8A-4147-A177-3AD203B41FA5}">
                      <a16:colId xmlns:a16="http://schemas.microsoft.com/office/drawing/2014/main" val="20007"/>
                    </a:ext>
                  </a:extLst>
                </a:gridCol>
                <a:gridCol w="861934">
                  <a:extLst>
                    <a:ext uri="{9D8B030D-6E8A-4147-A177-3AD203B41FA5}">
                      <a16:colId xmlns:a16="http://schemas.microsoft.com/office/drawing/2014/main" val="20008"/>
                    </a:ext>
                  </a:extLst>
                </a:gridCol>
              </a:tblGrid>
              <a:tr h="442285">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Nbr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86187">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301 - 305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ASH 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26301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4030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58735450"/>
              </p:ext>
            </p:extLst>
          </p:nvPr>
        </p:nvGraphicFramePr>
        <p:xfrm>
          <a:off x="1905002" y="2261546"/>
          <a:ext cx="8458199" cy="3827676"/>
        </p:xfrm>
        <a:graphic>
          <a:graphicData uri="http://schemas.openxmlformats.org/drawingml/2006/table">
            <a:tbl>
              <a:tblPr firstRow="1" bandRow="1">
                <a:tableStyleId>{72833802-FEF1-4C79-8D5D-14CF1EAF98D9}</a:tableStyleId>
              </a:tblPr>
              <a:tblGrid>
                <a:gridCol w="3428998">
                  <a:extLst>
                    <a:ext uri="{9D8B030D-6E8A-4147-A177-3AD203B41FA5}">
                      <a16:colId xmlns:a16="http://schemas.microsoft.com/office/drawing/2014/main" val="20000"/>
                    </a:ext>
                  </a:extLst>
                </a:gridCol>
                <a:gridCol w="5029201">
                  <a:extLst>
                    <a:ext uri="{9D8B030D-6E8A-4147-A177-3AD203B41FA5}">
                      <a16:colId xmlns:a16="http://schemas.microsoft.com/office/drawing/2014/main" val="20001"/>
                    </a:ext>
                  </a:extLst>
                </a:gridCol>
              </a:tblGrid>
              <a:tr h="261162">
                <a:tc>
                  <a:txBody>
                    <a:bodyPr/>
                    <a:lstStyle/>
                    <a:p>
                      <a:pPr algn="l"/>
                      <a:endParaRPr lang="en-US" sz="1800" b="1" dirty="0">
                        <a:solidFill>
                          <a:schemeClr val="accent2">
                            <a:lumMod val="75000"/>
                          </a:schemeClr>
                        </a:solidFill>
                      </a:endParaRPr>
                    </a:p>
                  </a:txBody>
                  <a:tcPr marL="45720" marR="45720"/>
                </a:tc>
                <a:tc>
                  <a:txBody>
                    <a:bodyPr/>
                    <a:lstStyle/>
                    <a:p>
                      <a:pPr marL="0" indent="0" algn="l">
                        <a:buNone/>
                      </a:pPr>
                      <a:r>
                        <a:rPr lang="en-US" altLang="en-US" sz="1800" dirty="0">
                          <a:effectLst>
                            <a:outerShdw blurRad="38100" dist="38100" dir="2700000" algn="tl">
                              <a:srgbClr val="000000">
                                <a:alpha val="43137"/>
                              </a:srgbClr>
                            </a:outerShdw>
                          </a:effectLst>
                        </a:rPr>
                        <a:t>New Rule</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b"/>
                </a:tc>
                <a:extLst>
                  <a:ext uri="{0D108BD9-81ED-4DB2-BD59-A6C34878D82A}">
                    <a16:rowId xmlns:a16="http://schemas.microsoft.com/office/drawing/2014/main" val="10000"/>
                  </a:ext>
                </a:extLst>
              </a:tr>
              <a:tr h="679022">
                <a:tc>
                  <a:txBody>
                    <a:bodyPr/>
                    <a:lstStyle/>
                    <a:p>
                      <a:pPr algn="l"/>
                      <a:r>
                        <a:rPr lang="en-US" sz="1800" dirty="0"/>
                        <a:t>Input:</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301C</a:t>
                      </a:r>
                      <a:r>
                        <a:rPr lang="en-US" altLang="en-US" sz="1800" dirty="0"/>
                        <a:t> ASH </a:t>
                      </a:r>
                      <a:r>
                        <a:rPr lang="en-US" altLang="en-US" sz="1800" dirty="0">
                          <a:effectLst/>
                        </a:rPr>
                        <a:t>AVE </a:t>
                      </a:r>
                      <a:r>
                        <a:rPr lang="en-US" altLang="en-US" sz="1800" dirty="0">
                          <a:effectLst>
                            <a:outerShdw blurRad="38100" dist="38100" dir="2700000" algn="tl">
                              <a:srgbClr val="000000">
                                <a:alpha val="43137"/>
                              </a:srgbClr>
                            </a:outerShdw>
                          </a:effectLst>
                        </a:rPr>
                        <a:t>STE 1</a:t>
                      </a:r>
                    </a:p>
                    <a:p>
                      <a:pPr marL="0" indent="0" algn="l">
                        <a:buNone/>
                      </a:pPr>
                      <a:r>
                        <a:rPr lang="en-US" altLang="en-US" sz="1800" dirty="0"/>
                        <a:t>CLARKSBURG WV 26301</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1"/>
                  </a:ext>
                </a:extLst>
              </a:tr>
              <a:tr h="417860">
                <a:tc>
                  <a:txBody>
                    <a:bodyPr/>
                    <a:lstStyle/>
                    <a:p>
                      <a:pPr algn="l"/>
                      <a:r>
                        <a:rPr lang="en-US" altLang="en-US" sz="1800" dirty="0"/>
                        <a:t>Primary:</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dirty="0">
                          <a:effectLst>
                            <a:outerShdw blurRad="38100" dist="38100" dir="2700000" algn="tl">
                              <a:srgbClr val="000000">
                                <a:alpha val="43137"/>
                              </a:srgbClr>
                            </a:outerShdw>
                          </a:effectLst>
                        </a:rPr>
                        <a:t>301C</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2"/>
                  </a:ext>
                </a:extLst>
              </a:tr>
              <a:tr h="417860">
                <a:tc>
                  <a:txBody>
                    <a:bodyPr/>
                    <a:lstStyle/>
                    <a:p>
                      <a:pPr algn="l"/>
                      <a:r>
                        <a:rPr lang="en-US" altLang="en-US" sz="1800" dirty="0"/>
                        <a:t>Secondary:</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dirty="0">
                          <a:effectLst>
                            <a:outerShdw blurRad="38100" dist="38100" dir="2700000" algn="tl">
                              <a:srgbClr val="000000">
                                <a:alpha val="43137"/>
                              </a:srgbClr>
                            </a:outerShdw>
                          </a:effectLst>
                        </a:rPr>
                        <a:t>1</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3"/>
                  </a:ext>
                </a:extLst>
              </a:tr>
              <a:tr h="429952">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nchor="ctr"/>
                </a:tc>
                <a:tc>
                  <a:txBody>
                    <a:bodyPr/>
                    <a:lstStyle/>
                    <a:p>
                      <a:pPr algn="l"/>
                      <a:r>
                        <a:rPr lang="en-US" altLang="en-US" sz="1800" dirty="0">
                          <a:effectLst>
                            <a:outerShdw blurRad="38100" dist="38100" dir="2700000" algn="tl">
                              <a:srgbClr val="000000">
                                <a:alpha val="43137"/>
                              </a:srgbClr>
                            </a:outerShdw>
                          </a:effectLst>
                        </a:rPr>
                        <a:t>N </a:t>
                      </a:r>
                      <a:r>
                        <a:rPr lang="en-US" altLang="en-US" sz="1600" u="dotted" baseline="0" dirty="0">
                          <a:effectLst>
                            <a:outerShdw blurRad="38100" dist="38100" dir="2700000" algn="tl">
                              <a:srgbClr val="000000">
                                <a:alpha val="43137"/>
                              </a:srgbClr>
                            </a:outerShdw>
                          </a:effectLst>
                          <a:uFill>
                            <a:solidFill>
                              <a:schemeClr val="accent2">
                                <a:lumMod val="60000"/>
                                <a:lumOff val="40000"/>
                              </a:schemeClr>
                            </a:solidFill>
                          </a:uFill>
                        </a:rPr>
                        <a:t>(Query includes prim &amp; sec)</a:t>
                      </a:r>
                      <a:endParaRPr lang="en-US" sz="16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4"/>
                  </a:ext>
                </a:extLst>
              </a:tr>
              <a:tr h="457200">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outerShdw blurRad="38100" dist="38100" dir="2700000" algn="tl">
                              <a:srgbClr val="000000">
                                <a:alpha val="43137"/>
                              </a:srgbClr>
                            </a:outerShdw>
                          </a:effectLst>
                        </a:rPr>
                        <a:t>N </a:t>
                      </a:r>
                      <a:r>
                        <a:rPr lang="en-US" altLang="en-US" sz="1600" dirty="0">
                          <a:effectLst>
                            <a:outerShdw blurRad="38100" dist="38100" dir="2700000" algn="tl">
                              <a:srgbClr val="000000">
                                <a:alpha val="43137"/>
                              </a:srgbClr>
                            </a:outerShdw>
                          </a:effectLst>
                        </a:rPr>
                        <a:t>(Query includes</a:t>
                      </a:r>
                      <a:r>
                        <a:rPr lang="en-US" altLang="en-US" sz="1600" baseline="0" dirty="0">
                          <a:effectLst>
                            <a:outerShdw blurRad="38100" dist="38100" dir="2700000" algn="tl">
                              <a:srgbClr val="000000">
                                <a:alpha val="43137"/>
                              </a:srgbClr>
                            </a:outerShdw>
                          </a:effectLst>
                        </a:rPr>
                        <a:t> prim 301C only)</a:t>
                      </a:r>
                      <a:endParaRPr lang="en-US" sz="1600" b="1" i="1" u="dotted" baseline="0" dirty="0">
                        <a:solidFill>
                          <a:schemeClr val="accent2">
                            <a:lumMod val="75000"/>
                          </a:schemeClr>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5"/>
                  </a:ext>
                </a:extLst>
              </a:tr>
              <a:tr h="381000">
                <a:tc>
                  <a:txBody>
                    <a:bodyPr/>
                    <a:lstStyle/>
                    <a:p>
                      <a:pPr algn="l"/>
                      <a:r>
                        <a:rPr lang="en-US" sz="1700" dirty="0"/>
                        <a:t>DPV</a:t>
                      </a:r>
                      <a:r>
                        <a:rPr lang="en-US" sz="1600" baseline="30000" dirty="0"/>
                        <a:t>®</a:t>
                      </a:r>
                      <a:r>
                        <a:rPr lang="en-US" sz="1700" dirty="0"/>
                        <a:t> Footnotes:</a:t>
                      </a:r>
                      <a:endParaRPr lang="en-US" sz="1700" b="1" dirty="0">
                        <a:solidFill>
                          <a:srgbClr val="C00000"/>
                        </a:solidFill>
                      </a:endParaRPr>
                    </a:p>
                  </a:txBody>
                  <a:tcPr marL="45720" marR="45720" anchor="ctr"/>
                </a:tc>
                <a:tc>
                  <a:txBody>
                    <a:bodyPr/>
                    <a:lstStyle/>
                    <a:p>
                      <a:pPr marL="0" indent="0" algn="l">
                        <a:buNone/>
                      </a:pPr>
                      <a:r>
                        <a:rPr lang="en-US" altLang="en-US" sz="1700" u="none" dirty="0">
                          <a:effectLst>
                            <a:outerShdw blurRad="38100" dist="38100" dir="2700000" algn="tl">
                              <a:srgbClr val="000000">
                                <a:alpha val="43137"/>
                              </a:srgbClr>
                            </a:outerShdw>
                          </a:effectLst>
                        </a:rPr>
                        <a:t>AAM3 </a:t>
                      </a:r>
                      <a:endParaRPr lang="en-US" altLang="en-US" sz="1400" b="1" i="1" u="none" dirty="0">
                        <a:solidFill>
                          <a:srgbClr val="C00000"/>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7"/>
                  </a:ext>
                </a:extLst>
              </a:tr>
              <a:tr h="679022">
                <a:tc>
                  <a:txBody>
                    <a:bodyPr/>
                    <a:lstStyle/>
                    <a:p>
                      <a:pPr algn="l"/>
                      <a:r>
                        <a:rPr lang="en-US" altLang="en-US" sz="1800" dirty="0"/>
                        <a:t>Output:</a:t>
                      </a:r>
                      <a:endParaRPr lang="en-US" sz="1800" b="1" dirty="0">
                        <a:solidFill>
                          <a:schemeClr val="accent2">
                            <a:lumMod val="75000"/>
                          </a:schemeClr>
                        </a:solidFill>
                      </a:endParaRPr>
                    </a:p>
                  </a:txBody>
                  <a:tcPr marL="45720" marR="45720" anchor="ctr"/>
                </a:tc>
                <a:tc>
                  <a:txBody>
                    <a:bodyPr/>
                    <a:lstStyle/>
                    <a:p>
                      <a:pPr marL="0" indent="0" algn="l">
                        <a:buNone/>
                      </a:pP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301C</a:t>
                      </a:r>
                      <a:r>
                        <a:rPr lang="en-US" altLang="en-US" sz="1800" dirty="0"/>
                        <a:t> ASH AVE </a:t>
                      </a:r>
                      <a:r>
                        <a:rPr lang="en-US" altLang="en-US" sz="1800" dirty="0">
                          <a:effectLst>
                            <a:outerShdw blurRad="38100" dist="38100" dir="2700000" algn="tl">
                              <a:srgbClr val="000000">
                                <a:alpha val="43137"/>
                              </a:srgbClr>
                            </a:outerShdw>
                          </a:effectLst>
                        </a:rPr>
                        <a:t>STE 1</a:t>
                      </a:r>
                    </a:p>
                    <a:p>
                      <a:pPr marL="0" indent="0" algn="l">
                        <a:buNone/>
                      </a:pPr>
                      <a:r>
                        <a:rPr lang="en-US" altLang="en-US" sz="1800" dirty="0"/>
                        <a:t>CLARKSBURG WV 26301</a:t>
                      </a:r>
                      <a:endParaRPr lang="en-US" alt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8"/>
                  </a:ext>
                </a:extLst>
              </a:tr>
            </a:tbl>
          </a:graphicData>
        </a:graphic>
      </p:graphicFrame>
      <p:sp>
        <p:nvSpPr>
          <p:cNvPr id="11" name="Rectangle 10"/>
          <p:cNvSpPr/>
          <p:nvPr/>
        </p:nvSpPr>
        <p:spPr>
          <a:xfrm>
            <a:off x="609600" y="6529001"/>
            <a:ext cx="10972800" cy="338554"/>
          </a:xfrm>
          <a:prstGeom prst="rect">
            <a:avLst/>
          </a:prstGeom>
        </p:spPr>
        <p:txBody>
          <a:bodyPr wrap="square">
            <a:spAutoFit/>
          </a:bodyPr>
          <a:lstStyle/>
          <a:p>
            <a:pPr algn="ctr" fontAlgn="auto">
              <a:spcBef>
                <a:spcPts val="0"/>
              </a:spcBef>
              <a:spcAft>
                <a:spcPts val="0"/>
              </a:spcAft>
              <a:defRPr/>
            </a:pPr>
            <a:r>
              <a:rPr lang="en-US" altLang="en-US" sz="1600" dirty="0">
                <a:solidFill>
                  <a:schemeClr val="accent2">
                    <a:lumMod val="75000"/>
                  </a:schemeClr>
                </a:solidFill>
              </a:rPr>
              <a:t>Output address returns results from the ZIP+4 Lookup (retains invalid secondary &amp; trailing alpha presented).</a:t>
            </a:r>
            <a:endParaRPr lang="en-US" altLang="en-US" sz="1600" i="1" dirty="0">
              <a:solidFill>
                <a:schemeClr val="accent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idx="4294967295"/>
          </p:nvPr>
        </p:nvSpPr>
        <p:spPr>
          <a:xfrm>
            <a:off x="609600" y="822961"/>
            <a:ext cx="89535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4" name="Slide Number Placeholder 3">
            <a:extLst>
              <a:ext uri="{FF2B5EF4-FFF2-40B4-BE49-F238E27FC236}">
                <a16:creationId xmlns:a16="http://schemas.microsoft.com/office/drawing/2014/main" id="{F28471F4-FEB2-4443-833A-156DE4B5183C}"/>
              </a:ext>
            </a:extLst>
          </p:cNvPr>
          <p:cNvSpPr>
            <a:spLocks noGrp="1"/>
          </p:cNvSpPr>
          <p:nvPr>
            <p:ph type="sldNum" sz="quarter" idx="10"/>
          </p:nvPr>
        </p:nvSpPr>
        <p:spPr/>
        <p:txBody>
          <a:bodyPr/>
          <a:lstStyle/>
          <a:p>
            <a:fld id="{DB48209F-1662-40B9-BF25-8E6F7AC270B7}" type="slidenum">
              <a:rPr lang="en-US" smtClean="0"/>
              <a:pPr/>
              <a:t>57</a:t>
            </a:fld>
            <a:endParaRPr lang="en-US"/>
          </a:p>
        </p:txBody>
      </p:sp>
    </p:spTree>
    <p:extLst>
      <p:ext uri="{BB962C8B-B14F-4D97-AF65-F5344CB8AC3E}">
        <p14:creationId xmlns:p14="http://schemas.microsoft.com/office/powerpoint/2010/main" val="511749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noGrp="1"/>
          </p:cNvGraphicFramePr>
          <p:nvPr>
            <p:ph type="tbl" idx="4294967295"/>
            <p:extLst>
              <p:ext uri="{D42A27DB-BD31-4B8C-83A1-F6EECF244321}">
                <p14:modId xmlns:p14="http://schemas.microsoft.com/office/powerpoint/2010/main" val="492460685"/>
              </p:ext>
            </p:extLst>
          </p:nvPr>
        </p:nvGraphicFramePr>
        <p:xfrm>
          <a:off x="2118360" y="1563624"/>
          <a:ext cx="8168638" cy="873760"/>
        </p:xfrm>
        <a:graphic>
          <a:graphicData uri="http://schemas.openxmlformats.org/drawingml/2006/table">
            <a:tbl>
              <a:tblPr/>
              <a:tblGrid>
                <a:gridCol w="1034005">
                  <a:extLst>
                    <a:ext uri="{9D8B030D-6E8A-4147-A177-3AD203B41FA5}">
                      <a16:colId xmlns:a16="http://schemas.microsoft.com/office/drawing/2014/main" val="20000"/>
                    </a:ext>
                  </a:extLst>
                </a:gridCol>
                <a:gridCol w="1034005">
                  <a:extLst>
                    <a:ext uri="{9D8B030D-6E8A-4147-A177-3AD203B41FA5}">
                      <a16:colId xmlns:a16="http://schemas.microsoft.com/office/drawing/2014/main" val="20001"/>
                    </a:ext>
                  </a:extLst>
                </a:gridCol>
                <a:gridCol w="1240806">
                  <a:extLst>
                    <a:ext uri="{9D8B030D-6E8A-4147-A177-3AD203B41FA5}">
                      <a16:colId xmlns:a16="http://schemas.microsoft.com/office/drawing/2014/main" val="20002"/>
                    </a:ext>
                  </a:extLst>
                </a:gridCol>
                <a:gridCol w="1398993">
                  <a:extLst>
                    <a:ext uri="{9D8B030D-6E8A-4147-A177-3AD203B41FA5}">
                      <a16:colId xmlns:a16="http://schemas.microsoft.com/office/drawing/2014/main" val="20003"/>
                    </a:ext>
                  </a:extLst>
                </a:gridCol>
                <a:gridCol w="931762">
                  <a:extLst>
                    <a:ext uri="{9D8B030D-6E8A-4147-A177-3AD203B41FA5}">
                      <a16:colId xmlns:a16="http://schemas.microsoft.com/office/drawing/2014/main" val="20004"/>
                    </a:ext>
                  </a:extLst>
                </a:gridCol>
                <a:gridCol w="1495062">
                  <a:extLst>
                    <a:ext uri="{9D8B030D-6E8A-4147-A177-3AD203B41FA5}">
                      <a16:colId xmlns:a16="http://schemas.microsoft.com/office/drawing/2014/main" val="20005"/>
                    </a:ext>
                  </a:extLst>
                </a:gridCol>
                <a:gridCol w="1034005">
                  <a:extLst>
                    <a:ext uri="{9D8B030D-6E8A-4147-A177-3AD203B41FA5}">
                      <a16:colId xmlns:a16="http://schemas.microsoft.com/office/drawing/2014/main" val="20006"/>
                    </a:ext>
                  </a:extLst>
                </a:gridCol>
              </a:tblGrid>
              <a:tr h="5384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352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1 –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PO BOX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0001 – 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B001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64916546"/>
              </p:ext>
            </p:extLst>
          </p:nvPr>
        </p:nvGraphicFramePr>
        <p:xfrm>
          <a:off x="2209801" y="2590800"/>
          <a:ext cx="7592237" cy="3017520"/>
        </p:xfrm>
        <a:graphic>
          <a:graphicData uri="http://schemas.openxmlformats.org/drawingml/2006/table">
            <a:tbl>
              <a:tblPr firstRow="1" bandRow="1">
                <a:tableStyleId>{72833802-FEF1-4C79-8D5D-14CF1EAF98D9}</a:tableStyleId>
              </a:tblPr>
              <a:tblGrid>
                <a:gridCol w="3428999">
                  <a:extLst>
                    <a:ext uri="{9D8B030D-6E8A-4147-A177-3AD203B41FA5}">
                      <a16:colId xmlns:a16="http://schemas.microsoft.com/office/drawing/2014/main" val="20000"/>
                    </a:ext>
                  </a:extLst>
                </a:gridCol>
                <a:gridCol w="4163238">
                  <a:extLst>
                    <a:ext uri="{9D8B030D-6E8A-4147-A177-3AD203B41FA5}">
                      <a16:colId xmlns:a16="http://schemas.microsoft.com/office/drawing/2014/main" val="20001"/>
                    </a:ext>
                  </a:extLst>
                </a:gridCol>
              </a:tblGrid>
              <a:tr h="731520">
                <a:tc>
                  <a:txBody>
                    <a:bodyPr/>
                    <a:lstStyle/>
                    <a:p>
                      <a:pPr algn="l"/>
                      <a:r>
                        <a:rPr lang="en-US" sz="1800" dirty="0"/>
                        <a:t>Input: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PO BOX 1A</a:t>
                      </a:r>
                    </a:p>
                    <a:p>
                      <a:pPr marL="0" indent="0">
                        <a:buNone/>
                      </a:pPr>
                      <a:r>
                        <a:rPr lang="en-US" altLang="en-US" sz="1800" dirty="0"/>
                        <a:t>MEMPHIS</a:t>
                      </a:r>
                      <a:r>
                        <a:rPr lang="en-US" altLang="en-US" sz="1800" baseline="0" dirty="0"/>
                        <a:t> TN 38101</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0"/>
                  </a:ext>
                </a:extLst>
              </a:tr>
              <a:tr h="548640">
                <a:tc>
                  <a:txBody>
                    <a:bodyPr/>
                    <a:lstStyle/>
                    <a:p>
                      <a:pPr algn="l"/>
                      <a:r>
                        <a:rPr lang="en-US" altLang="en-US" sz="1800" dirty="0"/>
                        <a:t>Primary Number:</a:t>
                      </a:r>
                      <a:endParaRPr lang="en-US" sz="1800" b="1" dirty="0">
                        <a:solidFill>
                          <a:schemeClr val="accent2">
                            <a:lumMod val="75000"/>
                          </a:schemeClr>
                        </a:solidFill>
                      </a:endParaRPr>
                    </a:p>
                  </a:txBody>
                  <a:tcPr marL="45720" marR="45720" anchor="ctr"/>
                </a:tc>
                <a:tc>
                  <a:txBody>
                    <a:bodyPr/>
                    <a:lstStyle/>
                    <a:p>
                      <a:pPr marL="0" indent="0">
                        <a:buNone/>
                      </a:pPr>
                      <a:r>
                        <a:rPr lang="en-US" altLang="en-US" sz="1800" dirty="0"/>
                        <a:t>1A</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1"/>
                  </a:ext>
                </a:extLst>
              </a:tr>
              <a:tr h="548640">
                <a:tc>
                  <a:txBody>
                    <a:bodyPr/>
                    <a:lstStyle/>
                    <a:p>
                      <a:pPr algn="l"/>
                      <a:r>
                        <a:rPr lang="en-US" altLang="en-US" sz="1800" dirty="0"/>
                        <a:t>DPV</a:t>
                      </a:r>
                      <a:r>
                        <a:rPr lang="en-US" sz="1800" baseline="30000" dirty="0"/>
                        <a:t>®</a:t>
                      </a:r>
                      <a:r>
                        <a:rPr lang="en-US" altLang="en-US" sz="1800" dirty="0"/>
                        <a:t> Return Code:</a:t>
                      </a:r>
                      <a:endParaRPr lang="en-US" sz="1800" b="1" dirty="0">
                        <a:solidFill>
                          <a:schemeClr val="accent2">
                            <a:lumMod val="75000"/>
                          </a:schemeClr>
                        </a:solidFill>
                      </a:endParaRPr>
                    </a:p>
                  </a:txBody>
                  <a:tcPr marL="45720" marR="45720" anchor="ctr"/>
                </a:tc>
                <a:tc>
                  <a:txBody>
                    <a:bodyPr/>
                    <a:lstStyle/>
                    <a:p>
                      <a:r>
                        <a:rPr lang="en-US" altLang="en-US" sz="1800" dirty="0"/>
                        <a:t>N</a:t>
                      </a:r>
                      <a:endParaRPr lang="en-US" sz="1800" b="1" dirty="0">
                        <a:solidFill>
                          <a:schemeClr val="accent2">
                            <a:lumMod val="75000"/>
                          </a:schemeClr>
                        </a:solidFill>
                      </a:endParaRPr>
                    </a:p>
                  </a:txBody>
                  <a:tcPr marL="45720" marR="45720" anchor="ctr"/>
                </a:tc>
                <a:extLst>
                  <a:ext uri="{0D108BD9-81ED-4DB2-BD59-A6C34878D82A}">
                    <a16:rowId xmlns:a16="http://schemas.microsoft.com/office/drawing/2014/main" val="10002"/>
                  </a:ext>
                </a:extLst>
              </a:tr>
              <a:tr h="548640">
                <a:tc>
                  <a:txBody>
                    <a:bodyPr/>
                    <a:lstStyle/>
                    <a:p>
                      <a:pPr algn="l"/>
                      <a:r>
                        <a:rPr lang="en-US" sz="1800" dirty="0">
                          <a:effectLst/>
                        </a:rPr>
                        <a:t>DPV</a:t>
                      </a:r>
                      <a:r>
                        <a:rPr lang="en-US" sz="1800" baseline="30000" dirty="0"/>
                        <a:t>®</a:t>
                      </a:r>
                      <a:r>
                        <a:rPr lang="en-US" sz="1800" dirty="0">
                          <a:effectLst/>
                        </a:rPr>
                        <a:t> Footnotes:</a:t>
                      </a:r>
                      <a:endParaRPr lang="en-US" sz="1800" b="1" i="0" dirty="0">
                        <a:solidFill>
                          <a:srgbClr val="C00000"/>
                        </a:solidFill>
                        <a:effectLst/>
                      </a:endParaRPr>
                    </a:p>
                  </a:txBody>
                  <a:tcPr marL="45720" marR="45720" anchor="ctr"/>
                </a:tc>
                <a:tc>
                  <a:txBody>
                    <a:bodyPr/>
                    <a:lstStyle/>
                    <a:p>
                      <a:r>
                        <a:rPr lang="en-US" sz="1800" dirty="0">
                          <a:effectLst>
                            <a:outerShdw blurRad="38100" dist="38100" dir="2700000" algn="tl">
                              <a:srgbClr val="000000">
                                <a:alpha val="43137"/>
                              </a:srgbClr>
                            </a:outerShdw>
                          </a:effectLst>
                        </a:rPr>
                        <a:t>AAP3</a:t>
                      </a:r>
                      <a:endParaRPr lang="en-US" sz="1800" b="1" i="1" dirty="0">
                        <a:solidFill>
                          <a:srgbClr val="C00000"/>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4"/>
                  </a:ext>
                </a:extLst>
              </a:tr>
              <a:tr h="640080">
                <a:tc>
                  <a:txBody>
                    <a:bodyPr/>
                    <a:lstStyle/>
                    <a:p>
                      <a:pPr algn="l"/>
                      <a:r>
                        <a:rPr lang="en-US" altLang="en-US" sz="1800" dirty="0"/>
                        <a:t>Output:</a:t>
                      </a:r>
                      <a:endParaRPr lang="en-US" sz="1800" b="1" dirty="0">
                        <a:solidFill>
                          <a:schemeClr val="accent2">
                            <a:lumMod val="75000"/>
                          </a:schemeClr>
                        </a:solidFill>
                      </a:endParaRPr>
                    </a:p>
                  </a:txBody>
                  <a:tcPr marL="45720" marR="45720" anchor="ctr"/>
                </a:tc>
                <a:tc>
                  <a:txBody>
                    <a:bodyPr/>
                    <a:lstStyle/>
                    <a:p>
                      <a:pPr marL="0" indent="0">
                        <a:buNone/>
                      </a:pPr>
                      <a:r>
                        <a:rPr lang="en-US" altLang="en-US" sz="1800" dirty="0"/>
                        <a:t>PO</a:t>
                      </a:r>
                      <a:r>
                        <a:rPr lang="en-US" altLang="en-US" sz="1800" baseline="0" dirty="0"/>
                        <a:t> BOX 1A</a:t>
                      </a:r>
                    </a:p>
                    <a:p>
                      <a:pPr marL="0" indent="0">
                        <a:buNone/>
                      </a:pPr>
                      <a:r>
                        <a:rPr lang="en-US" altLang="en-US" sz="1800" baseline="0" dirty="0"/>
                        <a:t>MEMPHIS TN 38101</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5"/>
                  </a:ext>
                </a:extLst>
              </a:tr>
            </a:tbl>
          </a:graphicData>
        </a:graphic>
      </p:graphicFrame>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4" name="Rectangle 3"/>
          <p:cNvSpPr/>
          <p:nvPr/>
        </p:nvSpPr>
        <p:spPr>
          <a:xfrm>
            <a:off x="2209800" y="6310376"/>
            <a:ext cx="7592237" cy="338554"/>
          </a:xfrm>
          <a:prstGeom prst="rect">
            <a:avLst/>
          </a:prstGeom>
        </p:spPr>
        <p:txBody>
          <a:bodyPr wrap="square">
            <a:spAutoFit/>
          </a:bodyPr>
          <a:lstStyle/>
          <a:p>
            <a:pPr algn="ctr"/>
            <a:r>
              <a:rPr lang="en-US" sz="1600" dirty="0">
                <a:solidFill>
                  <a:srgbClr val="333399"/>
                </a:solidFill>
              </a:rPr>
              <a:t>NOTE: PO Box Addresses are not valid for single trailing alpha.</a:t>
            </a:r>
            <a:endParaRPr lang="en-US" sz="1600" b="1" dirty="0">
              <a:solidFill>
                <a:srgbClr val="333399"/>
              </a:solidFill>
            </a:endParaRPr>
          </a:p>
        </p:txBody>
      </p:sp>
      <p:sp>
        <p:nvSpPr>
          <p:cNvPr id="5" name="Slide Number Placeholder 4">
            <a:extLst>
              <a:ext uri="{FF2B5EF4-FFF2-40B4-BE49-F238E27FC236}">
                <a16:creationId xmlns:a16="http://schemas.microsoft.com/office/drawing/2014/main" id="{9A62CFC2-D66E-4078-8923-93226CB8FA38}"/>
              </a:ext>
            </a:extLst>
          </p:cNvPr>
          <p:cNvSpPr>
            <a:spLocks noGrp="1"/>
          </p:cNvSpPr>
          <p:nvPr>
            <p:ph type="sldNum" sz="quarter" idx="10"/>
          </p:nvPr>
        </p:nvSpPr>
        <p:spPr/>
        <p:txBody>
          <a:bodyPr/>
          <a:lstStyle/>
          <a:p>
            <a:fld id="{DB48209F-1662-40B9-BF25-8E6F7AC270B7}" type="slidenum">
              <a:rPr lang="en-US" smtClean="0"/>
              <a:pPr/>
              <a:t>58</a:t>
            </a:fld>
            <a:endParaRPr lang="en-US"/>
          </a:p>
        </p:txBody>
      </p:sp>
    </p:spTree>
    <p:extLst>
      <p:ext uri="{BB962C8B-B14F-4D97-AF65-F5344CB8AC3E}">
        <p14:creationId xmlns:p14="http://schemas.microsoft.com/office/powerpoint/2010/main" val="2259156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noGrp="1"/>
          </p:cNvGraphicFramePr>
          <p:nvPr>
            <p:ph type="tbl" idx="4294967295"/>
            <p:extLst>
              <p:ext uri="{D42A27DB-BD31-4B8C-83A1-F6EECF244321}">
                <p14:modId xmlns:p14="http://schemas.microsoft.com/office/powerpoint/2010/main" val="2625618512"/>
              </p:ext>
            </p:extLst>
          </p:nvPr>
        </p:nvGraphicFramePr>
        <p:xfrm>
          <a:off x="2118360" y="1563624"/>
          <a:ext cx="8168638" cy="873760"/>
        </p:xfrm>
        <a:graphic>
          <a:graphicData uri="http://schemas.openxmlformats.org/drawingml/2006/table">
            <a:tbl>
              <a:tblPr/>
              <a:tblGrid>
                <a:gridCol w="895565">
                  <a:extLst>
                    <a:ext uri="{9D8B030D-6E8A-4147-A177-3AD203B41FA5}">
                      <a16:colId xmlns:a16="http://schemas.microsoft.com/office/drawing/2014/main" val="20000"/>
                    </a:ext>
                  </a:extLst>
                </a:gridCol>
                <a:gridCol w="895565">
                  <a:extLst>
                    <a:ext uri="{9D8B030D-6E8A-4147-A177-3AD203B41FA5}">
                      <a16:colId xmlns:a16="http://schemas.microsoft.com/office/drawing/2014/main" val="20001"/>
                    </a:ext>
                  </a:extLst>
                </a:gridCol>
                <a:gridCol w="1153379">
                  <a:extLst>
                    <a:ext uri="{9D8B030D-6E8A-4147-A177-3AD203B41FA5}">
                      <a16:colId xmlns:a16="http://schemas.microsoft.com/office/drawing/2014/main" val="20002"/>
                    </a:ext>
                  </a:extLst>
                </a:gridCol>
                <a:gridCol w="1696146">
                  <a:extLst>
                    <a:ext uri="{9D8B030D-6E8A-4147-A177-3AD203B41FA5}">
                      <a16:colId xmlns:a16="http://schemas.microsoft.com/office/drawing/2014/main" val="20003"/>
                    </a:ext>
                  </a:extLst>
                </a:gridCol>
                <a:gridCol w="949842">
                  <a:extLst>
                    <a:ext uri="{9D8B030D-6E8A-4147-A177-3AD203B41FA5}">
                      <a16:colId xmlns:a16="http://schemas.microsoft.com/office/drawing/2014/main" val="20004"/>
                    </a:ext>
                  </a:extLst>
                </a:gridCol>
                <a:gridCol w="1524072">
                  <a:extLst>
                    <a:ext uri="{9D8B030D-6E8A-4147-A177-3AD203B41FA5}">
                      <a16:colId xmlns:a16="http://schemas.microsoft.com/office/drawing/2014/main" val="20005"/>
                    </a:ext>
                  </a:extLst>
                </a:gridCol>
                <a:gridCol w="1054069">
                  <a:extLst>
                    <a:ext uri="{9D8B030D-6E8A-4147-A177-3AD203B41FA5}">
                      <a16:colId xmlns:a16="http://schemas.microsoft.com/office/drawing/2014/main" val="20006"/>
                    </a:ext>
                  </a:extLst>
                </a:gridCol>
              </a:tblGrid>
              <a:tr h="5384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3528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40 –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FLETCHER 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R777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61192935"/>
              </p:ext>
            </p:extLst>
          </p:nvPr>
        </p:nvGraphicFramePr>
        <p:xfrm>
          <a:off x="2776132" y="2629407"/>
          <a:ext cx="6639736" cy="2926080"/>
        </p:xfrm>
        <a:graphic>
          <a:graphicData uri="http://schemas.openxmlformats.org/drawingml/2006/table">
            <a:tbl>
              <a:tblPr firstRow="1" bandRow="1">
                <a:tableStyleId>{72833802-FEF1-4C79-8D5D-14CF1EAF98D9}</a:tableStyleId>
              </a:tblPr>
              <a:tblGrid>
                <a:gridCol w="2208165">
                  <a:extLst>
                    <a:ext uri="{9D8B030D-6E8A-4147-A177-3AD203B41FA5}">
                      <a16:colId xmlns:a16="http://schemas.microsoft.com/office/drawing/2014/main" val="20000"/>
                    </a:ext>
                  </a:extLst>
                </a:gridCol>
                <a:gridCol w="4431571">
                  <a:extLst>
                    <a:ext uri="{9D8B030D-6E8A-4147-A177-3AD203B41FA5}">
                      <a16:colId xmlns:a16="http://schemas.microsoft.com/office/drawing/2014/main" val="20001"/>
                    </a:ext>
                  </a:extLst>
                </a:gridCol>
              </a:tblGrid>
              <a:tr h="640080">
                <a:tc>
                  <a:txBody>
                    <a:bodyPr/>
                    <a:lstStyle/>
                    <a:p>
                      <a:pPr algn="l"/>
                      <a:r>
                        <a:rPr lang="en-US" sz="1800" dirty="0"/>
                        <a:t>Input:</a:t>
                      </a:r>
                      <a:endParaRPr lang="en-US" sz="1800" b="1" dirty="0">
                        <a:solidFill>
                          <a:schemeClr val="accent2">
                            <a:lumMod val="75000"/>
                          </a:schemeClr>
                        </a:solidFill>
                      </a:endParaRPr>
                    </a:p>
                  </a:txBody>
                  <a:tcPr marL="45720" marR="45720"/>
                </a:tc>
                <a:tc>
                  <a:txBody>
                    <a:bodyPr/>
                    <a:lstStyle/>
                    <a:p>
                      <a:pPr marL="0" indent="0">
                        <a:buNone/>
                      </a:pPr>
                      <a:r>
                        <a:rPr lang="en-US" altLang="en-US" sz="1800" dirty="0"/>
                        <a:t>40A FLETCHER DR</a:t>
                      </a:r>
                    </a:p>
                    <a:p>
                      <a:pPr marL="0" indent="0">
                        <a:buNone/>
                      </a:pPr>
                      <a:r>
                        <a:rPr lang="en-US" altLang="en-US" sz="1800" dirty="0"/>
                        <a:t>PLEASANT</a:t>
                      </a:r>
                      <a:r>
                        <a:rPr lang="en-US" altLang="en-US" sz="1800" baseline="0" dirty="0"/>
                        <a:t> HILL TN 38578</a:t>
                      </a:r>
                      <a:endParaRPr lang="en-US" altLang="en-US" sz="1800" b="1" dirty="0">
                        <a:solidFill>
                          <a:schemeClr val="accent2">
                            <a:lumMod val="75000"/>
                          </a:schemeClr>
                        </a:solidFill>
                      </a:endParaRPr>
                    </a:p>
                  </a:txBody>
                  <a:tcPr marL="45720" marR="45720"/>
                </a:tc>
                <a:extLst>
                  <a:ext uri="{0D108BD9-81ED-4DB2-BD59-A6C34878D82A}">
                    <a16:rowId xmlns:a16="http://schemas.microsoft.com/office/drawing/2014/main" val="10000"/>
                  </a:ext>
                </a:extLst>
              </a:tr>
              <a:tr h="548640">
                <a:tc>
                  <a:txBody>
                    <a:bodyPr/>
                    <a:lstStyle/>
                    <a:p>
                      <a:pPr algn="l"/>
                      <a:r>
                        <a:rPr lang="en-US" altLang="en-US" sz="1800" dirty="0"/>
                        <a:t>Primary Number:</a:t>
                      </a:r>
                      <a:endParaRPr lang="en-US" sz="1800" b="1" dirty="0">
                        <a:solidFill>
                          <a:schemeClr val="accent2">
                            <a:lumMod val="75000"/>
                          </a:schemeClr>
                        </a:solidFill>
                      </a:endParaRPr>
                    </a:p>
                  </a:txBody>
                  <a:tcPr marL="45720" marR="45720" anchor="ctr"/>
                </a:tc>
                <a:tc>
                  <a:txBody>
                    <a:bodyPr/>
                    <a:lstStyle/>
                    <a:p>
                      <a:pPr marL="0" indent="0">
                        <a:buNone/>
                      </a:pPr>
                      <a:r>
                        <a:rPr lang="en-US" altLang="en-US" sz="1800" dirty="0"/>
                        <a:t>40A</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1"/>
                  </a:ext>
                </a:extLst>
              </a:tr>
              <a:tr h="548640">
                <a:tc>
                  <a:txBody>
                    <a:bodyPr/>
                    <a:lstStyle/>
                    <a:p>
                      <a:pPr algn="l"/>
                      <a:r>
                        <a:rPr lang="en-US" sz="1800" dirty="0"/>
                        <a:t>DPV</a:t>
                      </a:r>
                      <a:r>
                        <a:rPr lang="en-US" sz="1800" baseline="30000" dirty="0"/>
                        <a:t>®</a:t>
                      </a:r>
                      <a:r>
                        <a:rPr lang="en-US" sz="1800" dirty="0"/>
                        <a:t> Return Code:</a:t>
                      </a:r>
                      <a:endParaRPr lang="en-US" sz="1800" b="1" dirty="0">
                        <a:solidFill>
                          <a:srgbClr val="C00000"/>
                        </a:solidFill>
                      </a:endParaRPr>
                    </a:p>
                  </a:txBody>
                  <a:tcPr marL="45720" marR="45720" anchor="ctr"/>
                </a:tc>
                <a:tc>
                  <a:txBody>
                    <a:bodyPr/>
                    <a:lstStyle/>
                    <a:p>
                      <a:r>
                        <a:rPr lang="en-US" sz="1800" dirty="0">
                          <a:effectLst>
                            <a:outerShdw blurRad="38100" dist="38100" dir="2700000" algn="tl">
                              <a:srgbClr val="000000">
                                <a:alpha val="43137"/>
                              </a:srgbClr>
                            </a:outerShdw>
                          </a:effectLst>
                        </a:rPr>
                        <a:t>BLANK</a:t>
                      </a:r>
                      <a:endParaRPr lang="en-US" sz="1800" b="1" i="1" dirty="0">
                        <a:solidFill>
                          <a:srgbClr val="C00000"/>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2"/>
                  </a:ext>
                </a:extLst>
              </a:tr>
              <a:tr h="548640">
                <a:tc>
                  <a:txBody>
                    <a:bodyPr/>
                    <a:lstStyle/>
                    <a:p>
                      <a:pPr algn="l"/>
                      <a:r>
                        <a:rPr lang="en-US" altLang="en-US" sz="1800" dirty="0"/>
                        <a:t>DPV</a:t>
                      </a:r>
                      <a:r>
                        <a:rPr lang="en-US" sz="1800" baseline="30000" dirty="0"/>
                        <a:t>®</a:t>
                      </a:r>
                      <a:r>
                        <a:rPr lang="en-US" altLang="en-US" sz="1800" dirty="0"/>
                        <a:t> Footnotes:</a:t>
                      </a:r>
                      <a:endParaRPr lang="en-US" sz="1800" b="1" dirty="0">
                        <a:solidFill>
                          <a:schemeClr val="accent2">
                            <a:lumMod val="75000"/>
                          </a:schemeClr>
                        </a:solidFill>
                      </a:endParaRPr>
                    </a:p>
                  </a:txBody>
                  <a:tcPr marL="45720" marR="45720" anchor="ctr"/>
                </a:tc>
                <a:tc>
                  <a:txBody>
                    <a:bodyPr/>
                    <a:lstStyle/>
                    <a:p>
                      <a:r>
                        <a:rPr lang="en-US" altLang="en-US" sz="1800" dirty="0">
                          <a:effectLst>
                            <a:outerShdw blurRad="38100" dist="38100" dir="2700000" algn="tl">
                              <a:srgbClr val="000000">
                                <a:alpha val="43137"/>
                              </a:srgbClr>
                            </a:outerShdw>
                          </a:effectLst>
                        </a:rPr>
                        <a:t>A1</a:t>
                      </a:r>
                      <a:endParaRPr lang="en-US" sz="1800" b="1" i="1" dirty="0">
                        <a:solidFill>
                          <a:srgbClr val="C00000"/>
                        </a:solidFill>
                        <a:effectLst>
                          <a:outerShdw blurRad="38100" dist="38100" dir="2700000" algn="tl">
                            <a:srgbClr val="000000">
                              <a:alpha val="43137"/>
                            </a:srgbClr>
                          </a:outerShdw>
                        </a:effectLst>
                      </a:endParaRPr>
                    </a:p>
                  </a:txBody>
                  <a:tcPr marL="45720" marR="45720" anchor="ctr"/>
                </a:tc>
                <a:extLst>
                  <a:ext uri="{0D108BD9-81ED-4DB2-BD59-A6C34878D82A}">
                    <a16:rowId xmlns:a16="http://schemas.microsoft.com/office/drawing/2014/main" val="10003"/>
                  </a:ext>
                </a:extLst>
              </a:tr>
              <a:tr h="640080">
                <a:tc>
                  <a:txBody>
                    <a:bodyPr/>
                    <a:lstStyle/>
                    <a:p>
                      <a:pPr algn="l"/>
                      <a:r>
                        <a:rPr lang="en-US" altLang="en-US" sz="1800" dirty="0"/>
                        <a:t>Output:</a:t>
                      </a:r>
                      <a:endParaRPr lang="en-US" sz="1800" b="1" dirty="0">
                        <a:solidFill>
                          <a:schemeClr val="accent2">
                            <a:lumMod val="75000"/>
                          </a:schemeClr>
                        </a:solidFill>
                      </a:endParaRPr>
                    </a:p>
                  </a:txBody>
                  <a:tcPr marL="45720" marR="45720" anchor="ctr"/>
                </a:tc>
                <a:tc>
                  <a:txBody>
                    <a:bodyPr/>
                    <a:lstStyle/>
                    <a:p>
                      <a:pPr marL="0" indent="0">
                        <a:buNone/>
                      </a:pPr>
                      <a:r>
                        <a:rPr lang="en-US" altLang="en-US" sz="1800" dirty="0"/>
                        <a:t>40A FLETCHER DR</a:t>
                      </a:r>
                    </a:p>
                    <a:p>
                      <a:pPr marL="0" indent="0">
                        <a:buNone/>
                      </a:pPr>
                      <a:r>
                        <a:rPr lang="en-US" altLang="en-US" sz="1800" dirty="0"/>
                        <a:t>PLEASANT</a:t>
                      </a:r>
                      <a:r>
                        <a:rPr lang="en-US" altLang="en-US" sz="1800" baseline="0" dirty="0"/>
                        <a:t> HILL TN 38578</a:t>
                      </a:r>
                      <a:endParaRPr lang="en-US" altLang="en-US" sz="1800" b="1" dirty="0">
                        <a:solidFill>
                          <a:schemeClr val="accent2">
                            <a:lumMod val="75000"/>
                          </a:schemeClr>
                        </a:solidFill>
                      </a:endParaRPr>
                    </a:p>
                  </a:txBody>
                  <a:tcPr marL="45720" marR="45720" anchor="ctr"/>
                </a:tc>
                <a:extLst>
                  <a:ext uri="{0D108BD9-81ED-4DB2-BD59-A6C34878D82A}">
                    <a16:rowId xmlns:a16="http://schemas.microsoft.com/office/drawing/2014/main" val="10004"/>
                  </a:ext>
                </a:extLst>
              </a:tr>
            </a:tbl>
          </a:graphicData>
        </a:graphic>
      </p:graphicFrame>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Updated Rule:</a:t>
            </a:r>
            <a:endParaRPr lang="en-US" dirty="0">
              <a:solidFill>
                <a:schemeClr val="accent2">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Single Trailing Alpha</a:t>
            </a:r>
            <a:endParaRPr lang="en-US" kern="0" dirty="0">
              <a:solidFill>
                <a:schemeClr val="bg1"/>
              </a:solidFill>
            </a:endParaRPr>
          </a:p>
        </p:txBody>
      </p:sp>
      <p:sp>
        <p:nvSpPr>
          <p:cNvPr id="4" name="Rectangle 3"/>
          <p:cNvSpPr/>
          <p:nvPr/>
        </p:nvSpPr>
        <p:spPr>
          <a:xfrm>
            <a:off x="2209800" y="5754469"/>
            <a:ext cx="7772400" cy="584775"/>
          </a:xfrm>
          <a:prstGeom prst="rect">
            <a:avLst/>
          </a:prstGeom>
        </p:spPr>
        <p:txBody>
          <a:bodyPr wrap="square">
            <a:spAutoFit/>
          </a:bodyPr>
          <a:lstStyle/>
          <a:p>
            <a:pPr lvl="0" algn="ctr" fontAlgn="auto">
              <a:spcBef>
                <a:spcPts val="0"/>
              </a:spcBef>
              <a:spcAft>
                <a:spcPts val="0"/>
              </a:spcAft>
              <a:defRPr/>
            </a:pPr>
            <a:r>
              <a:rPr lang="en-US" sz="1600" dirty="0">
                <a:solidFill>
                  <a:schemeClr val="accent6">
                    <a:lumMod val="75000"/>
                  </a:schemeClr>
                </a:solidFill>
              </a:rPr>
              <a:t>NOTE: 40A is not valid for a range of 40 – 40. Single trailing alpha only applies to DPV</a:t>
            </a:r>
            <a:r>
              <a:rPr lang="en-US" sz="1600" baseline="30000" dirty="0">
                <a:solidFill>
                  <a:schemeClr val="accent6">
                    <a:lumMod val="75000"/>
                  </a:schemeClr>
                </a:solidFill>
              </a:rPr>
              <a:t>®</a:t>
            </a:r>
            <a:r>
              <a:rPr lang="en-US" sz="1600" dirty="0">
                <a:solidFill>
                  <a:schemeClr val="accent6">
                    <a:lumMod val="75000"/>
                  </a:schemeClr>
                </a:solidFill>
              </a:rPr>
              <a:t> confirmation, not ZIP+4 matching.</a:t>
            </a:r>
            <a:endParaRPr lang="en-US" sz="1600" b="1" dirty="0">
              <a:solidFill>
                <a:schemeClr val="accent6">
                  <a:lumMod val="75000"/>
                </a:schemeClr>
              </a:solidFill>
            </a:endParaRPr>
          </a:p>
        </p:txBody>
      </p:sp>
      <p:sp>
        <p:nvSpPr>
          <p:cNvPr id="5" name="Slide Number Placeholder 4">
            <a:extLst>
              <a:ext uri="{FF2B5EF4-FFF2-40B4-BE49-F238E27FC236}">
                <a16:creationId xmlns:a16="http://schemas.microsoft.com/office/drawing/2014/main" id="{F29D088A-1A6E-4705-B5BD-1D30F64285C2}"/>
              </a:ext>
            </a:extLst>
          </p:cNvPr>
          <p:cNvSpPr>
            <a:spLocks noGrp="1"/>
          </p:cNvSpPr>
          <p:nvPr>
            <p:ph type="sldNum" sz="quarter" idx="10"/>
          </p:nvPr>
        </p:nvSpPr>
        <p:spPr/>
        <p:txBody>
          <a:bodyPr/>
          <a:lstStyle/>
          <a:p>
            <a:fld id="{DB48209F-1662-40B9-BF25-8E6F7AC270B7}" type="slidenum">
              <a:rPr lang="en-US" smtClean="0"/>
              <a:pPr/>
              <a:t>59</a:t>
            </a:fld>
            <a:endParaRPr lang="en-US"/>
          </a:p>
        </p:txBody>
      </p:sp>
    </p:spTree>
    <p:extLst>
      <p:ext uri="{BB962C8B-B14F-4D97-AF65-F5344CB8AC3E}">
        <p14:creationId xmlns:p14="http://schemas.microsoft.com/office/powerpoint/2010/main" val="264501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990600"/>
            <a:ext cx="9906000" cy="5867400"/>
          </a:xfrm>
        </p:spPr>
        <p:txBody>
          <a:bodyPr/>
          <a:lstStyle/>
          <a:p>
            <a:pPr>
              <a:spcBef>
                <a:spcPct val="0"/>
              </a:spcBef>
              <a:spcAft>
                <a:spcPts val="1200"/>
              </a:spcAft>
              <a:buClr>
                <a:srgbClr val="333399"/>
              </a:buClr>
            </a:pPr>
            <a:r>
              <a:rPr lang="en-US" altLang="en-US" dirty="0">
                <a:solidFill>
                  <a:schemeClr val="accent6">
                    <a:lumMod val="75000"/>
                  </a:schemeClr>
                </a:solidFill>
              </a:rPr>
              <a:t>Current DMM</a:t>
            </a:r>
            <a:r>
              <a:rPr lang="en-US" altLang="en-US" baseline="30000" dirty="0">
                <a:solidFill>
                  <a:schemeClr val="accent6">
                    <a:lumMod val="75000"/>
                  </a:schemeClr>
                </a:solidFill>
              </a:rPr>
              <a:t>®</a:t>
            </a:r>
            <a:r>
              <a:rPr lang="en-US" altLang="en-US" dirty="0">
                <a:solidFill>
                  <a:schemeClr val="accent6">
                    <a:lumMod val="75000"/>
                  </a:schemeClr>
                </a:solidFill>
              </a:rPr>
              <a:t> </a:t>
            </a:r>
            <a:r>
              <a:rPr lang="en-US" altLang="en-US" i="1" dirty="0">
                <a:solidFill>
                  <a:schemeClr val="accent6">
                    <a:lumMod val="75000"/>
                  </a:schemeClr>
                </a:solidFill>
              </a:rPr>
              <a:t>602 &amp; Basic Standards for presorted mail </a:t>
            </a:r>
            <a:r>
              <a:rPr lang="en-US" altLang="en-US" dirty="0">
                <a:solidFill>
                  <a:schemeClr val="accent6">
                    <a:lumMod val="75000"/>
                  </a:schemeClr>
                </a:solidFill>
              </a:rPr>
              <a:t>states that the Street, City, State and ZIP Code must all correspond to be considered a valid ZIP Code for the purpose of presort and automation discounts. </a:t>
            </a:r>
          </a:p>
          <a:p>
            <a:pPr>
              <a:spcBef>
                <a:spcPct val="0"/>
              </a:spcBef>
              <a:spcAft>
                <a:spcPts val="1200"/>
              </a:spcAft>
              <a:buClr>
                <a:srgbClr val="333399"/>
              </a:buClr>
            </a:pPr>
            <a:r>
              <a:rPr lang="en-US" altLang="en-US" dirty="0">
                <a:solidFill>
                  <a:schemeClr val="accent6">
                    <a:lumMod val="75000"/>
                  </a:schemeClr>
                </a:solidFill>
              </a:rPr>
              <a:t>CASS™ software must validate the City, State and ZIP Code using the USPS City/State file.</a:t>
            </a:r>
          </a:p>
          <a:p>
            <a:pPr>
              <a:spcBef>
                <a:spcPct val="0"/>
              </a:spcBef>
              <a:spcAft>
                <a:spcPts val="1200"/>
              </a:spcAft>
              <a:buClr>
                <a:srgbClr val="333399"/>
              </a:buClr>
            </a:pPr>
            <a:r>
              <a:rPr lang="en-US" altLang="en-US" dirty="0">
                <a:solidFill>
                  <a:schemeClr val="accent6">
                    <a:lumMod val="75000"/>
                  </a:schemeClr>
                </a:solidFill>
              </a:rPr>
              <a:t>If the output City, State and ZIP Code correspond it can be counted on the PS Form 3553</a:t>
            </a:r>
          </a:p>
          <a:p>
            <a:pPr>
              <a:spcBef>
                <a:spcPct val="0"/>
              </a:spcBef>
              <a:spcAft>
                <a:spcPts val="1200"/>
              </a:spcAft>
              <a:buClr>
                <a:srgbClr val="333399"/>
              </a:buClr>
            </a:pPr>
            <a:r>
              <a:rPr lang="en-US" altLang="en-US" dirty="0">
                <a:solidFill>
                  <a:schemeClr val="accent6">
                    <a:lumMod val="75000"/>
                  </a:schemeClr>
                </a:solidFill>
              </a:rPr>
              <a:t>A new flag will be populated to determine if the 5-Digit is counted on the PS Form 3553</a:t>
            </a:r>
          </a:p>
          <a:p>
            <a:pPr>
              <a:spcBef>
                <a:spcPct val="0"/>
              </a:spcBef>
              <a:spcAft>
                <a:spcPts val="1200"/>
              </a:spcAft>
              <a:buClr>
                <a:srgbClr val="333399"/>
              </a:buClr>
            </a:pPr>
            <a:r>
              <a:rPr lang="en-US" altLang="en-US" i="1" dirty="0">
                <a:solidFill>
                  <a:schemeClr val="accent6">
                    <a:lumMod val="75000"/>
                  </a:schemeClr>
                </a:solidFill>
              </a:rPr>
              <a:t>The flag will be available for presort use as the rules dictate within presort.</a:t>
            </a:r>
          </a:p>
          <a:p>
            <a:pPr>
              <a:spcBef>
                <a:spcPct val="0"/>
              </a:spcBef>
              <a:spcAft>
                <a:spcPts val="1200"/>
              </a:spcAft>
              <a:buClr>
                <a:srgbClr val="333399"/>
              </a:buClr>
            </a:pPr>
            <a:r>
              <a:rPr lang="en-US" altLang="en-US" i="1" dirty="0">
                <a:solidFill>
                  <a:schemeClr val="accent6">
                    <a:lumMod val="75000"/>
                  </a:schemeClr>
                </a:solidFill>
              </a:rPr>
              <a:t>Implement Prior to Cycle O Testing - Yes</a:t>
            </a:r>
          </a:p>
        </p:txBody>
      </p:sp>
      <p:sp>
        <p:nvSpPr>
          <p:cNvPr id="6"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5-Digit ZIP Code™ Validation</a:t>
            </a:r>
            <a:endParaRPr lang="en-US" kern="0" dirty="0">
              <a:solidFill>
                <a:schemeClr val="bg1"/>
              </a:solidFill>
            </a:endParaRPr>
          </a:p>
        </p:txBody>
      </p:sp>
      <p:sp>
        <p:nvSpPr>
          <p:cNvPr id="3" name="Slide Number Placeholder 2">
            <a:extLst>
              <a:ext uri="{FF2B5EF4-FFF2-40B4-BE49-F238E27FC236}">
                <a16:creationId xmlns:a16="http://schemas.microsoft.com/office/drawing/2014/main" id="{FCAF338B-ED10-4A4F-AA08-48A046B39E54}"/>
              </a:ext>
            </a:extLst>
          </p:cNvPr>
          <p:cNvSpPr>
            <a:spLocks noGrp="1"/>
          </p:cNvSpPr>
          <p:nvPr>
            <p:ph type="sldNum" sz="quarter" idx="10"/>
          </p:nvPr>
        </p:nvSpPr>
        <p:spPr/>
        <p:txBody>
          <a:bodyPr/>
          <a:lstStyle/>
          <a:p>
            <a:fld id="{DB48209F-1662-40B9-BF25-8E6F7AC270B7}" type="slidenum">
              <a:rPr lang="en-US" smtClean="0"/>
              <a:pPr/>
              <a:t>6</a:t>
            </a:fld>
            <a:endParaRPr lang="en-US"/>
          </a:p>
        </p:txBody>
      </p:sp>
    </p:spTree>
    <p:extLst>
      <p:ext uri="{BB962C8B-B14F-4D97-AF65-F5344CB8AC3E}">
        <p14:creationId xmlns:p14="http://schemas.microsoft.com/office/powerpoint/2010/main" val="2238282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600200"/>
            <a:ext cx="10972800" cy="5105400"/>
          </a:xfrm>
        </p:spPr>
        <p:txBody>
          <a:bodyPr/>
          <a:lstStyle/>
          <a:p>
            <a:pPr marL="0" indent="0">
              <a:buNone/>
            </a:pPr>
            <a:r>
              <a:rPr lang="en-US" dirty="0">
                <a:solidFill>
                  <a:schemeClr val="accent6">
                    <a:lumMod val="75000"/>
                  </a:schemeClr>
                </a:solidFill>
              </a:rPr>
              <a:t>These types of addresses have a valid delivery point at the primary number (no secondary). There are also </a:t>
            </a:r>
            <a:r>
              <a:rPr lang="en-US" dirty="0" err="1">
                <a:solidFill>
                  <a:schemeClr val="accent6">
                    <a:lumMod val="75000"/>
                  </a:schemeClr>
                </a:solidFill>
              </a:rPr>
              <a:t>highrise</a:t>
            </a:r>
            <a:r>
              <a:rPr lang="en-US" dirty="0">
                <a:solidFill>
                  <a:schemeClr val="accent6">
                    <a:lumMod val="75000"/>
                  </a:schemeClr>
                </a:solidFill>
              </a:rPr>
              <a:t> specific addresses at the same primary number.</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Currently, an input address without secondary would match to the </a:t>
            </a:r>
            <a:r>
              <a:rPr lang="en-US" dirty="0" err="1">
                <a:solidFill>
                  <a:schemeClr val="accent6">
                    <a:lumMod val="75000"/>
                  </a:schemeClr>
                </a:solidFill>
              </a:rPr>
              <a:t>highrise</a:t>
            </a:r>
            <a:r>
              <a:rPr lang="en-US" dirty="0">
                <a:solidFill>
                  <a:schemeClr val="accent6">
                    <a:lumMod val="75000"/>
                  </a:schemeClr>
                </a:solidFill>
              </a:rPr>
              <a:t> default, appearing to need secondary information.</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In order to accommodate these types of addresses (approximately 76,500), we are modifying matching logic.</a:t>
            </a:r>
          </a:p>
          <a:p>
            <a:pPr marL="0" indent="0">
              <a:buNone/>
            </a:pPr>
            <a:endParaRPr lang="en-US" dirty="0">
              <a:solidFill>
                <a:schemeClr val="accent6">
                  <a:lumMod val="75000"/>
                </a:schemeClr>
              </a:solidFill>
            </a:endParaRPr>
          </a:p>
        </p:txBody>
      </p:sp>
      <p:sp>
        <p:nvSpPr>
          <p:cNvPr id="8" name="Text Placeholder 2"/>
          <p:cNvSpPr txBox="1">
            <a:spLocks/>
          </p:cNvSpPr>
          <p:nvPr/>
        </p:nvSpPr>
        <p:spPr>
          <a:xfrm>
            <a:off x="3505200" y="152400"/>
            <a:ext cx="80772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Deliverable Street / Highrise Default</a:t>
            </a:r>
            <a:endParaRPr lang="en-US" kern="0" dirty="0">
              <a:solidFill>
                <a:schemeClr val="bg1"/>
              </a:solidFill>
            </a:endParaRPr>
          </a:p>
        </p:txBody>
      </p:sp>
      <p:sp>
        <p:nvSpPr>
          <p:cNvPr id="3" name="Slide Number Placeholder 2">
            <a:extLst>
              <a:ext uri="{FF2B5EF4-FFF2-40B4-BE49-F238E27FC236}">
                <a16:creationId xmlns:a16="http://schemas.microsoft.com/office/drawing/2014/main" id="{9F96B1FB-D30E-4E52-A551-595B90FBAEF1}"/>
              </a:ext>
            </a:extLst>
          </p:cNvPr>
          <p:cNvSpPr>
            <a:spLocks noGrp="1"/>
          </p:cNvSpPr>
          <p:nvPr>
            <p:ph type="sldNum" sz="quarter" idx="10"/>
          </p:nvPr>
        </p:nvSpPr>
        <p:spPr/>
        <p:txBody>
          <a:bodyPr/>
          <a:lstStyle/>
          <a:p>
            <a:fld id="{DB48209F-1662-40B9-BF25-8E6F7AC270B7}" type="slidenum">
              <a:rPr lang="en-US" smtClean="0"/>
              <a:pPr/>
              <a:t>60</a:t>
            </a:fld>
            <a:endParaRPr lang="en-US"/>
          </a:p>
        </p:txBody>
      </p:sp>
    </p:spTree>
    <p:extLst>
      <p:ext uri="{BB962C8B-B14F-4D97-AF65-F5344CB8AC3E}">
        <p14:creationId xmlns:p14="http://schemas.microsoft.com/office/powerpoint/2010/main" val="3597121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600200"/>
            <a:ext cx="11379200" cy="5105400"/>
          </a:xfrm>
        </p:spPr>
        <p:txBody>
          <a:bodyPr/>
          <a:lstStyle/>
          <a:p>
            <a:pPr marL="0" indent="0">
              <a:buNone/>
            </a:pPr>
            <a:r>
              <a:rPr lang="en-US" dirty="0">
                <a:solidFill>
                  <a:schemeClr val="accent6">
                    <a:lumMod val="75000"/>
                  </a:schemeClr>
                </a:solidFill>
              </a:rPr>
              <a:t>If you have an input address without secondary information that matches to a </a:t>
            </a:r>
            <a:r>
              <a:rPr lang="en-US" dirty="0" err="1">
                <a:solidFill>
                  <a:schemeClr val="accent6">
                    <a:lumMod val="75000"/>
                  </a:schemeClr>
                </a:solidFill>
              </a:rPr>
              <a:t>highrise</a:t>
            </a:r>
            <a:r>
              <a:rPr lang="en-US" dirty="0">
                <a:solidFill>
                  <a:schemeClr val="accent6">
                    <a:lumMod val="75000"/>
                  </a:schemeClr>
                </a:solidFill>
              </a:rPr>
              <a:t> default and DPV</a:t>
            </a:r>
            <a:r>
              <a:rPr lang="en-US" altLang="en-US" baseline="30000" dirty="0">
                <a:solidFill>
                  <a:schemeClr val="accent6">
                    <a:lumMod val="75000"/>
                  </a:schemeClr>
                </a:solidFill>
              </a:rPr>
              <a:t>®</a:t>
            </a:r>
            <a:r>
              <a:rPr lang="en-US" dirty="0">
                <a:solidFill>
                  <a:schemeClr val="accent6">
                    <a:lumMod val="75000"/>
                  </a:schemeClr>
                </a:solidFill>
              </a:rPr>
              <a:t> does NOT show it as a no-stat (DPV</a:t>
            </a:r>
            <a:r>
              <a:rPr lang="en-US" altLang="en-US" baseline="30000" dirty="0">
                <a:solidFill>
                  <a:schemeClr val="accent6">
                    <a:lumMod val="75000"/>
                  </a:schemeClr>
                </a:solidFill>
              </a:rPr>
              <a:t>®</a:t>
            </a:r>
            <a:r>
              <a:rPr lang="en-US" dirty="0">
                <a:solidFill>
                  <a:schemeClr val="accent6">
                    <a:lumMod val="75000"/>
                  </a:schemeClr>
                </a:solidFill>
              </a:rPr>
              <a:t> X = ‘N’), drop to the street level match and return the associated information.</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This should NOT be done on addresses that match a </a:t>
            </a:r>
            <a:r>
              <a:rPr lang="en-US" dirty="0" err="1">
                <a:solidFill>
                  <a:schemeClr val="accent6">
                    <a:lumMod val="75000"/>
                  </a:schemeClr>
                </a:solidFill>
              </a:rPr>
              <a:t>highrise</a:t>
            </a:r>
            <a:r>
              <a:rPr lang="en-US" dirty="0">
                <a:solidFill>
                  <a:schemeClr val="accent6">
                    <a:lumMod val="75000"/>
                  </a:schemeClr>
                </a:solidFill>
              </a:rPr>
              <a:t> default when invalid secondary information is entered.</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As well, Suite</a:t>
            </a:r>
            <a:r>
              <a:rPr lang="en-US" baseline="30000" dirty="0">
                <a:solidFill>
                  <a:schemeClr val="accent6">
                    <a:lumMod val="75000"/>
                  </a:schemeClr>
                </a:solidFill>
              </a:rPr>
              <a:t>Link®</a:t>
            </a:r>
            <a:r>
              <a:rPr lang="en-US" dirty="0">
                <a:solidFill>
                  <a:schemeClr val="accent6">
                    <a:lumMod val="75000"/>
                  </a:schemeClr>
                </a:solidFill>
              </a:rPr>
              <a:t> should be queried before making this check.</a:t>
            </a:r>
            <a:endParaRPr lang="en-US" baseline="30000" dirty="0">
              <a:solidFill>
                <a:schemeClr val="accent6">
                  <a:lumMod val="75000"/>
                </a:schemeClr>
              </a:solidFill>
            </a:endParaRPr>
          </a:p>
        </p:txBody>
      </p:sp>
      <p:sp>
        <p:nvSpPr>
          <p:cNvPr id="5"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Deliverable Street / Highrise Default</a:t>
            </a:r>
            <a:endParaRPr lang="en-US" kern="0" dirty="0">
              <a:solidFill>
                <a:schemeClr val="bg1"/>
              </a:solidFill>
            </a:endParaRPr>
          </a:p>
        </p:txBody>
      </p:sp>
      <p:sp>
        <p:nvSpPr>
          <p:cNvPr id="3" name="Slide Number Placeholder 2">
            <a:extLst>
              <a:ext uri="{FF2B5EF4-FFF2-40B4-BE49-F238E27FC236}">
                <a16:creationId xmlns:a16="http://schemas.microsoft.com/office/drawing/2014/main" id="{A4C6E620-1515-4098-A95B-03765BACB99E}"/>
              </a:ext>
            </a:extLst>
          </p:cNvPr>
          <p:cNvSpPr>
            <a:spLocks noGrp="1"/>
          </p:cNvSpPr>
          <p:nvPr>
            <p:ph type="sldNum" sz="quarter" idx="10"/>
          </p:nvPr>
        </p:nvSpPr>
        <p:spPr/>
        <p:txBody>
          <a:bodyPr/>
          <a:lstStyle/>
          <a:p>
            <a:fld id="{DB48209F-1662-40B9-BF25-8E6F7AC270B7}" type="slidenum">
              <a:rPr lang="en-US" smtClean="0"/>
              <a:pPr/>
              <a:t>61</a:t>
            </a:fld>
            <a:endParaRPr lang="en-US"/>
          </a:p>
        </p:txBody>
      </p:sp>
    </p:spTree>
    <p:extLst>
      <p:ext uri="{BB962C8B-B14F-4D97-AF65-F5344CB8AC3E}">
        <p14:creationId xmlns:p14="http://schemas.microsoft.com/office/powerpoint/2010/main" val="3400708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Deliverable Street / Highrise Default</a:t>
            </a:r>
            <a:endParaRPr lang="en-US" kern="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39558976"/>
              </p:ext>
            </p:extLst>
          </p:nvPr>
        </p:nvGraphicFramePr>
        <p:xfrm>
          <a:off x="1581150" y="2895600"/>
          <a:ext cx="9029701" cy="3819585"/>
        </p:xfrm>
        <a:graphic>
          <a:graphicData uri="http://schemas.openxmlformats.org/drawingml/2006/table">
            <a:tbl>
              <a:tblPr firstRow="1" bandRow="1">
                <a:tableStyleId>{72833802-FEF1-4C79-8D5D-14CF1EAF98D9}</a:tableStyleId>
              </a:tblPr>
              <a:tblGrid>
                <a:gridCol w="3533366">
                  <a:extLst>
                    <a:ext uri="{9D8B030D-6E8A-4147-A177-3AD203B41FA5}">
                      <a16:colId xmlns:a16="http://schemas.microsoft.com/office/drawing/2014/main" val="20000"/>
                    </a:ext>
                  </a:extLst>
                </a:gridCol>
                <a:gridCol w="2669650">
                  <a:extLst>
                    <a:ext uri="{9D8B030D-6E8A-4147-A177-3AD203B41FA5}">
                      <a16:colId xmlns:a16="http://schemas.microsoft.com/office/drawing/2014/main" val="20001"/>
                    </a:ext>
                  </a:extLst>
                </a:gridCol>
                <a:gridCol w="2826685">
                  <a:extLst>
                    <a:ext uri="{9D8B030D-6E8A-4147-A177-3AD203B41FA5}">
                      <a16:colId xmlns:a16="http://schemas.microsoft.com/office/drawing/2014/main" val="20002"/>
                    </a:ext>
                  </a:extLst>
                </a:gridCol>
              </a:tblGrid>
              <a:tr h="304800">
                <a:tc>
                  <a:txBody>
                    <a:bodyPr/>
                    <a:lstStyle/>
                    <a:p>
                      <a:pPr marL="0" indent="0">
                        <a:buFont typeface="Arial" panose="020B0604020202020204" pitchFamily="34" charset="0"/>
                        <a:buNone/>
                      </a:pPr>
                      <a:endParaRPr lang="en-US" sz="1400" b="1" i="0" dirty="0">
                        <a:solidFill>
                          <a:schemeClr val="accent6">
                            <a:lumMod val="75000"/>
                          </a:schemeClr>
                        </a:solidFill>
                      </a:endParaRPr>
                    </a:p>
                  </a:txBody>
                  <a:tcPr marL="45720" marR="45720" marT="0" marB="54864"/>
                </a:tc>
                <a:tc>
                  <a:txBody>
                    <a:bodyPr/>
                    <a:lstStyle/>
                    <a:p>
                      <a:pPr algn="l"/>
                      <a:r>
                        <a:rPr lang="en-US" sz="1600" dirty="0">
                          <a:effectLst>
                            <a:outerShdw blurRad="38100" dist="38100" dir="2700000" algn="tl">
                              <a:srgbClr val="000000">
                                <a:alpha val="43137"/>
                              </a:srgbClr>
                            </a:outerShdw>
                          </a:effectLst>
                        </a:rPr>
                        <a:t>Current Rule</a:t>
                      </a:r>
                      <a:endParaRPr lang="en-US" sz="1600" b="1" i="1" dirty="0">
                        <a:solidFill>
                          <a:schemeClr val="accent6">
                            <a:lumMod val="75000"/>
                          </a:schemeClr>
                        </a:solidFill>
                        <a:effectLst>
                          <a:outerShdw blurRad="38100" dist="38100" dir="2700000" algn="tl">
                            <a:srgbClr val="000000">
                              <a:alpha val="43137"/>
                            </a:srgbClr>
                          </a:outerShdw>
                        </a:effectLst>
                      </a:endParaRPr>
                    </a:p>
                  </a:txBody>
                  <a:tcPr marL="45720" marR="45720" marT="0" marB="0"/>
                </a:tc>
                <a:tc>
                  <a:txBody>
                    <a:bodyPr/>
                    <a:lstStyle/>
                    <a:p>
                      <a:pPr algn="l"/>
                      <a:r>
                        <a:rPr lang="en-US" sz="1600" dirty="0">
                          <a:effectLst>
                            <a:outerShdw blurRad="38100" dist="38100" dir="2700000" algn="tl">
                              <a:srgbClr val="000000">
                                <a:alpha val="43137"/>
                              </a:srgbClr>
                            </a:outerShdw>
                          </a:effectLst>
                        </a:rPr>
                        <a:t>New Rule</a:t>
                      </a:r>
                      <a:endParaRPr lang="en-US" sz="1600" b="1" i="1" dirty="0">
                        <a:solidFill>
                          <a:schemeClr val="accent6">
                            <a:lumMod val="75000"/>
                          </a:schemeClr>
                        </a:solidFill>
                        <a:effectLst>
                          <a:outerShdw blurRad="38100" dist="38100" dir="2700000" algn="tl">
                            <a:srgbClr val="000000">
                              <a:alpha val="43137"/>
                            </a:srgbClr>
                          </a:outerShdw>
                        </a:effectLst>
                      </a:endParaRPr>
                    </a:p>
                  </a:txBody>
                  <a:tcPr marL="45720" marR="45720" marT="0" marB="0"/>
                </a:tc>
                <a:extLst>
                  <a:ext uri="{0D108BD9-81ED-4DB2-BD59-A6C34878D82A}">
                    <a16:rowId xmlns:a16="http://schemas.microsoft.com/office/drawing/2014/main" val="10000"/>
                  </a:ext>
                </a:extLst>
              </a:tr>
              <a:tr h="0">
                <a:tc>
                  <a:txBody>
                    <a:bodyPr/>
                    <a:lstStyle/>
                    <a:p>
                      <a:r>
                        <a:rPr lang="en-US" sz="1700" dirty="0"/>
                        <a:t>Input:</a:t>
                      </a:r>
                      <a:endParaRPr lang="en-US" sz="1700" b="1" i="0" dirty="0">
                        <a:solidFill>
                          <a:schemeClr val="accent6">
                            <a:lumMod val="75000"/>
                          </a:schemeClr>
                        </a:solidFill>
                      </a:endParaRPr>
                    </a:p>
                  </a:txBody>
                  <a:tcPr marL="45720" marR="45720" marT="0" marB="109728"/>
                </a:tc>
                <a:tc>
                  <a:txBody>
                    <a:bodyPr/>
                    <a:lstStyle/>
                    <a:p>
                      <a:r>
                        <a:rPr lang="en-US" altLang="en-US" sz="1700" dirty="0"/>
                        <a:t>36 CAPITAL WAY</a:t>
                      </a:r>
                    </a:p>
                    <a:p>
                      <a:r>
                        <a:rPr lang="en-US" altLang="en-US" sz="1700" dirty="0"/>
                        <a:t>ATOKA TN 38004</a:t>
                      </a:r>
                      <a:endParaRPr lang="en-US" sz="1700" b="1" i="0" dirty="0">
                        <a:solidFill>
                          <a:schemeClr val="accent6">
                            <a:lumMod val="75000"/>
                          </a:schemeClr>
                        </a:solidFill>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dirty="0">
                          <a:effectLst/>
                        </a:rPr>
                        <a:t>36 CAPITAL WAY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dirty="0">
                          <a:effectLst/>
                        </a:rPr>
                        <a:t>ATOKA TN 38004</a:t>
                      </a:r>
                      <a:endParaRPr lang="en-US" altLang="en-US" sz="1700" b="1" i="0" dirty="0">
                        <a:solidFill>
                          <a:schemeClr val="accent6">
                            <a:lumMod val="75000"/>
                          </a:schemeClr>
                        </a:solidFill>
                        <a:effectLst/>
                      </a:endParaRPr>
                    </a:p>
                  </a:txBody>
                  <a:tcPr marL="45720" marR="45720" marT="0" marB="109728"/>
                </a:tc>
                <a:extLst>
                  <a:ext uri="{0D108BD9-81ED-4DB2-BD59-A6C34878D82A}">
                    <a16:rowId xmlns:a16="http://schemas.microsoft.com/office/drawing/2014/main" val="10001"/>
                  </a:ext>
                </a:extLst>
              </a:tr>
              <a:tr h="0">
                <a:tc>
                  <a:txBody>
                    <a:bodyPr/>
                    <a:lstStyle/>
                    <a:p>
                      <a:r>
                        <a:rPr lang="en-US" sz="1700" dirty="0"/>
                        <a:t>Output:</a:t>
                      </a:r>
                      <a:endParaRPr lang="en-US" sz="1700" b="1" i="0" dirty="0">
                        <a:solidFill>
                          <a:schemeClr val="accent6">
                            <a:lumMod val="75000"/>
                          </a:schemeClr>
                        </a:solidFill>
                      </a:endParaRPr>
                    </a:p>
                  </a:txBody>
                  <a:tcPr marL="45720" marR="45720" marT="0" marB="109728"/>
                </a:tc>
                <a:tc>
                  <a:txBody>
                    <a:bodyPr/>
                    <a:lstStyle/>
                    <a:p>
                      <a:r>
                        <a:rPr lang="en-US" altLang="en-US" sz="1700" dirty="0"/>
                        <a:t>36 CAPITAL WAY</a:t>
                      </a:r>
                    </a:p>
                    <a:p>
                      <a:r>
                        <a:rPr lang="en-US" altLang="en-US" sz="1700" dirty="0">
                          <a:effectLst/>
                        </a:rPr>
                        <a:t>ATOKA TN 38004-7985</a:t>
                      </a:r>
                      <a:endParaRPr lang="en-US" altLang="en-US" sz="1700" b="1" i="0" dirty="0">
                        <a:solidFill>
                          <a:schemeClr val="accent6">
                            <a:lumMod val="75000"/>
                          </a:schemeClr>
                        </a:solidFill>
                        <a:effectLst/>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dirty="0"/>
                        <a:t>36 CAPITAL WAY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ATOKA TN 38004-7924</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2"/>
                  </a:ext>
                </a:extLst>
              </a:tr>
              <a:tr h="0">
                <a:tc>
                  <a:txBody>
                    <a:bodyPr/>
                    <a:lstStyle/>
                    <a:p>
                      <a:r>
                        <a:rPr lang="en-US" sz="1700" dirty="0"/>
                        <a:t>Record Type:</a:t>
                      </a:r>
                      <a:endParaRPr lang="en-US" sz="1700" b="1" i="0" dirty="0">
                        <a:solidFill>
                          <a:schemeClr val="accent6">
                            <a:lumMod val="75000"/>
                          </a:schemeClr>
                        </a:solidFill>
                      </a:endParaRPr>
                    </a:p>
                  </a:txBody>
                  <a:tcPr marL="45720" marR="45720" marT="0" marB="109728"/>
                </a:tc>
                <a:tc>
                  <a:txBody>
                    <a:bodyPr/>
                    <a:lstStyle/>
                    <a:p>
                      <a:r>
                        <a:rPr lang="en-US" altLang="en-US" sz="1700" dirty="0">
                          <a:effectLst/>
                        </a:rPr>
                        <a:t>H</a:t>
                      </a:r>
                      <a:endParaRPr lang="en-US" altLang="en-US" sz="1700" b="1" i="0" dirty="0">
                        <a:solidFill>
                          <a:schemeClr val="accent6">
                            <a:lumMod val="75000"/>
                          </a:schemeClr>
                        </a:solidFill>
                        <a:effectLst/>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S</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3"/>
                  </a:ext>
                </a:extLst>
              </a:tr>
              <a:tr h="0">
                <a:tc>
                  <a:txBody>
                    <a:bodyPr/>
                    <a:lstStyle/>
                    <a:p>
                      <a:r>
                        <a:rPr lang="en-US" sz="1700" dirty="0"/>
                        <a:t>DPV</a:t>
                      </a:r>
                      <a:r>
                        <a:rPr lang="en-US" sz="1600" baseline="30000" dirty="0"/>
                        <a:t>®</a:t>
                      </a:r>
                      <a:r>
                        <a:rPr lang="en-US" sz="1700" dirty="0"/>
                        <a:t> Return Code:</a:t>
                      </a:r>
                      <a:endParaRPr lang="en-US" sz="1700" b="1" i="0" dirty="0">
                        <a:solidFill>
                          <a:srgbClr val="C00000"/>
                        </a:solidFill>
                      </a:endParaRPr>
                    </a:p>
                  </a:txBody>
                  <a:tcPr marL="45720" marR="45720" marT="0" marB="109728"/>
                </a:tc>
                <a:tc>
                  <a:txBody>
                    <a:bodyPr/>
                    <a:lstStyle/>
                    <a:p>
                      <a:r>
                        <a:rPr lang="en-US" altLang="en-US" sz="1700" dirty="0">
                          <a:effectLst/>
                        </a:rPr>
                        <a:t>D</a:t>
                      </a:r>
                      <a:endParaRPr lang="en-US" altLang="en-US" sz="1700" b="1" i="0" dirty="0">
                        <a:solidFill>
                          <a:srgbClr val="C00000"/>
                        </a:solidFill>
                        <a:effectLst/>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Y</a:t>
                      </a:r>
                      <a:endParaRPr lang="en-US" altLang="en-US" sz="1700" b="1" i="0" u="dotted" baseline="0" dirty="0">
                        <a:solidFill>
                          <a:srgbClr val="C00000"/>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4"/>
                  </a:ext>
                </a:extLst>
              </a:tr>
              <a:tr h="0">
                <a:tc>
                  <a:txBody>
                    <a:bodyPr/>
                    <a:lstStyle/>
                    <a:p>
                      <a:r>
                        <a:rPr lang="en-US" sz="1700" dirty="0"/>
                        <a:t>Enhanced</a:t>
                      </a:r>
                      <a:r>
                        <a:rPr lang="en-US" sz="1700" baseline="0" dirty="0"/>
                        <a:t> DPV </a:t>
                      </a:r>
                      <a:r>
                        <a:rPr lang="en-US" sz="1600" baseline="30000" dirty="0"/>
                        <a:t>®</a:t>
                      </a:r>
                      <a:r>
                        <a:rPr lang="en-US" sz="1700" baseline="0" dirty="0"/>
                        <a:t> Return Code:</a:t>
                      </a:r>
                      <a:endParaRPr lang="en-US" sz="1700" b="1" i="1" dirty="0">
                        <a:solidFill>
                          <a:srgbClr val="C00000"/>
                        </a:solidFill>
                      </a:endParaRPr>
                    </a:p>
                  </a:txBody>
                  <a:tcPr marL="45720" marR="45720" marT="0" marB="109728"/>
                </a:tc>
                <a:tc>
                  <a:txBody>
                    <a:bodyPr/>
                    <a:lstStyle/>
                    <a:p>
                      <a:r>
                        <a:rPr lang="en-US" altLang="en-US" sz="1700" dirty="0">
                          <a:effectLst/>
                        </a:rPr>
                        <a:t>N/A</a:t>
                      </a:r>
                      <a:endParaRPr lang="en-US" altLang="en-US" sz="1700" b="1" i="1" dirty="0">
                        <a:solidFill>
                          <a:srgbClr val="C00000"/>
                        </a:solidFill>
                        <a:effectLst/>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Y</a:t>
                      </a:r>
                      <a:endParaRPr lang="en-US" altLang="en-US" sz="1700" b="1" i="1" u="dotted" baseline="0" dirty="0">
                        <a:solidFill>
                          <a:srgbClr val="C00000"/>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5"/>
                  </a:ext>
                </a:extLst>
              </a:tr>
              <a:tr h="0">
                <a:tc>
                  <a:txBody>
                    <a:bodyPr/>
                    <a:lstStyle/>
                    <a:p>
                      <a:r>
                        <a:rPr lang="en-US" sz="1700" dirty="0"/>
                        <a:t>DPV</a:t>
                      </a:r>
                      <a:r>
                        <a:rPr lang="en-US" sz="1600" baseline="30000" dirty="0"/>
                        <a:t>®</a:t>
                      </a:r>
                      <a:r>
                        <a:rPr lang="en-US" sz="1700" dirty="0"/>
                        <a:t> Footnotes:</a:t>
                      </a:r>
                      <a:endParaRPr lang="en-US" sz="1700" b="1" i="0" dirty="0">
                        <a:solidFill>
                          <a:schemeClr val="accent6">
                            <a:lumMod val="75000"/>
                          </a:schemeClr>
                        </a:solidFill>
                      </a:endParaRPr>
                    </a:p>
                  </a:txBody>
                  <a:tcPr marL="45720" marR="45720" marT="0" marB="109728"/>
                </a:tc>
                <a:tc>
                  <a:txBody>
                    <a:bodyPr/>
                    <a:lstStyle/>
                    <a:p>
                      <a:r>
                        <a:rPr lang="en-US" altLang="en-US" sz="1700" dirty="0">
                          <a:effectLst/>
                        </a:rPr>
                        <a:t>AAN1</a:t>
                      </a:r>
                      <a:endParaRPr lang="en-US" altLang="en-US" sz="1700" b="1" i="0" dirty="0">
                        <a:solidFill>
                          <a:schemeClr val="accent6">
                            <a:lumMod val="75000"/>
                          </a:schemeClr>
                        </a:solidFill>
                        <a:effectLst/>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AABB</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6"/>
                  </a:ext>
                </a:extLst>
              </a:tr>
              <a:tr h="0">
                <a:tc>
                  <a:txBody>
                    <a:bodyPr/>
                    <a:lstStyle/>
                    <a:p>
                      <a:r>
                        <a:rPr lang="en-US" sz="1700" dirty="0"/>
                        <a:t>DPV</a:t>
                      </a:r>
                      <a:r>
                        <a:rPr lang="en-US" sz="1600" baseline="30000" dirty="0"/>
                        <a:t>®</a:t>
                      </a:r>
                      <a:r>
                        <a:rPr lang="en-US" sz="1700" baseline="0" dirty="0"/>
                        <a:t> No-Stat:</a:t>
                      </a:r>
                      <a:endParaRPr lang="en-US" sz="1700" b="1" i="0" dirty="0">
                        <a:solidFill>
                          <a:schemeClr val="accent6">
                            <a:lumMod val="75000"/>
                          </a:schemeClr>
                        </a:solidFill>
                      </a:endParaRPr>
                    </a:p>
                  </a:txBody>
                  <a:tcPr marL="45720" marR="45720" marT="0" marB="109728"/>
                </a:tc>
                <a:tc>
                  <a:txBody>
                    <a:bodyPr/>
                    <a:lstStyle/>
                    <a:p>
                      <a:r>
                        <a:rPr lang="en-US" altLang="en-US" sz="1700" dirty="0">
                          <a:effectLst/>
                        </a:rPr>
                        <a:t>N</a:t>
                      </a:r>
                      <a:endParaRPr lang="en-US" altLang="en-US" sz="1700" b="1" i="0" dirty="0">
                        <a:solidFill>
                          <a:schemeClr val="accent6">
                            <a:lumMod val="75000"/>
                          </a:schemeClr>
                        </a:solidFill>
                        <a:effectLst/>
                      </a:endParaRPr>
                    </a:p>
                  </a:txBody>
                  <a:tcPr marL="45720" marR="45720" marT="0" marB="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N</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7"/>
                  </a:ext>
                </a:extLst>
              </a:tr>
              <a:tr h="414969">
                <a:tc gridSpan="3">
                  <a:txBody>
                    <a:bodyPr/>
                    <a:lstStyle/>
                    <a:p>
                      <a:r>
                        <a:rPr lang="en-US" sz="1400" dirty="0"/>
                        <a:t>There</a:t>
                      </a:r>
                      <a:r>
                        <a:rPr lang="en-US" sz="1400" baseline="0" dirty="0"/>
                        <a:t> are multiple </a:t>
                      </a:r>
                      <a:r>
                        <a:rPr lang="en-US" sz="1400" baseline="0" dirty="0" err="1"/>
                        <a:t>highrise</a:t>
                      </a:r>
                      <a:r>
                        <a:rPr lang="en-US" sz="1400" baseline="0" dirty="0"/>
                        <a:t> specific records for this primary number. The street record is a stat-</a:t>
                      </a:r>
                      <a:r>
                        <a:rPr lang="en-US" sz="1400" baseline="0" dirty="0" err="1"/>
                        <a:t>ed</a:t>
                      </a:r>
                      <a:r>
                        <a:rPr lang="en-US" sz="1400" baseline="0" dirty="0"/>
                        <a:t> record.</a:t>
                      </a:r>
                      <a:endParaRPr lang="en-US" sz="1400" b="0" i="0" dirty="0">
                        <a:solidFill>
                          <a:schemeClr val="accent6">
                            <a:lumMod val="75000"/>
                          </a:schemeClr>
                        </a:solidFill>
                      </a:endParaRPr>
                    </a:p>
                  </a:txBody>
                  <a:tcPr marL="45720" marR="45720" marT="0" marB="109728"/>
                </a:tc>
                <a:tc hMerge="1">
                  <a:txBody>
                    <a:bodyPr/>
                    <a:lstStyle/>
                    <a:p>
                      <a:endParaRPr lang="en-US" altLang="en-US" sz="1800" b="1" i="0" dirty="0">
                        <a:solidFill>
                          <a:srgbClr val="333399"/>
                        </a:solidFill>
                        <a:effectLst/>
                      </a:endParaRPr>
                    </a:p>
                  </a:txBody>
                  <a:tcPr marL="45720" marR="45720" marT="0" marB="109728"/>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1" i="0" u="dotted" baseline="0" dirty="0">
                        <a:solidFill>
                          <a:srgbClr val="333399"/>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8"/>
                  </a:ext>
                </a:extLst>
              </a:tr>
            </a:tbl>
          </a:graphicData>
        </a:graphic>
      </p:graphicFrame>
      <p:graphicFrame>
        <p:nvGraphicFramePr>
          <p:cNvPr id="7" name="Group 35"/>
          <p:cNvGraphicFramePr>
            <a:graphicFrameLocks/>
          </p:cNvGraphicFramePr>
          <p:nvPr>
            <p:extLst>
              <p:ext uri="{D42A27DB-BD31-4B8C-83A1-F6EECF244321}">
                <p14:modId xmlns:p14="http://schemas.microsoft.com/office/powerpoint/2010/main" val="2274794721"/>
              </p:ext>
            </p:extLst>
          </p:nvPr>
        </p:nvGraphicFramePr>
        <p:xfrm>
          <a:off x="1676393" y="1325880"/>
          <a:ext cx="8763004" cy="1432560"/>
        </p:xfrm>
        <a:graphic>
          <a:graphicData uri="http://schemas.openxmlformats.org/drawingml/2006/table">
            <a:tbl>
              <a:tblPr/>
              <a:tblGrid>
                <a:gridCol w="818972">
                  <a:extLst>
                    <a:ext uri="{9D8B030D-6E8A-4147-A177-3AD203B41FA5}">
                      <a16:colId xmlns:a16="http://schemas.microsoft.com/office/drawing/2014/main" val="20000"/>
                    </a:ext>
                  </a:extLst>
                </a:gridCol>
                <a:gridCol w="818972">
                  <a:extLst>
                    <a:ext uri="{9D8B030D-6E8A-4147-A177-3AD203B41FA5}">
                      <a16:colId xmlns:a16="http://schemas.microsoft.com/office/drawing/2014/main" val="20001"/>
                    </a:ext>
                  </a:extLst>
                </a:gridCol>
                <a:gridCol w="876663">
                  <a:extLst>
                    <a:ext uri="{9D8B030D-6E8A-4147-A177-3AD203B41FA5}">
                      <a16:colId xmlns:a16="http://schemas.microsoft.com/office/drawing/2014/main" val="20002"/>
                    </a:ext>
                  </a:extLst>
                </a:gridCol>
                <a:gridCol w="1498358">
                  <a:extLst>
                    <a:ext uri="{9D8B030D-6E8A-4147-A177-3AD203B41FA5}">
                      <a16:colId xmlns:a16="http://schemas.microsoft.com/office/drawing/2014/main" val="20003"/>
                    </a:ext>
                  </a:extLst>
                </a:gridCol>
                <a:gridCol w="655179">
                  <a:extLst>
                    <a:ext uri="{9D8B030D-6E8A-4147-A177-3AD203B41FA5}">
                      <a16:colId xmlns:a16="http://schemas.microsoft.com/office/drawing/2014/main" val="20004"/>
                    </a:ext>
                  </a:extLst>
                </a:gridCol>
                <a:gridCol w="818972">
                  <a:extLst>
                    <a:ext uri="{9D8B030D-6E8A-4147-A177-3AD203B41FA5}">
                      <a16:colId xmlns:a16="http://schemas.microsoft.com/office/drawing/2014/main" val="20005"/>
                    </a:ext>
                  </a:extLst>
                </a:gridCol>
                <a:gridCol w="818972">
                  <a:extLst>
                    <a:ext uri="{9D8B030D-6E8A-4147-A177-3AD203B41FA5}">
                      <a16:colId xmlns:a16="http://schemas.microsoft.com/office/drawing/2014/main" val="20006"/>
                    </a:ext>
                  </a:extLst>
                </a:gridCol>
                <a:gridCol w="818972">
                  <a:extLst>
                    <a:ext uri="{9D8B030D-6E8A-4147-A177-3AD203B41FA5}">
                      <a16:colId xmlns:a16="http://schemas.microsoft.com/office/drawing/2014/main" val="20007"/>
                    </a:ext>
                  </a:extLst>
                </a:gridCol>
                <a:gridCol w="818972">
                  <a:extLst>
                    <a:ext uri="{9D8B030D-6E8A-4147-A177-3AD203B41FA5}">
                      <a16:colId xmlns:a16="http://schemas.microsoft.com/office/drawing/2014/main" val="20008"/>
                    </a:ext>
                  </a:extLst>
                </a:gridCol>
                <a:gridCol w="818972">
                  <a:extLst>
                    <a:ext uri="{9D8B030D-6E8A-4147-A177-3AD203B41FA5}">
                      <a16:colId xmlns:a16="http://schemas.microsoft.com/office/drawing/2014/main" val="20009"/>
                    </a:ext>
                  </a:extLst>
                </a:gridCol>
              </a:tblGrid>
              <a:tr h="47406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No-Stat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7886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CAPITAL 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7924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27886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CAPITAL 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4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7985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27886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CAPITAL 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B – 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38004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7986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082E1AC0-8646-4D67-ABEE-28791E0FB58F}"/>
              </a:ext>
            </a:extLst>
          </p:cNvPr>
          <p:cNvSpPr>
            <a:spLocks noGrp="1"/>
          </p:cNvSpPr>
          <p:nvPr>
            <p:ph type="sldNum" sz="quarter" idx="10"/>
          </p:nvPr>
        </p:nvSpPr>
        <p:spPr/>
        <p:txBody>
          <a:bodyPr/>
          <a:lstStyle/>
          <a:p>
            <a:fld id="{DB48209F-1662-40B9-BF25-8E6F7AC270B7}" type="slidenum">
              <a:rPr lang="en-US" smtClean="0"/>
              <a:pPr/>
              <a:t>62</a:t>
            </a:fld>
            <a:endParaRPr lang="en-US"/>
          </a:p>
        </p:txBody>
      </p:sp>
    </p:spTree>
    <p:extLst>
      <p:ext uri="{BB962C8B-B14F-4D97-AF65-F5344CB8AC3E}">
        <p14:creationId xmlns:p14="http://schemas.microsoft.com/office/powerpoint/2010/main" val="3585270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Deliverable Street / Highrise Default</a:t>
            </a:r>
            <a:endParaRPr lang="en-US" kern="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23790708"/>
              </p:ext>
            </p:extLst>
          </p:nvPr>
        </p:nvGraphicFramePr>
        <p:xfrm>
          <a:off x="1524000" y="2846832"/>
          <a:ext cx="9143999" cy="3752088"/>
        </p:xfrm>
        <a:graphic>
          <a:graphicData uri="http://schemas.openxmlformats.org/drawingml/2006/table">
            <a:tbl>
              <a:tblPr firstRow="1" bandRow="1">
                <a:tableStyleId>{72833802-FEF1-4C79-8D5D-14CF1EAF98D9}</a:tableStyleId>
              </a:tblPr>
              <a:tblGrid>
                <a:gridCol w="3231931">
                  <a:extLst>
                    <a:ext uri="{9D8B030D-6E8A-4147-A177-3AD203B41FA5}">
                      <a16:colId xmlns:a16="http://schemas.microsoft.com/office/drawing/2014/main" val="20000"/>
                    </a:ext>
                  </a:extLst>
                </a:gridCol>
                <a:gridCol w="2703647">
                  <a:extLst>
                    <a:ext uri="{9D8B030D-6E8A-4147-A177-3AD203B41FA5}">
                      <a16:colId xmlns:a16="http://schemas.microsoft.com/office/drawing/2014/main" val="20001"/>
                    </a:ext>
                  </a:extLst>
                </a:gridCol>
                <a:gridCol w="3208421">
                  <a:extLst>
                    <a:ext uri="{9D8B030D-6E8A-4147-A177-3AD203B41FA5}">
                      <a16:colId xmlns:a16="http://schemas.microsoft.com/office/drawing/2014/main" val="20002"/>
                    </a:ext>
                  </a:extLst>
                </a:gridCol>
              </a:tblGrid>
              <a:tr h="182880">
                <a:tc>
                  <a:txBody>
                    <a:bodyPr/>
                    <a:lstStyle/>
                    <a:p>
                      <a:pPr marL="0" indent="0">
                        <a:buFont typeface="Arial" panose="020B0604020202020204" pitchFamily="34" charset="0"/>
                        <a:buNone/>
                      </a:pPr>
                      <a:endParaRPr lang="en-US" sz="1600" b="1" i="0" dirty="0">
                        <a:solidFill>
                          <a:schemeClr val="accent6">
                            <a:lumMod val="75000"/>
                          </a:schemeClr>
                        </a:solidFill>
                      </a:endParaRPr>
                    </a:p>
                  </a:txBody>
                  <a:tcPr marL="0" marR="0" marT="0" marB="0"/>
                </a:tc>
                <a:tc>
                  <a:txBody>
                    <a:bodyPr/>
                    <a:lstStyle/>
                    <a:p>
                      <a:pPr algn="l"/>
                      <a:r>
                        <a:rPr lang="en-US" sz="1600" dirty="0">
                          <a:effectLst>
                            <a:outerShdw blurRad="38100" dist="38100" dir="2700000" algn="tl">
                              <a:srgbClr val="000000">
                                <a:alpha val="43137"/>
                              </a:srgbClr>
                            </a:outerShdw>
                          </a:effectLst>
                        </a:rPr>
                        <a:t>Current Rule</a:t>
                      </a:r>
                      <a:endParaRPr lang="en-US" sz="1600" b="1" i="1" dirty="0">
                        <a:solidFill>
                          <a:schemeClr val="accent6">
                            <a:lumMod val="75000"/>
                          </a:schemeClr>
                        </a:solidFill>
                        <a:effectLst>
                          <a:outerShdw blurRad="38100" dist="38100" dir="2700000" algn="tl">
                            <a:srgbClr val="000000">
                              <a:alpha val="43137"/>
                            </a:srgbClr>
                          </a:outerShdw>
                        </a:effectLst>
                      </a:endParaRPr>
                    </a:p>
                  </a:txBody>
                  <a:tcPr marL="0" marR="0" marT="0" marB="0"/>
                </a:tc>
                <a:tc>
                  <a:txBody>
                    <a:bodyPr/>
                    <a:lstStyle/>
                    <a:p>
                      <a:pPr algn="l"/>
                      <a:r>
                        <a:rPr lang="en-US" sz="1600" dirty="0">
                          <a:effectLst>
                            <a:outerShdw blurRad="38100" dist="38100" dir="2700000" algn="tl">
                              <a:srgbClr val="000000">
                                <a:alpha val="43137"/>
                              </a:srgbClr>
                            </a:outerShdw>
                          </a:effectLst>
                        </a:rPr>
                        <a:t>New Rule</a:t>
                      </a:r>
                      <a:endParaRPr lang="en-US" sz="1600" b="1" i="1" dirty="0">
                        <a:solidFill>
                          <a:schemeClr val="accent6">
                            <a:lumMod val="75000"/>
                          </a:schemeClr>
                        </a:solidFill>
                        <a:effectLst>
                          <a:outerShdw blurRad="38100" dist="38100" dir="2700000" algn="tl">
                            <a:srgbClr val="000000">
                              <a:alpha val="43137"/>
                            </a:srgbClr>
                          </a:outerShdw>
                        </a:effectLst>
                      </a:endParaRPr>
                    </a:p>
                  </a:txBody>
                  <a:tcPr marL="0" marR="0" marT="0" marB="0"/>
                </a:tc>
                <a:extLst>
                  <a:ext uri="{0D108BD9-81ED-4DB2-BD59-A6C34878D82A}">
                    <a16:rowId xmlns:a16="http://schemas.microsoft.com/office/drawing/2014/main" val="10000"/>
                  </a:ext>
                </a:extLst>
              </a:tr>
              <a:tr h="0">
                <a:tc>
                  <a:txBody>
                    <a:bodyPr/>
                    <a:lstStyle/>
                    <a:p>
                      <a:r>
                        <a:rPr lang="en-US" sz="1700" dirty="0"/>
                        <a:t>Input:</a:t>
                      </a:r>
                      <a:endParaRPr lang="en-US" sz="1700" b="1" i="0" dirty="0">
                        <a:solidFill>
                          <a:schemeClr val="accent6">
                            <a:lumMod val="75000"/>
                          </a:schemeClr>
                        </a:solidFill>
                      </a:endParaRPr>
                    </a:p>
                  </a:txBody>
                  <a:tcPr marL="45720" marR="45720"/>
                </a:tc>
                <a:tc>
                  <a:txBody>
                    <a:bodyPr/>
                    <a:lstStyle/>
                    <a:p>
                      <a:r>
                        <a:rPr lang="en-US" altLang="en-US" sz="1700" dirty="0"/>
                        <a:t>36 CAPITAL WAY</a:t>
                      </a:r>
                      <a:r>
                        <a:rPr lang="en-US" altLang="en-US" sz="1700" baseline="0" dirty="0"/>
                        <a:t> STE A</a:t>
                      </a:r>
                      <a:endParaRPr lang="en-US" altLang="en-US" sz="1700" dirty="0"/>
                    </a:p>
                    <a:p>
                      <a:r>
                        <a:rPr lang="en-US" altLang="en-US" sz="1700" dirty="0"/>
                        <a:t>ATOKA TN 38004</a:t>
                      </a:r>
                      <a:endParaRPr lang="en-US" sz="1700" b="1" i="0" dirty="0">
                        <a:solidFill>
                          <a:schemeClr val="accent6">
                            <a:lumMod val="75000"/>
                          </a:schemeClr>
                        </a:solidFill>
                      </a:endParaRPr>
                    </a:p>
                  </a:txBody>
                  <a:tcPr marL="45720" marR="45720"/>
                </a:tc>
                <a:tc>
                  <a:txBody>
                    <a:bodyPr/>
                    <a:lstStyle/>
                    <a:p>
                      <a:r>
                        <a:rPr lang="en-US" altLang="en-US" sz="1700" dirty="0"/>
                        <a:t>36 CAPITAL WAY</a:t>
                      </a:r>
                      <a:r>
                        <a:rPr lang="en-US" altLang="en-US" sz="1700" baseline="0" dirty="0"/>
                        <a:t> STE A</a:t>
                      </a:r>
                      <a:endParaRPr lang="en-US" altLang="en-US" sz="1700" dirty="0"/>
                    </a:p>
                    <a:p>
                      <a:r>
                        <a:rPr lang="en-US" altLang="en-US" sz="1700" dirty="0"/>
                        <a:t>ATOKA TN 38004</a:t>
                      </a:r>
                      <a:endParaRPr lang="en-US" sz="1700" b="1" i="0" dirty="0">
                        <a:solidFill>
                          <a:schemeClr val="accent6">
                            <a:lumMod val="75000"/>
                          </a:schemeClr>
                        </a:solidFill>
                      </a:endParaRPr>
                    </a:p>
                  </a:txBody>
                  <a:tcPr marL="45720" marR="45720"/>
                </a:tc>
                <a:extLst>
                  <a:ext uri="{0D108BD9-81ED-4DB2-BD59-A6C34878D82A}">
                    <a16:rowId xmlns:a16="http://schemas.microsoft.com/office/drawing/2014/main" val="10001"/>
                  </a:ext>
                </a:extLst>
              </a:tr>
              <a:tr h="0">
                <a:tc>
                  <a:txBody>
                    <a:bodyPr/>
                    <a:lstStyle/>
                    <a:p>
                      <a:r>
                        <a:rPr lang="en-US" sz="1700" dirty="0"/>
                        <a:t>Output:</a:t>
                      </a:r>
                      <a:endParaRPr lang="en-US" sz="1700" b="1" i="0" dirty="0">
                        <a:solidFill>
                          <a:schemeClr val="accent6">
                            <a:lumMod val="75000"/>
                          </a:schemeClr>
                        </a:solidFill>
                      </a:endParaRPr>
                    </a:p>
                  </a:txBody>
                  <a:tcPr marL="45720" marR="45720"/>
                </a:tc>
                <a:tc>
                  <a:txBody>
                    <a:bodyPr/>
                    <a:lstStyle/>
                    <a:p>
                      <a:r>
                        <a:rPr lang="en-US" altLang="en-US" sz="1700" dirty="0"/>
                        <a:t>36 CAPITAL WAY</a:t>
                      </a:r>
                      <a:r>
                        <a:rPr lang="en-US" altLang="en-US" sz="1700" baseline="0" dirty="0"/>
                        <a:t> STE A</a:t>
                      </a:r>
                      <a:endParaRPr lang="en-US" altLang="en-US" sz="1700" dirty="0"/>
                    </a:p>
                    <a:p>
                      <a:r>
                        <a:rPr lang="en-US" altLang="en-US" sz="1700" dirty="0"/>
                        <a:t>ATOKA TN 38004</a:t>
                      </a:r>
                      <a:r>
                        <a:rPr lang="en-US" altLang="en-US" sz="1700" dirty="0">
                          <a:effectLst/>
                        </a:rPr>
                        <a:t>-7985</a:t>
                      </a:r>
                      <a:endParaRPr lang="en-US" sz="1700" b="1" i="0" dirty="0">
                        <a:solidFill>
                          <a:schemeClr val="accent6">
                            <a:lumMod val="75000"/>
                          </a:schemeClr>
                        </a:solidFill>
                      </a:endParaRPr>
                    </a:p>
                  </a:txBody>
                  <a:tcPr marL="45720" marR="45720"/>
                </a:tc>
                <a:tc>
                  <a:txBody>
                    <a:bodyPr/>
                    <a:lstStyle/>
                    <a:p>
                      <a:r>
                        <a:rPr lang="en-US" altLang="en-US" sz="1700" dirty="0"/>
                        <a:t>36 CAPITAL WAY</a:t>
                      </a:r>
                      <a:r>
                        <a:rPr lang="en-US" altLang="en-US" sz="1700" baseline="0" dirty="0"/>
                        <a:t> STE A</a:t>
                      </a:r>
                      <a:endParaRPr lang="en-US" altLang="en-US" sz="1700" dirty="0"/>
                    </a:p>
                    <a:p>
                      <a:r>
                        <a:rPr lang="en-US" altLang="en-US" sz="1700" dirty="0"/>
                        <a:t>ATOKA TN 38004</a:t>
                      </a:r>
                      <a:r>
                        <a:rPr lang="en-US" altLang="en-US" sz="1700" dirty="0">
                          <a:effectLst/>
                        </a:rPr>
                        <a:t>-7985</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2"/>
                  </a:ext>
                </a:extLst>
              </a:tr>
              <a:tr h="0">
                <a:tc>
                  <a:txBody>
                    <a:bodyPr/>
                    <a:lstStyle/>
                    <a:p>
                      <a:r>
                        <a:rPr lang="en-US" sz="1700" dirty="0"/>
                        <a:t>Record Type:</a:t>
                      </a:r>
                      <a:endParaRPr lang="en-US" sz="1700" b="1" i="0" dirty="0">
                        <a:solidFill>
                          <a:schemeClr val="accent6">
                            <a:lumMod val="75000"/>
                          </a:schemeClr>
                        </a:solidFill>
                      </a:endParaRPr>
                    </a:p>
                  </a:txBody>
                  <a:tcPr marL="45720" marR="45720"/>
                </a:tc>
                <a:tc>
                  <a:txBody>
                    <a:bodyPr/>
                    <a:lstStyle/>
                    <a:p>
                      <a:r>
                        <a:rPr lang="en-US" altLang="en-US" sz="1700" dirty="0">
                          <a:effectLst/>
                        </a:rPr>
                        <a:t>H</a:t>
                      </a:r>
                      <a:endParaRPr lang="en-US" altLang="en-US" sz="1700" b="1" i="0" dirty="0">
                        <a:solidFill>
                          <a:schemeClr val="accent6">
                            <a:lumMod val="75000"/>
                          </a:schemeClr>
                        </a:solidFill>
                        <a:effectLst/>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H</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3"/>
                  </a:ext>
                </a:extLst>
              </a:tr>
              <a:tr h="0">
                <a:tc>
                  <a:txBody>
                    <a:bodyPr/>
                    <a:lstStyle/>
                    <a:p>
                      <a:r>
                        <a:rPr lang="en-US" sz="1700" dirty="0"/>
                        <a:t>DPV</a:t>
                      </a:r>
                      <a:r>
                        <a:rPr lang="en-US" sz="1600" baseline="30000" dirty="0"/>
                        <a:t>®</a:t>
                      </a:r>
                      <a:r>
                        <a:rPr lang="en-US" sz="1700" dirty="0"/>
                        <a:t> Return Code:</a:t>
                      </a:r>
                      <a:endParaRPr lang="en-US" sz="1700" b="1" i="0" dirty="0">
                        <a:solidFill>
                          <a:schemeClr val="accent6">
                            <a:lumMod val="75000"/>
                          </a:schemeClr>
                        </a:solidFill>
                      </a:endParaRPr>
                    </a:p>
                  </a:txBody>
                  <a:tcPr marL="45720" marR="45720"/>
                </a:tc>
                <a:tc>
                  <a:txBody>
                    <a:bodyPr/>
                    <a:lstStyle/>
                    <a:p>
                      <a:r>
                        <a:rPr lang="en-US" altLang="en-US" sz="1700" dirty="0">
                          <a:effectLst/>
                        </a:rPr>
                        <a:t>S</a:t>
                      </a:r>
                      <a:endParaRPr lang="en-US" altLang="en-US" sz="1700" b="1" i="0" dirty="0">
                        <a:solidFill>
                          <a:schemeClr val="accent6">
                            <a:lumMod val="75000"/>
                          </a:schemeClr>
                        </a:solidFill>
                        <a:effectLst/>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outerShdw blurRad="38100" dist="38100" dir="2700000" algn="tl">
                              <a:srgbClr val="000000">
                                <a:alpha val="43137"/>
                              </a:srgbClr>
                            </a:outerShdw>
                          </a:effectLst>
                          <a:uFill>
                            <a:solidFill>
                              <a:schemeClr val="accent2">
                                <a:lumMod val="60000"/>
                                <a:lumOff val="40000"/>
                              </a:schemeClr>
                            </a:solidFill>
                          </a:uFill>
                        </a:rPr>
                        <a:t>S</a:t>
                      </a:r>
                      <a:endParaRPr lang="en-US" altLang="en-US" sz="1700" b="1" i="0" u="dotted" baseline="0" dirty="0">
                        <a:solidFill>
                          <a:srgbClr val="C00000"/>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4"/>
                  </a:ext>
                </a:extLst>
              </a:tr>
              <a:tr h="274320">
                <a:tc>
                  <a:txBody>
                    <a:bodyPr/>
                    <a:lstStyle/>
                    <a:p>
                      <a:r>
                        <a:rPr lang="en-US" sz="1700" dirty="0"/>
                        <a:t>Enhanced</a:t>
                      </a:r>
                      <a:r>
                        <a:rPr lang="en-US" sz="1700" baseline="0" dirty="0"/>
                        <a:t> DPV</a:t>
                      </a:r>
                      <a:r>
                        <a:rPr lang="en-US" sz="1600" baseline="30000" dirty="0"/>
                        <a:t>®</a:t>
                      </a:r>
                      <a:r>
                        <a:rPr lang="en-US" sz="1700" baseline="0" dirty="0"/>
                        <a:t> Return Code:</a:t>
                      </a:r>
                      <a:endParaRPr lang="en-US" sz="1700" b="1" i="1" dirty="0">
                        <a:solidFill>
                          <a:srgbClr val="C00000"/>
                        </a:solidFill>
                      </a:endParaRPr>
                    </a:p>
                  </a:txBody>
                  <a:tcPr marL="45720" marR="45720"/>
                </a:tc>
                <a:tc>
                  <a:txBody>
                    <a:bodyPr/>
                    <a:lstStyle/>
                    <a:p>
                      <a:r>
                        <a:rPr lang="en-US" altLang="en-US" sz="1700" dirty="0">
                          <a:effectLst/>
                        </a:rPr>
                        <a:t>N/A</a:t>
                      </a:r>
                      <a:endParaRPr lang="en-US" altLang="en-US" sz="1700" b="1" i="1" dirty="0">
                        <a:solidFill>
                          <a:srgbClr val="C00000"/>
                        </a:solidFill>
                        <a:effectLst/>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outerShdw blurRad="38100" dist="38100" dir="2700000" algn="tl">
                              <a:srgbClr val="000000">
                                <a:alpha val="43137"/>
                              </a:srgbClr>
                            </a:outerShdw>
                          </a:effectLst>
                          <a:uFill>
                            <a:solidFill>
                              <a:schemeClr val="accent2">
                                <a:lumMod val="60000"/>
                                <a:lumOff val="40000"/>
                              </a:schemeClr>
                            </a:solidFill>
                          </a:uFill>
                        </a:rPr>
                        <a:t>S</a:t>
                      </a:r>
                      <a:endParaRPr lang="en-US" altLang="en-US" sz="1700" b="1" i="0" u="dotted" baseline="0" dirty="0">
                        <a:solidFill>
                          <a:srgbClr val="C00000"/>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5"/>
                  </a:ext>
                </a:extLst>
              </a:tr>
              <a:tr h="0">
                <a:tc>
                  <a:txBody>
                    <a:bodyPr/>
                    <a:lstStyle/>
                    <a:p>
                      <a:r>
                        <a:rPr lang="en-US" sz="1700" dirty="0"/>
                        <a:t>DPV</a:t>
                      </a:r>
                      <a:r>
                        <a:rPr lang="en-US" sz="1600" baseline="30000" dirty="0"/>
                        <a:t>®</a:t>
                      </a:r>
                      <a:r>
                        <a:rPr lang="en-US" sz="1700" dirty="0"/>
                        <a:t> Footnotes:</a:t>
                      </a:r>
                      <a:endParaRPr lang="en-US" sz="1700" b="1" i="0" dirty="0">
                        <a:solidFill>
                          <a:schemeClr val="accent6">
                            <a:lumMod val="75000"/>
                          </a:schemeClr>
                        </a:solidFill>
                      </a:endParaRPr>
                    </a:p>
                  </a:txBody>
                  <a:tcPr marL="45720" marR="45720"/>
                </a:tc>
                <a:tc>
                  <a:txBody>
                    <a:bodyPr/>
                    <a:lstStyle/>
                    <a:p>
                      <a:r>
                        <a:rPr lang="en-US" altLang="en-US" sz="1700" dirty="0">
                          <a:effectLst/>
                        </a:rPr>
                        <a:t>AAN1</a:t>
                      </a:r>
                      <a:endParaRPr lang="en-US" altLang="en-US" sz="1700" b="1" i="0" dirty="0">
                        <a:solidFill>
                          <a:schemeClr val="accent6">
                            <a:lumMod val="75000"/>
                          </a:schemeClr>
                        </a:solidFill>
                        <a:effectLst/>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outerShdw blurRad="38100" dist="38100" dir="2700000" algn="tl">
                              <a:srgbClr val="000000">
                                <a:alpha val="43137"/>
                              </a:srgbClr>
                            </a:outerShdw>
                          </a:effectLst>
                          <a:uFill>
                            <a:solidFill>
                              <a:schemeClr val="accent2">
                                <a:lumMod val="60000"/>
                                <a:lumOff val="40000"/>
                              </a:schemeClr>
                            </a:solidFill>
                          </a:uFill>
                        </a:rPr>
                        <a:t>AAC1</a:t>
                      </a:r>
                      <a:endParaRPr lang="en-US" altLang="en-US" sz="1700" b="1" i="0" u="dotted" baseline="0" dirty="0">
                        <a:solidFill>
                          <a:srgbClr val="C00000"/>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6"/>
                  </a:ext>
                </a:extLst>
              </a:tr>
              <a:tr h="0">
                <a:tc>
                  <a:txBody>
                    <a:bodyPr/>
                    <a:lstStyle/>
                    <a:p>
                      <a:r>
                        <a:rPr lang="en-US" sz="1700" dirty="0"/>
                        <a:t>DPV</a:t>
                      </a:r>
                      <a:r>
                        <a:rPr lang="en-US" sz="1600" baseline="30000" dirty="0"/>
                        <a:t>®</a:t>
                      </a:r>
                      <a:r>
                        <a:rPr lang="en-US" sz="1700" baseline="0" dirty="0"/>
                        <a:t> No-Stat:</a:t>
                      </a:r>
                      <a:endParaRPr lang="en-US" sz="1700" b="1" i="0" dirty="0">
                        <a:solidFill>
                          <a:schemeClr val="accent6">
                            <a:lumMod val="75000"/>
                          </a:schemeClr>
                        </a:solidFill>
                      </a:endParaRPr>
                    </a:p>
                  </a:txBody>
                  <a:tcPr marL="45720" marR="45720"/>
                </a:tc>
                <a:tc>
                  <a:txBody>
                    <a:bodyPr/>
                    <a:lstStyle/>
                    <a:p>
                      <a:r>
                        <a:rPr lang="en-US" altLang="en-US" sz="1700" dirty="0">
                          <a:effectLst/>
                        </a:rPr>
                        <a:t>N</a:t>
                      </a:r>
                      <a:endParaRPr lang="en-US" altLang="en-US" sz="1700" b="1" i="0" dirty="0">
                        <a:solidFill>
                          <a:schemeClr val="accent6">
                            <a:lumMod val="75000"/>
                          </a:schemeClr>
                        </a:solidFill>
                        <a:effectLst/>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700" u="dotted" baseline="0" dirty="0">
                          <a:effectLst/>
                          <a:uFill>
                            <a:solidFill>
                              <a:schemeClr val="accent2">
                                <a:lumMod val="60000"/>
                                <a:lumOff val="40000"/>
                              </a:schemeClr>
                            </a:solidFill>
                          </a:uFill>
                        </a:rPr>
                        <a:t>N</a:t>
                      </a:r>
                      <a:endParaRPr lang="en-US" altLang="en-US" sz="1700" b="1" i="0" u="dotted" baseline="0" dirty="0">
                        <a:solidFill>
                          <a:schemeClr val="accent6">
                            <a:lumMod val="75000"/>
                          </a:schemeClr>
                        </a:solidFill>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7"/>
                  </a:ext>
                </a:extLst>
              </a:tr>
              <a:tr h="451059">
                <a:tc gridSpan="3">
                  <a:txBody>
                    <a:bodyPr/>
                    <a:lstStyle/>
                    <a:p>
                      <a:pPr marL="227013" indent="0"/>
                      <a:r>
                        <a:rPr lang="en-US" sz="1400" dirty="0"/>
                        <a:t>There</a:t>
                      </a:r>
                      <a:r>
                        <a:rPr lang="en-US" sz="1400" baseline="0" dirty="0"/>
                        <a:t> are multiple </a:t>
                      </a:r>
                      <a:r>
                        <a:rPr lang="en-US" sz="1400" baseline="0" dirty="0" err="1"/>
                        <a:t>highrise</a:t>
                      </a:r>
                      <a:r>
                        <a:rPr lang="en-US" sz="1400" baseline="0" dirty="0"/>
                        <a:t> specific records for this primary number. There is no STE A. The street record is </a:t>
                      </a:r>
                      <a:r>
                        <a:rPr lang="en-US" sz="1400" strike="sngStrike" baseline="0" dirty="0">
                          <a:solidFill>
                            <a:srgbClr val="FF0000"/>
                          </a:solidFill>
                        </a:rPr>
                        <a:t>a</a:t>
                      </a:r>
                      <a:r>
                        <a:rPr lang="en-US" sz="1400" baseline="0" dirty="0"/>
                        <a:t> not a No-Stat record.</a:t>
                      </a:r>
                      <a:endParaRPr lang="en-US" sz="1400" b="0" i="0" dirty="0">
                        <a:solidFill>
                          <a:schemeClr val="accent6">
                            <a:lumMod val="75000"/>
                          </a:schemeClr>
                        </a:solidFill>
                      </a:endParaRPr>
                    </a:p>
                  </a:txBody>
                  <a:tcPr marL="45720" marR="45720" marT="0" marB="109728"/>
                </a:tc>
                <a:tc hMerge="1">
                  <a:txBody>
                    <a:bodyPr/>
                    <a:lstStyle/>
                    <a:p>
                      <a:endParaRPr lang="en-US" altLang="en-US" sz="1800" b="1" i="0" dirty="0">
                        <a:solidFill>
                          <a:srgbClr val="333399"/>
                        </a:solidFill>
                        <a:effectLst/>
                      </a:endParaRPr>
                    </a:p>
                  </a:txBody>
                  <a:tcPr marL="45720" marR="45720" marT="0" marB="109728"/>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1" i="0" u="dotted" baseline="0" dirty="0">
                        <a:solidFill>
                          <a:srgbClr val="333399"/>
                        </a:solidFill>
                        <a:effectLst/>
                        <a:uFill>
                          <a:solidFill>
                            <a:schemeClr val="accent2">
                              <a:lumMod val="60000"/>
                              <a:lumOff val="40000"/>
                            </a:schemeClr>
                          </a:solidFill>
                        </a:uFill>
                      </a:endParaRPr>
                    </a:p>
                  </a:txBody>
                  <a:tcPr marL="45720" marR="45720" marT="0" marB="109728"/>
                </a:tc>
                <a:extLst>
                  <a:ext uri="{0D108BD9-81ED-4DB2-BD59-A6C34878D82A}">
                    <a16:rowId xmlns:a16="http://schemas.microsoft.com/office/drawing/2014/main" val="10008"/>
                  </a:ext>
                </a:extLst>
              </a:tr>
            </a:tbl>
          </a:graphicData>
        </a:graphic>
      </p:graphicFrame>
      <p:graphicFrame>
        <p:nvGraphicFramePr>
          <p:cNvPr id="7" name="Group 35"/>
          <p:cNvGraphicFramePr>
            <a:graphicFrameLocks/>
          </p:cNvGraphicFramePr>
          <p:nvPr>
            <p:extLst>
              <p:ext uri="{D42A27DB-BD31-4B8C-83A1-F6EECF244321}">
                <p14:modId xmlns:p14="http://schemas.microsoft.com/office/powerpoint/2010/main" val="2847460544"/>
              </p:ext>
            </p:extLst>
          </p:nvPr>
        </p:nvGraphicFramePr>
        <p:xfrm>
          <a:off x="1752600" y="1371600"/>
          <a:ext cx="8610596" cy="1342084"/>
        </p:xfrm>
        <a:graphic>
          <a:graphicData uri="http://schemas.openxmlformats.org/drawingml/2006/table">
            <a:tbl>
              <a:tblPr/>
              <a:tblGrid>
                <a:gridCol w="804728">
                  <a:extLst>
                    <a:ext uri="{9D8B030D-6E8A-4147-A177-3AD203B41FA5}">
                      <a16:colId xmlns:a16="http://schemas.microsoft.com/office/drawing/2014/main" val="20000"/>
                    </a:ext>
                  </a:extLst>
                </a:gridCol>
                <a:gridCol w="804728">
                  <a:extLst>
                    <a:ext uri="{9D8B030D-6E8A-4147-A177-3AD203B41FA5}">
                      <a16:colId xmlns:a16="http://schemas.microsoft.com/office/drawing/2014/main" val="20001"/>
                    </a:ext>
                  </a:extLst>
                </a:gridCol>
                <a:gridCol w="965675">
                  <a:extLst>
                    <a:ext uri="{9D8B030D-6E8A-4147-A177-3AD203B41FA5}">
                      <a16:colId xmlns:a16="http://schemas.microsoft.com/office/drawing/2014/main" val="20002"/>
                    </a:ext>
                  </a:extLst>
                </a:gridCol>
                <a:gridCol w="1368040">
                  <a:extLst>
                    <a:ext uri="{9D8B030D-6E8A-4147-A177-3AD203B41FA5}">
                      <a16:colId xmlns:a16="http://schemas.microsoft.com/office/drawing/2014/main" val="20003"/>
                    </a:ext>
                  </a:extLst>
                </a:gridCol>
                <a:gridCol w="643785">
                  <a:extLst>
                    <a:ext uri="{9D8B030D-6E8A-4147-A177-3AD203B41FA5}">
                      <a16:colId xmlns:a16="http://schemas.microsoft.com/office/drawing/2014/main" val="20004"/>
                    </a:ext>
                  </a:extLst>
                </a:gridCol>
                <a:gridCol w="804728">
                  <a:extLst>
                    <a:ext uri="{9D8B030D-6E8A-4147-A177-3AD203B41FA5}">
                      <a16:colId xmlns:a16="http://schemas.microsoft.com/office/drawing/2014/main" val="20005"/>
                    </a:ext>
                  </a:extLst>
                </a:gridCol>
                <a:gridCol w="804728">
                  <a:extLst>
                    <a:ext uri="{9D8B030D-6E8A-4147-A177-3AD203B41FA5}">
                      <a16:colId xmlns:a16="http://schemas.microsoft.com/office/drawing/2014/main" val="20006"/>
                    </a:ext>
                  </a:extLst>
                </a:gridCol>
                <a:gridCol w="804728">
                  <a:extLst>
                    <a:ext uri="{9D8B030D-6E8A-4147-A177-3AD203B41FA5}">
                      <a16:colId xmlns:a16="http://schemas.microsoft.com/office/drawing/2014/main" val="20007"/>
                    </a:ext>
                  </a:extLst>
                </a:gridCol>
                <a:gridCol w="695059">
                  <a:extLst>
                    <a:ext uri="{9D8B030D-6E8A-4147-A177-3AD203B41FA5}">
                      <a16:colId xmlns:a16="http://schemas.microsoft.com/office/drawing/2014/main" val="20008"/>
                    </a:ext>
                  </a:extLst>
                </a:gridCol>
                <a:gridCol w="914397">
                  <a:extLst>
                    <a:ext uri="{9D8B030D-6E8A-4147-A177-3AD203B41FA5}">
                      <a16:colId xmlns:a16="http://schemas.microsoft.com/office/drawing/2014/main" val="20009"/>
                    </a:ext>
                  </a:extLst>
                </a:gridCol>
              </a:tblGrid>
              <a:tr h="405682">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No-Stat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752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DPF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CAPITAL 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38004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7924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R006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238637">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CAPITAL 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38004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7985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R006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238637">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ZIP+4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a:ln>
                            <a:noFill/>
                          </a:ln>
                          <a:solidFill>
                            <a:schemeClr val="accent2">
                              <a:lumMod val="75000"/>
                            </a:schemeClr>
                          </a:solidFill>
                          <a:effectLst/>
                          <a:latin typeface="Arial" charset="0"/>
                        </a:rPr>
                        <a:t>CAPITAL WAY</a:t>
                      </a:r>
                      <a:endParaRPr kumimoji="0" lang="en-US" sz="1200" b="1" i="0" u="none" strike="noStrike" cap="none" normalizeH="0" baseline="0" dirty="0">
                        <a:ln>
                          <a:noFill/>
                        </a:ln>
                        <a:solidFill>
                          <a:schemeClr val="accent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STE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B – 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38004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7986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R006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2">
                              <a:lumMod val="75000"/>
                            </a:schemeClr>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102D0B86-0F06-4D8B-85F3-3F3530B9EA72}"/>
              </a:ext>
            </a:extLst>
          </p:cNvPr>
          <p:cNvSpPr>
            <a:spLocks noGrp="1"/>
          </p:cNvSpPr>
          <p:nvPr>
            <p:ph type="sldNum" sz="quarter" idx="10"/>
          </p:nvPr>
        </p:nvSpPr>
        <p:spPr/>
        <p:txBody>
          <a:bodyPr/>
          <a:lstStyle/>
          <a:p>
            <a:fld id="{DB48209F-1662-40B9-BF25-8E6F7AC270B7}" type="slidenum">
              <a:rPr lang="en-US" smtClean="0"/>
              <a:pPr/>
              <a:t>63</a:t>
            </a:fld>
            <a:endParaRPr lang="en-US"/>
          </a:p>
        </p:txBody>
      </p:sp>
    </p:spTree>
    <p:extLst>
      <p:ext uri="{BB962C8B-B14F-4D97-AF65-F5344CB8AC3E}">
        <p14:creationId xmlns:p14="http://schemas.microsoft.com/office/powerpoint/2010/main" val="2832434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7553" y="2148524"/>
            <a:ext cx="9898047" cy="4709476"/>
          </a:xfrm>
        </p:spPr>
        <p:txBody>
          <a:bodyPr/>
          <a:lstStyle/>
          <a:p>
            <a:pPr marL="0" indent="0">
              <a:lnSpc>
                <a:spcPct val="80000"/>
              </a:lnSpc>
              <a:spcBef>
                <a:spcPts val="0"/>
              </a:spcBef>
              <a:spcAft>
                <a:spcPts val="1200"/>
              </a:spcAft>
              <a:buClr>
                <a:schemeClr val="accent2">
                  <a:lumMod val="75000"/>
                </a:schemeClr>
              </a:buClr>
              <a:buNone/>
            </a:pPr>
            <a:r>
              <a:rPr lang="en-US" altLang="en-US" i="1" u="sng" dirty="0">
                <a:solidFill>
                  <a:schemeClr val="accent2">
                    <a:lumMod val="75000"/>
                  </a:schemeClr>
                </a:solidFill>
              </a:rPr>
              <a:t>Current Policy</a:t>
            </a:r>
            <a:r>
              <a:rPr lang="en-US" altLang="en-US" dirty="0">
                <a:solidFill>
                  <a:schemeClr val="accent2">
                    <a:lumMod val="75000"/>
                  </a:schemeClr>
                </a:solidFill>
              </a:rPr>
              <a:t> says that secondary information from a Suite</a:t>
            </a:r>
            <a:r>
              <a:rPr lang="en-US" altLang="en-US" baseline="30000" dirty="0">
                <a:solidFill>
                  <a:schemeClr val="accent2">
                    <a:lumMod val="75000"/>
                  </a:schemeClr>
                </a:solidFill>
              </a:rPr>
              <a:t>Link</a:t>
            </a:r>
            <a:r>
              <a:rPr lang="en-US" altLang="en-US" dirty="0">
                <a:solidFill>
                  <a:schemeClr val="accent2">
                    <a:lumMod val="75000"/>
                  </a:schemeClr>
                </a:solidFill>
              </a:rPr>
              <a:t> match does not have to be appended to a mailpiece.</a:t>
            </a:r>
          </a:p>
          <a:p>
            <a:pPr marL="0" indent="0">
              <a:lnSpc>
                <a:spcPct val="80000"/>
              </a:lnSpc>
              <a:spcBef>
                <a:spcPts val="0"/>
              </a:spcBef>
              <a:spcAft>
                <a:spcPts val="600"/>
              </a:spcAft>
              <a:buClr>
                <a:schemeClr val="accent2">
                  <a:lumMod val="75000"/>
                </a:schemeClr>
              </a:buClr>
              <a:buNone/>
            </a:pPr>
            <a:r>
              <a:rPr lang="en-US" altLang="en-US" i="1" u="sng" dirty="0">
                <a:solidFill>
                  <a:schemeClr val="accent2">
                    <a:lumMod val="75000"/>
                  </a:schemeClr>
                </a:solidFill>
              </a:rPr>
              <a:t>New Rule:</a:t>
            </a:r>
          </a:p>
          <a:p>
            <a:pPr>
              <a:lnSpc>
                <a:spcPct val="80000"/>
              </a:lnSpc>
              <a:spcBef>
                <a:spcPts val="0"/>
              </a:spcBef>
              <a:spcAft>
                <a:spcPts val="600"/>
              </a:spcAft>
              <a:buClr>
                <a:schemeClr val="accent2">
                  <a:lumMod val="75000"/>
                </a:schemeClr>
              </a:buClr>
            </a:pPr>
            <a:r>
              <a:rPr lang="en-US" altLang="en-US" dirty="0">
                <a:solidFill>
                  <a:schemeClr val="accent2">
                    <a:lumMod val="75000"/>
                  </a:schemeClr>
                </a:solidFill>
              </a:rPr>
              <a:t>For CASS testing, when a Suite</a:t>
            </a:r>
            <a:r>
              <a:rPr lang="en-US" altLang="en-US" baseline="30000" dirty="0">
                <a:solidFill>
                  <a:schemeClr val="accent2">
                    <a:lumMod val="75000"/>
                  </a:schemeClr>
                </a:solidFill>
              </a:rPr>
              <a:t>Link</a:t>
            </a:r>
            <a:r>
              <a:rPr lang="en-US" altLang="en-US" dirty="0">
                <a:solidFill>
                  <a:schemeClr val="accent2">
                    <a:lumMod val="75000"/>
                  </a:schemeClr>
                </a:solidFill>
              </a:rPr>
              <a:t> match is found, software must return</a:t>
            </a:r>
            <a:r>
              <a:rPr lang="en-US" altLang="en-US" b="1" i="1" dirty="0">
                <a:solidFill>
                  <a:schemeClr val="accent2">
                    <a:lumMod val="75000"/>
                  </a:schemeClr>
                </a:solidFill>
              </a:rPr>
              <a:t> </a:t>
            </a:r>
            <a:r>
              <a:rPr lang="en-US" altLang="en-US" dirty="0">
                <a:solidFill>
                  <a:schemeClr val="accent2">
                    <a:lumMod val="75000"/>
                  </a:schemeClr>
                </a:solidFill>
              </a:rPr>
              <a:t>the valid secondary information.</a:t>
            </a:r>
            <a:endParaRPr lang="en-US" altLang="en-US" strike="sngStrike" dirty="0">
              <a:solidFill>
                <a:schemeClr val="accent2">
                  <a:lumMod val="75000"/>
                </a:schemeClr>
              </a:solidFill>
            </a:endParaRPr>
          </a:p>
          <a:p>
            <a:pPr>
              <a:lnSpc>
                <a:spcPct val="80000"/>
              </a:lnSpc>
              <a:spcBef>
                <a:spcPts val="0"/>
              </a:spcBef>
              <a:spcAft>
                <a:spcPts val="600"/>
              </a:spcAft>
              <a:buClr>
                <a:schemeClr val="accent2">
                  <a:lumMod val="75000"/>
                </a:schemeClr>
              </a:buClr>
            </a:pPr>
            <a:r>
              <a:rPr lang="en-US" altLang="en-US" dirty="0">
                <a:solidFill>
                  <a:schemeClr val="accent2">
                    <a:lumMod val="75000"/>
                  </a:schemeClr>
                </a:solidFill>
              </a:rPr>
              <a:t>Suite</a:t>
            </a:r>
            <a:r>
              <a:rPr lang="en-US" altLang="en-US" baseline="30000" dirty="0">
                <a:solidFill>
                  <a:schemeClr val="accent2">
                    <a:lumMod val="75000"/>
                  </a:schemeClr>
                </a:solidFill>
              </a:rPr>
              <a:t>Link</a:t>
            </a:r>
            <a:r>
              <a:rPr lang="en-US" altLang="en-US" dirty="0">
                <a:solidFill>
                  <a:schemeClr val="accent2">
                    <a:lumMod val="75000"/>
                  </a:schemeClr>
                </a:solidFill>
              </a:rPr>
              <a:t> secondary information must be appended to the delivery address and the 11-digit barcode must match the appended Suite</a:t>
            </a:r>
            <a:r>
              <a:rPr lang="en-US" altLang="en-US" baseline="30000" dirty="0">
                <a:solidFill>
                  <a:schemeClr val="accent2">
                    <a:lumMod val="75000"/>
                  </a:schemeClr>
                </a:solidFill>
              </a:rPr>
              <a:t>Link</a:t>
            </a:r>
            <a:r>
              <a:rPr lang="en-US" altLang="en-US" dirty="0">
                <a:solidFill>
                  <a:schemeClr val="accent2">
                    <a:lumMod val="75000"/>
                  </a:schemeClr>
                </a:solidFill>
              </a:rPr>
              <a:t> address.</a:t>
            </a:r>
          </a:p>
          <a:p>
            <a:pPr>
              <a:lnSpc>
                <a:spcPct val="80000"/>
              </a:lnSpc>
              <a:spcBef>
                <a:spcPts val="0"/>
              </a:spcBef>
              <a:spcAft>
                <a:spcPts val="600"/>
              </a:spcAft>
              <a:buClr>
                <a:schemeClr val="accent2">
                  <a:lumMod val="75000"/>
                </a:schemeClr>
              </a:buClr>
            </a:pPr>
            <a:r>
              <a:rPr lang="en-US" altLang="en-US" dirty="0">
                <a:solidFill>
                  <a:schemeClr val="accent2">
                    <a:lumMod val="75000"/>
                  </a:schemeClr>
                </a:solidFill>
              </a:rPr>
              <a:t>CASS software can return secondary extraneous information in several </a:t>
            </a:r>
            <a:r>
              <a:rPr lang="en-US" altLang="en-US" u="sng" dirty="0">
                <a:solidFill>
                  <a:schemeClr val="accent2">
                    <a:lumMod val="75000"/>
                  </a:schemeClr>
                </a:solidFill>
              </a:rPr>
              <a:t>optional</a:t>
            </a:r>
            <a:r>
              <a:rPr lang="en-US" altLang="en-US" dirty="0">
                <a:solidFill>
                  <a:schemeClr val="accent2">
                    <a:lumMod val="75000"/>
                  </a:schemeClr>
                </a:solidFill>
              </a:rPr>
              <a:t> formats. All options are not required, developers can choose whichever option works best for them. </a:t>
            </a:r>
            <a:endParaRPr lang="en-US" dirty="0">
              <a:solidFill>
                <a:schemeClr val="accent2">
                  <a:lumMod val="75000"/>
                </a:schemeClr>
              </a:solidFill>
            </a:endParaRPr>
          </a:p>
        </p:txBody>
      </p:sp>
      <p:sp>
        <p:nvSpPr>
          <p:cNvPr id="6"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CASS Requirements</a:t>
            </a:r>
            <a:endParaRPr lang="en-US" kern="0" dirty="0">
              <a:solidFill>
                <a:schemeClr val="bg1"/>
              </a:solidFill>
            </a:endParaRPr>
          </a:p>
        </p:txBody>
      </p:sp>
      <p:sp>
        <p:nvSpPr>
          <p:cNvPr id="5" name="Title 4"/>
          <p:cNvSpPr>
            <a:spLocks noGrp="1"/>
          </p:cNvSpPr>
          <p:nvPr>
            <p:ph type="title" idx="4294967295"/>
          </p:nvPr>
        </p:nvSpPr>
        <p:spPr>
          <a:xfrm>
            <a:off x="617553" y="822961"/>
            <a:ext cx="9753600" cy="1325563"/>
          </a:xfrm>
          <a:prstGeom prst="rect">
            <a:avLst/>
          </a:prstGeom>
        </p:spPr>
        <p:txBody>
          <a:bodyPr/>
          <a:lstStyle/>
          <a:p>
            <a:r>
              <a:rPr lang="en-US" dirty="0">
                <a:solidFill>
                  <a:schemeClr val="accent2">
                    <a:lumMod val="75000"/>
                  </a:schemeClr>
                </a:solidFill>
              </a:rPr>
              <a:t>Extraneous Output Options</a:t>
            </a:r>
            <a:r>
              <a:rPr lang="en-US" altLang="en-US" sz="3200" dirty="0">
                <a:solidFill>
                  <a:schemeClr val="accent2">
                    <a:lumMod val="75000"/>
                  </a:schemeClr>
                </a:solidFill>
              </a:rPr>
              <a:t> Suite</a:t>
            </a:r>
            <a:r>
              <a:rPr lang="en-US" altLang="en-US" sz="3200" baseline="30000" dirty="0">
                <a:solidFill>
                  <a:schemeClr val="accent2">
                    <a:lumMod val="75000"/>
                  </a:schemeClr>
                </a:solidFill>
              </a:rPr>
              <a:t>Link</a:t>
            </a:r>
            <a:r>
              <a:rPr lang="en-US" altLang="en-US" sz="3200" dirty="0">
                <a:solidFill>
                  <a:schemeClr val="accent2">
                    <a:lumMod val="75000"/>
                  </a:schemeClr>
                </a:solidFill>
              </a:rPr>
              <a:t> </a:t>
            </a:r>
            <a:endParaRPr lang="en-US" sz="3200" dirty="0">
              <a:solidFill>
                <a:schemeClr val="accent2">
                  <a:lumMod val="75000"/>
                </a:schemeClr>
              </a:solidFill>
            </a:endParaRPr>
          </a:p>
        </p:txBody>
      </p:sp>
      <p:sp>
        <p:nvSpPr>
          <p:cNvPr id="3" name="Slide Number Placeholder 2">
            <a:extLst>
              <a:ext uri="{FF2B5EF4-FFF2-40B4-BE49-F238E27FC236}">
                <a16:creationId xmlns:a16="http://schemas.microsoft.com/office/drawing/2014/main" id="{4F1FE916-5F34-4E56-AC9C-79D53E94E3A4}"/>
              </a:ext>
            </a:extLst>
          </p:cNvPr>
          <p:cNvSpPr>
            <a:spLocks noGrp="1"/>
          </p:cNvSpPr>
          <p:nvPr>
            <p:ph type="sldNum" sz="quarter" idx="10"/>
          </p:nvPr>
        </p:nvSpPr>
        <p:spPr/>
        <p:txBody>
          <a:bodyPr/>
          <a:lstStyle/>
          <a:p>
            <a:fld id="{DB48209F-1662-40B9-BF25-8E6F7AC270B7}" type="slidenum">
              <a:rPr lang="en-US" smtClean="0"/>
              <a:pPr/>
              <a:t>64</a:t>
            </a:fld>
            <a:endParaRPr lang="en-US"/>
          </a:p>
        </p:txBody>
      </p:sp>
    </p:spTree>
    <p:extLst>
      <p:ext uri="{BB962C8B-B14F-4D97-AF65-F5344CB8AC3E}">
        <p14:creationId xmlns:p14="http://schemas.microsoft.com/office/powerpoint/2010/main" val="3794613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1"/>
          <p:cNvGraphicFramePr>
            <a:graphicFrameLocks noGrp="1"/>
          </p:cNvGraphicFramePr>
          <p:nvPr>
            <p:ph type="tbl" idx="4294967295"/>
            <p:extLst>
              <p:ext uri="{D42A27DB-BD31-4B8C-83A1-F6EECF244321}">
                <p14:modId xmlns:p14="http://schemas.microsoft.com/office/powerpoint/2010/main" val="3847389175"/>
              </p:ext>
            </p:extLst>
          </p:nvPr>
        </p:nvGraphicFramePr>
        <p:xfrm>
          <a:off x="1663701" y="2378101"/>
          <a:ext cx="8699499" cy="1188720"/>
        </p:xfrm>
        <a:graphic>
          <a:graphicData uri="http://schemas.openxmlformats.org/drawingml/2006/table">
            <a:tbl>
              <a:tblPr/>
              <a:tblGrid>
                <a:gridCol w="572586">
                  <a:extLst>
                    <a:ext uri="{9D8B030D-6E8A-4147-A177-3AD203B41FA5}">
                      <a16:colId xmlns:a16="http://schemas.microsoft.com/office/drawing/2014/main" val="20000"/>
                    </a:ext>
                  </a:extLst>
                </a:gridCol>
                <a:gridCol w="587863">
                  <a:extLst>
                    <a:ext uri="{9D8B030D-6E8A-4147-A177-3AD203B41FA5}">
                      <a16:colId xmlns:a16="http://schemas.microsoft.com/office/drawing/2014/main" val="20001"/>
                    </a:ext>
                  </a:extLst>
                </a:gridCol>
                <a:gridCol w="763447">
                  <a:extLst>
                    <a:ext uri="{9D8B030D-6E8A-4147-A177-3AD203B41FA5}">
                      <a16:colId xmlns:a16="http://schemas.microsoft.com/office/drawing/2014/main" val="20002"/>
                    </a:ext>
                  </a:extLst>
                </a:gridCol>
                <a:gridCol w="1145174">
                  <a:extLst>
                    <a:ext uri="{9D8B030D-6E8A-4147-A177-3AD203B41FA5}">
                      <a16:colId xmlns:a16="http://schemas.microsoft.com/office/drawing/2014/main" val="20003"/>
                    </a:ext>
                  </a:extLst>
                </a:gridCol>
                <a:gridCol w="572586">
                  <a:extLst>
                    <a:ext uri="{9D8B030D-6E8A-4147-A177-3AD203B41FA5}">
                      <a16:colId xmlns:a16="http://schemas.microsoft.com/office/drawing/2014/main" val="20004"/>
                    </a:ext>
                  </a:extLst>
                </a:gridCol>
                <a:gridCol w="1049741">
                  <a:extLst>
                    <a:ext uri="{9D8B030D-6E8A-4147-A177-3AD203B41FA5}">
                      <a16:colId xmlns:a16="http://schemas.microsoft.com/office/drawing/2014/main" val="20005"/>
                    </a:ext>
                  </a:extLst>
                </a:gridCol>
                <a:gridCol w="1145174">
                  <a:extLst>
                    <a:ext uri="{9D8B030D-6E8A-4147-A177-3AD203B41FA5}">
                      <a16:colId xmlns:a16="http://schemas.microsoft.com/office/drawing/2014/main" val="20006"/>
                    </a:ext>
                  </a:extLst>
                </a:gridCol>
                <a:gridCol w="763447">
                  <a:extLst>
                    <a:ext uri="{9D8B030D-6E8A-4147-A177-3AD203B41FA5}">
                      <a16:colId xmlns:a16="http://schemas.microsoft.com/office/drawing/2014/main" val="20007"/>
                    </a:ext>
                  </a:extLst>
                </a:gridCol>
                <a:gridCol w="763447">
                  <a:extLst>
                    <a:ext uri="{9D8B030D-6E8A-4147-A177-3AD203B41FA5}">
                      <a16:colId xmlns:a16="http://schemas.microsoft.com/office/drawing/2014/main" val="20008"/>
                    </a:ext>
                  </a:extLst>
                </a:gridCol>
                <a:gridCol w="668017">
                  <a:extLst>
                    <a:ext uri="{9D8B030D-6E8A-4147-A177-3AD203B41FA5}">
                      <a16:colId xmlns:a16="http://schemas.microsoft.com/office/drawing/2014/main" val="20009"/>
                    </a:ext>
                  </a:extLst>
                </a:gridCol>
                <a:gridCol w="668017">
                  <a:extLst>
                    <a:ext uri="{9D8B030D-6E8A-4147-A177-3AD203B41FA5}">
                      <a16:colId xmlns:a16="http://schemas.microsoft.com/office/drawing/2014/main" val="20010"/>
                    </a:ext>
                  </a:extLst>
                </a:gridCol>
              </a:tblGrid>
              <a:tr h="4894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Rec Type</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DPV</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Prim Number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Street Indicia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Sec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City</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Unique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ZIP+4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charset="0"/>
                        </a:rPr>
                        <a:t>CRID</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0472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910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MADISON</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2">
                            <a:lumMod val="75000"/>
                          </a:schemeClr>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MEMPHIS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38103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N</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a:ln>
                            <a:noFill/>
                          </a:ln>
                          <a:solidFill>
                            <a:schemeClr val="accent2">
                              <a:lumMod val="75000"/>
                            </a:schemeClr>
                          </a:solidFill>
                          <a:effectLst/>
                          <a:latin typeface="Arial" charset="0"/>
                        </a:rPr>
                        <a:t>3403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C029</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0472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H</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Y</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910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MADISON</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STE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823 - 826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MEMPHIS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38103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N</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3435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2">
                              <a:lumMod val="75000"/>
                            </a:schemeClr>
                          </a:solidFill>
                          <a:effectLst/>
                          <a:latin typeface="Arial" charset="0"/>
                        </a:rPr>
                        <a:t>C029</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sp>
        <p:nvSpPr>
          <p:cNvPr id="9" name="Rectangle 8"/>
          <p:cNvSpPr/>
          <p:nvPr/>
        </p:nvSpPr>
        <p:spPr>
          <a:xfrm>
            <a:off x="1663702" y="6184612"/>
            <a:ext cx="8497250" cy="584775"/>
          </a:xfrm>
          <a:prstGeom prst="rect">
            <a:avLst/>
          </a:prstGeom>
        </p:spPr>
        <p:txBody>
          <a:bodyPr wrap="square">
            <a:spAutoFit/>
          </a:bodyPr>
          <a:lstStyle/>
          <a:p>
            <a:r>
              <a:rPr lang="en-US" altLang="en-US" sz="1600" dirty="0">
                <a:solidFill>
                  <a:schemeClr val="accent2">
                    <a:lumMod val="75000"/>
                  </a:schemeClr>
                </a:solidFill>
              </a:rPr>
              <a:t>Required output for CASS certification - the primary street address along with the Suite</a:t>
            </a:r>
            <a:r>
              <a:rPr lang="en-US" altLang="en-US" sz="1600" baseline="30000" dirty="0">
                <a:solidFill>
                  <a:schemeClr val="accent2">
                    <a:lumMod val="75000"/>
                  </a:schemeClr>
                </a:solidFill>
              </a:rPr>
              <a:t>Link</a:t>
            </a:r>
            <a:r>
              <a:rPr lang="en-US" altLang="en-US" sz="1600" dirty="0">
                <a:solidFill>
                  <a:schemeClr val="accent2">
                    <a:lumMod val="75000"/>
                  </a:schemeClr>
                </a:solidFill>
              </a:rPr>
              <a:t> results must be contiguous. 	</a:t>
            </a:r>
            <a:endParaRPr lang="en-US" sz="1600" dirty="0">
              <a:solidFill>
                <a:schemeClr val="accent2">
                  <a:lumMod val="75000"/>
                </a:schemeClr>
              </a:solidFill>
            </a:endParaRPr>
          </a:p>
        </p:txBody>
      </p:sp>
      <p:sp>
        <p:nvSpPr>
          <p:cNvPr id="11"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CASS Requirements</a:t>
            </a:r>
            <a:endParaRPr lang="en-US" kern="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51256237"/>
              </p:ext>
            </p:extLst>
          </p:nvPr>
        </p:nvGraphicFramePr>
        <p:xfrm>
          <a:off x="1981204" y="3673828"/>
          <a:ext cx="7529513" cy="2362199"/>
        </p:xfrm>
        <a:graphic>
          <a:graphicData uri="http://schemas.openxmlformats.org/drawingml/2006/table">
            <a:tbl>
              <a:tblPr firstRow="1" bandRow="1">
                <a:tableStyleId>{72833802-FEF1-4C79-8D5D-14CF1EAF98D9}</a:tableStyleId>
              </a:tblPr>
              <a:tblGrid>
                <a:gridCol w="3200400">
                  <a:extLst>
                    <a:ext uri="{9D8B030D-6E8A-4147-A177-3AD203B41FA5}">
                      <a16:colId xmlns:a16="http://schemas.microsoft.com/office/drawing/2014/main" val="20000"/>
                    </a:ext>
                  </a:extLst>
                </a:gridCol>
                <a:gridCol w="4329113">
                  <a:extLst>
                    <a:ext uri="{9D8B030D-6E8A-4147-A177-3AD203B41FA5}">
                      <a16:colId xmlns:a16="http://schemas.microsoft.com/office/drawing/2014/main" val="20001"/>
                    </a:ext>
                  </a:extLst>
                </a:gridCol>
              </a:tblGrid>
              <a:tr h="947452">
                <a:tc>
                  <a:txBody>
                    <a:bodyPr/>
                    <a:lstStyle/>
                    <a:p>
                      <a:r>
                        <a:rPr lang="en-US" sz="1800" dirty="0"/>
                        <a:t>Input:</a:t>
                      </a:r>
                      <a:endParaRPr lang="en-US" sz="1800" b="1" dirty="0">
                        <a:solidFill>
                          <a:schemeClr val="accent2">
                            <a:lumMod val="75000"/>
                          </a:schemeClr>
                        </a:solidFill>
                      </a:endParaRPr>
                    </a:p>
                  </a:txBody>
                  <a:tcPr marL="45720" marR="45720"/>
                </a:tc>
                <a:tc>
                  <a:txBody>
                    <a:bodyPr/>
                    <a:lstStyle/>
                    <a:p>
                      <a:pPr marL="0" indent="0">
                        <a:spcBef>
                          <a:spcPts val="0"/>
                        </a:spcBef>
                        <a:buNone/>
                      </a:pPr>
                      <a:r>
                        <a:rPr lang="en-US" altLang="en-US" sz="1800" dirty="0"/>
                        <a:t>UT Animal Research</a:t>
                      </a:r>
                    </a:p>
                    <a:p>
                      <a:pPr marL="0" indent="0">
                        <a:spcBef>
                          <a:spcPts val="0"/>
                        </a:spcBef>
                        <a:buNone/>
                      </a:pPr>
                      <a:r>
                        <a:rPr lang="en-US" altLang="en-US" sz="1800" dirty="0"/>
                        <a:t>910 Madison Ave</a:t>
                      </a:r>
                    </a:p>
                    <a:p>
                      <a:pPr marL="0" indent="0">
                        <a:spcBef>
                          <a:spcPts val="0"/>
                        </a:spcBef>
                        <a:spcAft>
                          <a:spcPts val="1200"/>
                        </a:spcAft>
                        <a:buNone/>
                      </a:pPr>
                      <a:r>
                        <a:rPr lang="en-US" altLang="en-US" sz="1800" dirty="0"/>
                        <a:t>Memphis TN 38103</a:t>
                      </a:r>
                      <a:endParaRPr lang="en-US" altLang="en-US" sz="1100" b="1" dirty="0">
                        <a:solidFill>
                          <a:schemeClr val="accent2">
                            <a:lumMod val="75000"/>
                          </a:schemeClr>
                        </a:solidFill>
                      </a:endParaRPr>
                    </a:p>
                  </a:txBody>
                  <a:tcPr marL="45720" marR="45720"/>
                </a:tc>
                <a:extLst>
                  <a:ext uri="{0D108BD9-81ED-4DB2-BD59-A6C34878D82A}">
                    <a16:rowId xmlns:a16="http://schemas.microsoft.com/office/drawing/2014/main" val="10000"/>
                  </a:ext>
                </a:extLst>
              </a:tr>
              <a:tr h="990323">
                <a:tc>
                  <a:txBody>
                    <a:bodyPr/>
                    <a:lstStyle/>
                    <a:p>
                      <a:r>
                        <a:rPr lang="en-US" sz="1800" dirty="0"/>
                        <a:t>Output:</a:t>
                      </a:r>
                      <a:endParaRPr lang="en-US" sz="1800" b="1" dirty="0">
                        <a:solidFill>
                          <a:schemeClr val="accent2">
                            <a:lumMod val="75000"/>
                          </a:schemeClr>
                        </a:solidFill>
                      </a:endParaRPr>
                    </a:p>
                  </a:txBody>
                  <a:tcPr marL="45720" marR="45720"/>
                </a:tc>
                <a:tc>
                  <a:txBody>
                    <a:bodyPr/>
                    <a:lstStyle/>
                    <a:p>
                      <a:pPr marL="0" indent="0">
                        <a:spcBef>
                          <a:spcPts val="0"/>
                        </a:spcBef>
                        <a:buNone/>
                      </a:pPr>
                      <a:r>
                        <a:rPr lang="en-US" altLang="en-US" sz="1800" dirty="0"/>
                        <a:t>UT ANIMAL RESEARCH</a:t>
                      </a:r>
                    </a:p>
                    <a:p>
                      <a:pPr marL="0" indent="0">
                        <a:spcBef>
                          <a:spcPts val="0"/>
                        </a:spcBef>
                        <a:buNone/>
                      </a:pPr>
                      <a:r>
                        <a:rPr lang="en-US" altLang="en-US" sz="1800" dirty="0"/>
                        <a:t>910 MADISON AVE </a:t>
                      </a:r>
                      <a:r>
                        <a:rPr lang="en-US" altLang="en-US" sz="1800" u="dotted" baseline="0" dirty="0">
                          <a:effectLst>
                            <a:outerShdw blurRad="38100" dist="38100" dir="2700000" algn="tl">
                              <a:srgbClr val="000000">
                                <a:alpha val="43137"/>
                              </a:srgbClr>
                            </a:outerShdw>
                          </a:effectLst>
                          <a:uFill>
                            <a:solidFill>
                              <a:schemeClr val="accent2">
                                <a:lumMod val="60000"/>
                                <a:lumOff val="40000"/>
                              </a:schemeClr>
                            </a:solidFill>
                          </a:uFill>
                        </a:rPr>
                        <a:t>STE 823</a:t>
                      </a:r>
                    </a:p>
                    <a:p>
                      <a:pPr marL="0" indent="0">
                        <a:spcBef>
                          <a:spcPts val="0"/>
                        </a:spcBef>
                        <a:spcAft>
                          <a:spcPts val="1200"/>
                        </a:spcAft>
                        <a:buNone/>
                      </a:pPr>
                      <a:r>
                        <a:rPr lang="en-US" altLang="en-US" sz="1800" dirty="0"/>
                        <a:t>MEMPHIS TN 38103-3435</a:t>
                      </a:r>
                      <a:endParaRPr lang="en-US" sz="1800" b="1" dirty="0">
                        <a:solidFill>
                          <a:schemeClr val="accent2">
                            <a:lumMod val="75000"/>
                          </a:schemeClr>
                        </a:solidFill>
                      </a:endParaRPr>
                    </a:p>
                  </a:txBody>
                  <a:tcPr marL="45720" marR="45720"/>
                </a:tc>
                <a:extLst>
                  <a:ext uri="{0D108BD9-81ED-4DB2-BD59-A6C34878D82A}">
                    <a16:rowId xmlns:a16="http://schemas.microsoft.com/office/drawing/2014/main" val="10001"/>
                  </a:ext>
                </a:extLst>
              </a:tr>
              <a:tr h="424424">
                <a:tc>
                  <a:txBody>
                    <a:bodyPr/>
                    <a:lstStyle/>
                    <a:p>
                      <a:r>
                        <a:rPr lang="en-US" sz="1800" dirty="0"/>
                        <a:t>Suite</a:t>
                      </a:r>
                      <a:r>
                        <a:rPr lang="en-US" sz="1800" baseline="30000" dirty="0"/>
                        <a:t>Link</a:t>
                      </a:r>
                      <a:r>
                        <a:rPr lang="en-US" sz="1800" dirty="0"/>
                        <a:t> Return</a:t>
                      </a:r>
                      <a:r>
                        <a:rPr lang="en-US" sz="1800" baseline="0" dirty="0"/>
                        <a:t> Code:</a:t>
                      </a:r>
                      <a:endParaRPr lang="en-US" sz="1800" b="1" dirty="0">
                        <a:solidFill>
                          <a:schemeClr val="accent2">
                            <a:lumMod val="75000"/>
                          </a:schemeClr>
                        </a:solidFill>
                      </a:endParaRPr>
                    </a:p>
                  </a:txBody>
                  <a:tcPr marL="45720" marR="45720"/>
                </a:tc>
                <a:tc>
                  <a:txBody>
                    <a:bodyPr/>
                    <a:lstStyle/>
                    <a:p>
                      <a:r>
                        <a:rPr lang="en-US" sz="1800" dirty="0">
                          <a:effectLst>
                            <a:outerShdw blurRad="38100" dist="38100" dir="2700000" algn="tl">
                              <a:srgbClr val="000000">
                                <a:alpha val="43137"/>
                              </a:srgbClr>
                            </a:outerShdw>
                          </a:effectLst>
                        </a:rPr>
                        <a:t>A</a:t>
                      </a:r>
                      <a:endParaRPr lang="en-US" sz="1800" b="1" i="1" dirty="0">
                        <a:solidFill>
                          <a:schemeClr val="accent2">
                            <a:lumMod val="75000"/>
                          </a:schemeClr>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2"/>
                  </a:ext>
                </a:extLst>
              </a:tr>
            </a:tbl>
          </a:graphicData>
        </a:graphic>
      </p:graphicFrame>
      <p:sp>
        <p:nvSpPr>
          <p:cNvPr id="8" name="Rectangle 7"/>
          <p:cNvSpPr/>
          <p:nvPr/>
        </p:nvSpPr>
        <p:spPr>
          <a:xfrm>
            <a:off x="609600" y="1600200"/>
            <a:ext cx="10972800" cy="707886"/>
          </a:xfrm>
          <a:prstGeom prst="rect">
            <a:avLst/>
          </a:prstGeom>
        </p:spPr>
        <p:txBody>
          <a:bodyPr wrap="square">
            <a:spAutoFit/>
          </a:bodyPr>
          <a:lstStyle/>
          <a:p>
            <a:r>
              <a:rPr lang="en-US" altLang="en-US" sz="2000" dirty="0">
                <a:solidFill>
                  <a:schemeClr val="accent2">
                    <a:lumMod val="75000"/>
                  </a:schemeClr>
                </a:solidFill>
              </a:rPr>
              <a:t>Input matches to a </a:t>
            </a:r>
            <a:r>
              <a:rPr lang="en-US" altLang="en-US" sz="2000" b="1" i="1" dirty="0">
                <a:solidFill>
                  <a:schemeClr val="accent2">
                    <a:lumMod val="75000"/>
                  </a:schemeClr>
                </a:solidFill>
              </a:rPr>
              <a:t>high-rise default </a:t>
            </a:r>
            <a:r>
              <a:rPr lang="en-US" altLang="en-US" sz="2000" dirty="0">
                <a:solidFill>
                  <a:schemeClr val="accent2">
                    <a:lumMod val="75000"/>
                  </a:schemeClr>
                </a:solidFill>
              </a:rPr>
              <a:t>record. DPV</a:t>
            </a:r>
            <a:r>
              <a:rPr lang="en-US" altLang="en-US" sz="2000" baseline="30000" dirty="0">
                <a:solidFill>
                  <a:schemeClr val="accent2">
                    <a:lumMod val="75000"/>
                  </a:schemeClr>
                </a:solidFill>
              </a:rPr>
              <a:t>®</a:t>
            </a:r>
            <a:r>
              <a:rPr lang="en-US" altLang="en-US" sz="2000" dirty="0">
                <a:solidFill>
                  <a:schemeClr val="accent2">
                    <a:lumMod val="75000"/>
                  </a:schemeClr>
                </a:solidFill>
              </a:rPr>
              <a:t> returns a “D” - secondary is missing. Software must query Suite</a:t>
            </a:r>
            <a:r>
              <a:rPr lang="en-US" altLang="en-US" sz="2000" baseline="30000" dirty="0">
                <a:solidFill>
                  <a:schemeClr val="accent2">
                    <a:lumMod val="75000"/>
                  </a:schemeClr>
                </a:solidFill>
              </a:rPr>
              <a:t>Link</a:t>
            </a:r>
            <a:r>
              <a:rPr lang="en-US" altLang="en-US" sz="2000" dirty="0">
                <a:solidFill>
                  <a:schemeClr val="accent2">
                    <a:lumMod val="75000"/>
                  </a:schemeClr>
                </a:solidFill>
              </a:rPr>
              <a:t>. </a:t>
            </a:r>
          </a:p>
        </p:txBody>
      </p:sp>
      <p:sp>
        <p:nvSpPr>
          <p:cNvPr id="4" name="Title 3"/>
          <p:cNvSpPr>
            <a:spLocks noGrp="1"/>
          </p:cNvSpPr>
          <p:nvPr>
            <p:ph type="title" idx="4294967295"/>
          </p:nvPr>
        </p:nvSpPr>
        <p:spPr>
          <a:xfrm>
            <a:off x="609600" y="822962"/>
            <a:ext cx="9998102" cy="746432"/>
          </a:xfrm>
          <a:prstGeom prst="rect">
            <a:avLst/>
          </a:prstGeom>
        </p:spPr>
        <p:txBody>
          <a:bodyPr/>
          <a:lstStyle/>
          <a:p>
            <a:r>
              <a:rPr lang="en-US" dirty="0">
                <a:solidFill>
                  <a:schemeClr val="accent2">
                    <a:lumMod val="75000"/>
                  </a:schemeClr>
                </a:solidFill>
                <a:latin typeface="Arial Black" panose="020B0A04020102020204" pitchFamily="34" charset="0"/>
              </a:rPr>
              <a:t>Extraneous Output Options</a:t>
            </a:r>
            <a:endParaRPr lang="en-US" sz="32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46F1C9BB-BE25-4A23-B8FD-85E05112C728}"/>
              </a:ext>
            </a:extLst>
          </p:cNvPr>
          <p:cNvSpPr>
            <a:spLocks noGrp="1"/>
          </p:cNvSpPr>
          <p:nvPr>
            <p:ph type="sldNum" sz="quarter" idx="10"/>
          </p:nvPr>
        </p:nvSpPr>
        <p:spPr/>
        <p:txBody>
          <a:bodyPr/>
          <a:lstStyle/>
          <a:p>
            <a:fld id="{DB48209F-1662-40B9-BF25-8E6F7AC270B7}" type="slidenum">
              <a:rPr lang="en-US" smtClean="0"/>
              <a:pPr/>
              <a:t>65</a:t>
            </a:fld>
            <a:endParaRPr lang="en-US"/>
          </a:p>
        </p:txBody>
      </p:sp>
    </p:spTree>
    <p:extLst>
      <p:ext uri="{BB962C8B-B14F-4D97-AF65-F5344CB8AC3E}">
        <p14:creationId xmlns:p14="http://schemas.microsoft.com/office/powerpoint/2010/main" val="3810785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2" y="1621747"/>
            <a:ext cx="10972798" cy="707886"/>
          </a:xfrm>
          <a:prstGeom prst="rect">
            <a:avLst/>
          </a:prstGeom>
        </p:spPr>
        <p:txBody>
          <a:bodyPr wrap="square">
            <a:spAutoFit/>
          </a:bodyPr>
          <a:lstStyle/>
          <a:p>
            <a:r>
              <a:rPr lang="en-US" altLang="en-US" sz="2000" dirty="0">
                <a:solidFill>
                  <a:schemeClr val="accent2">
                    <a:lumMod val="75000"/>
                  </a:schemeClr>
                </a:solidFill>
              </a:rPr>
              <a:t>Input has </a:t>
            </a:r>
            <a:r>
              <a:rPr lang="en-US" altLang="en-US" sz="2000" b="1" i="1" dirty="0">
                <a:solidFill>
                  <a:schemeClr val="accent2">
                    <a:lumMod val="75000"/>
                  </a:schemeClr>
                </a:solidFill>
              </a:rPr>
              <a:t>invalid secondary</a:t>
            </a:r>
            <a:r>
              <a:rPr lang="en-US" altLang="en-US" sz="2000" dirty="0">
                <a:solidFill>
                  <a:schemeClr val="accent2">
                    <a:lumMod val="75000"/>
                  </a:schemeClr>
                </a:solidFill>
              </a:rPr>
              <a:t>, required output for CASS certification - the primary street address along with the Suite</a:t>
            </a:r>
            <a:r>
              <a:rPr lang="en-US" altLang="en-US" sz="2000" baseline="30000" dirty="0">
                <a:solidFill>
                  <a:schemeClr val="accent2">
                    <a:lumMod val="75000"/>
                  </a:schemeClr>
                </a:solidFill>
              </a:rPr>
              <a:t>Link</a:t>
            </a:r>
            <a:r>
              <a:rPr lang="en-US" altLang="en-US" sz="2000" dirty="0">
                <a:solidFill>
                  <a:schemeClr val="accent2">
                    <a:lumMod val="75000"/>
                  </a:schemeClr>
                </a:solidFill>
              </a:rPr>
              <a:t> results must be contiguous.</a:t>
            </a:r>
          </a:p>
        </p:txBody>
      </p:sp>
      <p:sp>
        <p:nvSpPr>
          <p:cNvPr id="14"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CASS Requirements</a:t>
            </a:r>
            <a:endParaRPr lang="en-US" kern="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32746480"/>
              </p:ext>
            </p:extLst>
          </p:nvPr>
        </p:nvGraphicFramePr>
        <p:xfrm>
          <a:off x="1524000" y="2438400"/>
          <a:ext cx="9144000" cy="4267200"/>
        </p:xfrm>
        <a:graphic>
          <a:graphicData uri="http://schemas.openxmlformats.org/drawingml/2006/table">
            <a:tbl>
              <a:tblPr firstRow="1" bandRow="1">
                <a:tableStyleId>{72833802-FEF1-4C79-8D5D-14CF1EAF98D9}</a:tableStyleId>
              </a:tblPr>
              <a:tblGrid>
                <a:gridCol w="1270000">
                  <a:extLst>
                    <a:ext uri="{9D8B030D-6E8A-4147-A177-3AD203B41FA5}">
                      <a16:colId xmlns:a16="http://schemas.microsoft.com/office/drawing/2014/main" val="20000"/>
                    </a:ext>
                  </a:extLst>
                </a:gridCol>
                <a:gridCol w="3339786">
                  <a:extLst>
                    <a:ext uri="{9D8B030D-6E8A-4147-A177-3AD203B41FA5}">
                      <a16:colId xmlns:a16="http://schemas.microsoft.com/office/drawing/2014/main" val="20001"/>
                    </a:ext>
                  </a:extLst>
                </a:gridCol>
                <a:gridCol w="4534214">
                  <a:extLst>
                    <a:ext uri="{9D8B030D-6E8A-4147-A177-3AD203B41FA5}">
                      <a16:colId xmlns:a16="http://schemas.microsoft.com/office/drawing/2014/main" val="20002"/>
                    </a:ext>
                  </a:extLst>
                </a:gridCol>
              </a:tblGrid>
              <a:tr h="657534">
                <a:tc>
                  <a:txBody>
                    <a:bodyPr/>
                    <a:lstStyle/>
                    <a:p>
                      <a:pPr eaLnBrk="1" hangingPunct="1"/>
                      <a:r>
                        <a:rPr lang="en-US" sz="1400" dirty="0"/>
                        <a:t>Input:</a:t>
                      </a:r>
                      <a:endParaRPr lang="en-US" sz="1400" dirty="0">
                        <a:solidFill>
                          <a:schemeClr val="accent2">
                            <a:lumMod val="75000"/>
                          </a:schemeClr>
                        </a:solidFill>
                      </a:endParaRPr>
                    </a:p>
                  </a:txBody>
                  <a:tcPr marT="54864" marB="54864"/>
                </a:tc>
                <a:tc gridSpan="2">
                  <a:txBody>
                    <a:bodyPr/>
                    <a:lstStyle/>
                    <a:p>
                      <a:pPr marL="0" indent="0">
                        <a:spcBef>
                          <a:spcPts val="0"/>
                        </a:spcBef>
                        <a:buNone/>
                      </a:pPr>
                      <a:r>
                        <a:rPr lang="en-US" altLang="en-US" sz="1600" dirty="0"/>
                        <a:t>UT Animal Research</a:t>
                      </a:r>
                    </a:p>
                    <a:p>
                      <a:pPr marL="0" indent="0">
                        <a:spcBef>
                          <a:spcPts val="0"/>
                        </a:spcBef>
                        <a:buNone/>
                      </a:pPr>
                      <a:r>
                        <a:rPr lang="en-US" altLang="en-US" sz="1600" dirty="0"/>
                        <a:t>910 Madison Ave </a:t>
                      </a:r>
                      <a:r>
                        <a:rPr lang="en-US" altLang="en-US" sz="1600" dirty="0">
                          <a:effectLst>
                            <a:outerShdw blurRad="38100" dist="38100" dir="2700000" algn="tl">
                              <a:srgbClr val="000000">
                                <a:alpha val="43137"/>
                              </a:srgbClr>
                            </a:outerShdw>
                          </a:effectLst>
                        </a:rPr>
                        <a:t>Ste 9 (invalid secondary) </a:t>
                      </a:r>
                    </a:p>
                    <a:p>
                      <a:pPr marL="0" indent="0">
                        <a:spcBef>
                          <a:spcPts val="0"/>
                        </a:spcBef>
                        <a:buNone/>
                      </a:pPr>
                      <a:r>
                        <a:rPr lang="en-US" altLang="en-US" sz="1600" dirty="0"/>
                        <a:t>Memphis TN 38103</a:t>
                      </a:r>
                      <a:endParaRPr lang="en-US" sz="1600" dirty="0">
                        <a:solidFill>
                          <a:schemeClr val="accent2">
                            <a:lumMod val="75000"/>
                          </a:schemeClr>
                        </a:solidFill>
                      </a:endParaRPr>
                    </a:p>
                  </a:txBody>
                  <a:tcPr marT="54864" marB="54864"/>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T="54864" marB="54864"/>
                </a:tc>
                <a:extLst>
                  <a:ext uri="{0D108BD9-81ED-4DB2-BD59-A6C34878D82A}">
                    <a16:rowId xmlns:a16="http://schemas.microsoft.com/office/drawing/2014/main" val="10000"/>
                  </a:ext>
                </a:extLst>
              </a:tr>
              <a:tr h="666676">
                <a:tc>
                  <a:txBody>
                    <a:bodyPr/>
                    <a:lstStyle/>
                    <a:p>
                      <a:pPr eaLnBrk="1" hangingPunct="1"/>
                      <a:r>
                        <a:rPr lang="en-US" altLang="en-US" sz="1400" dirty="0"/>
                        <a:t>Output 1: </a:t>
                      </a:r>
                      <a:endParaRPr lang="en-US" sz="1400" dirty="0"/>
                    </a:p>
                  </a:txBody>
                  <a:tcPr marT="54864" marB="54864"/>
                </a:tc>
                <a:tc>
                  <a:txBody>
                    <a:bodyPr/>
                    <a:lstStyle/>
                    <a:p>
                      <a:pPr eaLnBrk="1" hangingPunct="1"/>
                      <a:r>
                        <a:rPr lang="en-US" altLang="en-US" sz="1400" u="none" baseline="0" dirty="0">
                          <a:uFill>
                            <a:solidFill>
                              <a:schemeClr val="accent2">
                                <a:lumMod val="60000"/>
                                <a:lumOff val="40000"/>
                              </a:schemeClr>
                            </a:solidFill>
                          </a:uFill>
                        </a:rPr>
                        <a:t>UT ANIMAL RESEARCH</a:t>
                      </a:r>
                    </a:p>
                    <a:p>
                      <a:pPr eaLnBrk="1" hangingPunct="1"/>
                      <a:r>
                        <a:rPr lang="en-US" altLang="en-US" sz="1400" u="dotted" baseline="0" dirty="0">
                          <a:effectLst>
                            <a:outerShdw blurRad="38100" dist="38100" dir="2700000" algn="tl">
                              <a:srgbClr val="000000">
                                <a:alpha val="43137"/>
                              </a:srgbClr>
                            </a:outerShdw>
                          </a:effectLst>
                          <a:uFill>
                            <a:solidFill>
                              <a:schemeClr val="accent2">
                                <a:lumMod val="60000"/>
                                <a:lumOff val="40000"/>
                              </a:schemeClr>
                            </a:solidFill>
                          </a:uFill>
                        </a:rPr>
                        <a:t>STE 9</a:t>
                      </a:r>
                    </a:p>
                    <a:p>
                      <a:pPr eaLnBrk="1" hangingPunct="1"/>
                      <a:r>
                        <a:rPr lang="en-US" altLang="en-US" sz="1400" u="none" baseline="0" dirty="0">
                          <a:uFill>
                            <a:solidFill>
                              <a:schemeClr val="accent2">
                                <a:lumMod val="60000"/>
                                <a:lumOff val="40000"/>
                              </a:schemeClr>
                            </a:solidFill>
                          </a:uFill>
                        </a:rPr>
                        <a:t>910 MADISON AVE </a:t>
                      </a:r>
                      <a:r>
                        <a:rPr lang="en-US" altLang="en-US" sz="1400" u="dotted" baseline="0" dirty="0">
                          <a:effectLst>
                            <a:outerShdw blurRad="38100" dist="38100" dir="2700000" algn="tl">
                              <a:srgbClr val="000000">
                                <a:alpha val="43137"/>
                              </a:srgbClr>
                            </a:outerShdw>
                          </a:effectLst>
                          <a:uFill>
                            <a:solidFill>
                              <a:schemeClr val="accent2">
                                <a:lumMod val="60000"/>
                                <a:lumOff val="40000"/>
                              </a:schemeClr>
                            </a:solidFill>
                          </a:uFill>
                        </a:rPr>
                        <a:t>STE 823</a:t>
                      </a:r>
                    </a:p>
                    <a:p>
                      <a:pPr eaLnBrk="1" hangingPunct="1"/>
                      <a:r>
                        <a:rPr lang="en-US" altLang="en-US" sz="1400" u="none" baseline="0" dirty="0">
                          <a:uFill>
                            <a:solidFill>
                              <a:schemeClr val="accent2">
                                <a:lumMod val="60000"/>
                                <a:lumOff val="40000"/>
                              </a:schemeClr>
                            </a:solidFill>
                          </a:uFill>
                        </a:rPr>
                        <a:t>MEMPHIS TN 38103-3435</a:t>
                      </a:r>
                      <a:endParaRPr lang="en-US" altLang="en-US" sz="1400" b="1" u="none" baseline="0" dirty="0">
                        <a:solidFill>
                          <a:schemeClr val="accent2">
                            <a:lumMod val="75000"/>
                          </a:schemeClr>
                        </a:solidFill>
                        <a:uFill>
                          <a:solidFill>
                            <a:schemeClr val="accent2">
                              <a:lumMod val="60000"/>
                              <a:lumOff val="40000"/>
                            </a:schemeClr>
                          </a:solidFill>
                        </a:uFill>
                      </a:endParaRPr>
                    </a:p>
                  </a:txBody>
                  <a:tcPr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a:t>Move Input Secondary to second address line</a:t>
                      </a:r>
                      <a:endParaRPr lang="en-US" sz="1400" dirty="0"/>
                    </a:p>
                  </a:txBody>
                  <a:tcPr marT="54864" marB="54864" anchor="ctr"/>
                </a:tc>
                <a:extLst>
                  <a:ext uri="{0D108BD9-81ED-4DB2-BD59-A6C34878D82A}">
                    <a16:rowId xmlns:a16="http://schemas.microsoft.com/office/drawing/2014/main" val="10001"/>
                  </a:ext>
                </a:extLst>
              </a:tr>
              <a:tr h="518995">
                <a:tc>
                  <a:txBody>
                    <a:bodyPr/>
                    <a:lstStyle/>
                    <a:p>
                      <a:pPr eaLnBrk="1" hangingPunct="1"/>
                      <a:r>
                        <a:rPr lang="en-US" altLang="en-US" sz="1400" dirty="0"/>
                        <a:t>Output 2: </a:t>
                      </a:r>
                      <a:endParaRPr lang="en-US" sz="1400" dirty="0"/>
                    </a:p>
                  </a:txBody>
                  <a:tcPr marT="54864" marB="54864"/>
                </a:tc>
                <a:tc>
                  <a:txBody>
                    <a:bodyPr/>
                    <a:lstStyle/>
                    <a:p>
                      <a:pPr eaLnBrk="1" hangingPunct="1"/>
                      <a:r>
                        <a:rPr lang="en-US" altLang="en-US" sz="1400" u="none" baseline="0" dirty="0">
                          <a:uFill>
                            <a:solidFill>
                              <a:schemeClr val="accent2">
                                <a:lumMod val="60000"/>
                                <a:lumOff val="40000"/>
                              </a:schemeClr>
                            </a:solidFill>
                          </a:uFill>
                        </a:rPr>
                        <a:t>UT ANIMAL RESEARCH</a:t>
                      </a:r>
                    </a:p>
                    <a:p>
                      <a:pPr eaLnBrk="1" hangingPunct="1"/>
                      <a:r>
                        <a:rPr lang="en-US" altLang="en-US" sz="1400" u="dotted" baseline="0" dirty="0">
                          <a:effectLst>
                            <a:outerShdw blurRad="38100" dist="38100" dir="2700000" algn="tl">
                              <a:srgbClr val="000000">
                                <a:alpha val="43137"/>
                              </a:srgbClr>
                            </a:outerShdw>
                          </a:effectLst>
                          <a:uFill>
                            <a:solidFill>
                              <a:schemeClr val="accent2">
                                <a:lumMod val="60000"/>
                                <a:lumOff val="40000"/>
                              </a:schemeClr>
                            </a:solidFill>
                          </a:uFill>
                        </a:rPr>
                        <a:t># 9</a:t>
                      </a:r>
                    </a:p>
                    <a:p>
                      <a:pPr eaLnBrk="1" hangingPunct="1"/>
                      <a:r>
                        <a:rPr lang="en-US" altLang="en-US" sz="1400" u="none" baseline="0" dirty="0">
                          <a:uFill>
                            <a:solidFill>
                              <a:schemeClr val="accent2">
                                <a:lumMod val="60000"/>
                                <a:lumOff val="40000"/>
                              </a:schemeClr>
                            </a:solidFill>
                          </a:uFill>
                        </a:rPr>
                        <a:t>910 MADISON AVE </a:t>
                      </a:r>
                      <a:r>
                        <a:rPr lang="en-US" altLang="en-US" sz="1400" u="dotted" baseline="0" dirty="0">
                          <a:effectLst>
                            <a:outerShdw blurRad="38100" dist="38100" dir="2700000" algn="tl">
                              <a:srgbClr val="000000">
                                <a:alpha val="43137"/>
                              </a:srgbClr>
                            </a:outerShdw>
                          </a:effectLst>
                          <a:uFill>
                            <a:solidFill>
                              <a:schemeClr val="accent2">
                                <a:lumMod val="60000"/>
                                <a:lumOff val="40000"/>
                              </a:schemeClr>
                            </a:solidFill>
                          </a:uFill>
                        </a:rPr>
                        <a:t>STE 823</a:t>
                      </a:r>
                    </a:p>
                    <a:p>
                      <a:pPr eaLnBrk="1" hangingPunct="1"/>
                      <a:r>
                        <a:rPr lang="en-US" altLang="en-US" sz="1400" u="none" baseline="0" dirty="0">
                          <a:uFill>
                            <a:solidFill>
                              <a:schemeClr val="accent2">
                                <a:lumMod val="60000"/>
                                <a:lumOff val="40000"/>
                              </a:schemeClr>
                            </a:solidFill>
                          </a:uFill>
                        </a:rPr>
                        <a:t>MEMPHIS TN 38103-3435</a:t>
                      </a:r>
                      <a:endParaRPr lang="en-US" altLang="en-US" sz="1400" b="1" u="none" baseline="0" dirty="0">
                        <a:solidFill>
                          <a:schemeClr val="accent2">
                            <a:lumMod val="75000"/>
                          </a:schemeClr>
                        </a:solidFill>
                        <a:uFill>
                          <a:solidFill>
                            <a:schemeClr val="accent2">
                              <a:lumMod val="60000"/>
                              <a:lumOff val="40000"/>
                            </a:schemeClr>
                          </a:solidFill>
                        </a:uFill>
                      </a:endParaRPr>
                    </a:p>
                  </a:txBody>
                  <a:tcPr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a:t>Move Input Secondary to second address line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a:t>(change invalid secondary descript</a:t>
                      </a:r>
                      <a:r>
                        <a:rPr lang="en-US" altLang="en-US" sz="1400" baseline="0" dirty="0"/>
                        <a:t>or to #)</a:t>
                      </a:r>
                      <a:endParaRPr lang="en-US" sz="1400" dirty="0"/>
                    </a:p>
                  </a:txBody>
                  <a:tcPr marT="54864" marB="54864" anchor="ctr"/>
                </a:tc>
                <a:extLst>
                  <a:ext uri="{0D108BD9-81ED-4DB2-BD59-A6C34878D82A}">
                    <a16:rowId xmlns:a16="http://schemas.microsoft.com/office/drawing/2014/main" val="10002"/>
                  </a:ext>
                </a:extLst>
              </a:tr>
              <a:tr h="518995">
                <a:tc>
                  <a:txBody>
                    <a:bodyPr/>
                    <a:lstStyle/>
                    <a:p>
                      <a:r>
                        <a:rPr lang="en-US" altLang="en-US" sz="1400" dirty="0"/>
                        <a:t>Output 3:</a:t>
                      </a:r>
                      <a:endParaRPr lang="en-US" sz="1400" dirty="0"/>
                    </a:p>
                  </a:txBody>
                  <a:tcPr marT="54864" marB="54864"/>
                </a:tc>
                <a:tc>
                  <a:txBody>
                    <a:bodyPr/>
                    <a:lstStyle/>
                    <a:p>
                      <a:pPr eaLnBrk="1" hangingPunct="1"/>
                      <a:r>
                        <a:rPr lang="en-US" altLang="en-US" sz="1400" u="none" baseline="0" dirty="0">
                          <a:uFill>
                            <a:solidFill>
                              <a:schemeClr val="accent2">
                                <a:lumMod val="60000"/>
                                <a:lumOff val="40000"/>
                              </a:schemeClr>
                            </a:solidFill>
                          </a:uFill>
                        </a:rPr>
                        <a:t>UT ANIMAL RESEARCH</a:t>
                      </a:r>
                    </a:p>
                    <a:p>
                      <a:pPr eaLnBrk="1" hangingPunct="1"/>
                      <a:r>
                        <a:rPr lang="en-US" altLang="en-US" sz="1400" u="none" baseline="0" dirty="0">
                          <a:uFill>
                            <a:solidFill>
                              <a:schemeClr val="accent2">
                                <a:lumMod val="60000"/>
                                <a:lumOff val="40000"/>
                              </a:schemeClr>
                            </a:solidFill>
                          </a:uFill>
                        </a:rPr>
                        <a:t>910 MADISON AVE </a:t>
                      </a:r>
                      <a:r>
                        <a:rPr lang="en-US" altLang="en-US" sz="1400" u="dotted" baseline="0" dirty="0">
                          <a:effectLst>
                            <a:outerShdw blurRad="38100" dist="38100" dir="2700000" algn="tl">
                              <a:srgbClr val="000000">
                                <a:alpha val="43137"/>
                              </a:srgbClr>
                            </a:outerShdw>
                          </a:effectLst>
                          <a:uFill>
                            <a:solidFill>
                              <a:schemeClr val="accent2">
                                <a:lumMod val="60000"/>
                                <a:lumOff val="40000"/>
                              </a:schemeClr>
                            </a:solidFill>
                          </a:uFill>
                        </a:rPr>
                        <a:t>STE 823 STE 9</a:t>
                      </a:r>
                    </a:p>
                    <a:p>
                      <a:pPr eaLnBrk="1" hangingPunct="1"/>
                      <a:r>
                        <a:rPr lang="en-US" altLang="en-US" sz="1400" u="none" baseline="0" dirty="0">
                          <a:uFill>
                            <a:solidFill>
                              <a:schemeClr val="accent2">
                                <a:lumMod val="60000"/>
                                <a:lumOff val="40000"/>
                              </a:schemeClr>
                            </a:solidFill>
                          </a:uFill>
                        </a:rPr>
                        <a:t>MEMPHIS TN 38103-3435</a:t>
                      </a:r>
                      <a:endParaRPr lang="en-US" sz="1400" u="none" baseline="0" dirty="0">
                        <a:uFill>
                          <a:solidFill>
                            <a:schemeClr val="accent2">
                              <a:lumMod val="60000"/>
                              <a:lumOff val="40000"/>
                            </a:schemeClr>
                          </a:solidFill>
                        </a:uFill>
                      </a:endParaRPr>
                    </a:p>
                  </a:txBody>
                  <a:tcPr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a:t>Append Input Secondary to end of address line</a:t>
                      </a:r>
                      <a:endParaRPr lang="en-US" altLang="en-US" sz="1400" b="1" dirty="0">
                        <a:solidFill>
                          <a:schemeClr val="accent2">
                            <a:lumMod val="75000"/>
                          </a:schemeClr>
                        </a:solidFill>
                      </a:endParaRPr>
                    </a:p>
                  </a:txBody>
                  <a:tcPr marT="54864" marB="54864" anchor="ctr"/>
                </a:tc>
                <a:extLst>
                  <a:ext uri="{0D108BD9-81ED-4DB2-BD59-A6C34878D82A}">
                    <a16:rowId xmlns:a16="http://schemas.microsoft.com/office/drawing/2014/main" val="10003"/>
                  </a:ext>
                </a:extLst>
              </a:tr>
              <a:tr h="518995">
                <a:tc>
                  <a:txBody>
                    <a:bodyPr/>
                    <a:lstStyle/>
                    <a:p>
                      <a:r>
                        <a:rPr lang="en-US" altLang="en-US" sz="1400" dirty="0"/>
                        <a:t>Output 4:</a:t>
                      </a:r>
                      <a:endParaRPr lang="en-US" sz="1400" dirty="0"/>
                    </a:p>
                  </a:txBody>
                  <a:tcPr marT="54864" marB="54864"/>
                </a:tc>
                <a:tc>
                  <a:txBody>
                    <a:bodyPr/>
                    <a:lstStyle/>
                    <a:p>
                      <a:pPr eaLnBrk="1" hangingPunct="1"/>
                      <a:r>
                        <a:rPr lang="en-US" altLang="en-US" sz="1400" u="none" baseline="0" dirty="0">
                          <a:uFill>
                            <a:solidFill>
                              <a:schemeClr val="accent2">
                                <a:lumMod val="60000"/>
                                <a:lumOff val="40000"/>
                              </a:schemeClr>
                            </a:solidFill>
                          </a:uFill>
                        </a:rPr>
                        <a:t>UT ANIMAL RESEARCH</a:t>
                      </a:r>
                    </a:p>
                    <a:p>
                      <a:r>
                        <a:rPr lang="en-US" altLang="en-US" sz="1400" u="none" baseline="0" dirty="0">
                          <a:uFill>
                            <a:solidFill>
                              <a:schemeClr val="accent2">
                                <a:lumMod val="60000"/>
                                <a:lumOff val="40000"/>
                              </a:schemeClr>
                            </a:solidFill>
                          </a:uFill>
                        </a:rPr>
                        <a:t>910 MADISON AVE </a:t>
                      </a:r>
                      <a:r>
                        <a:rPr lang="en-US" altLang="en-US" sz="1400" u="dotted" baseline="0" dirty="0">
                          <a:effectLst>
                            <a:outerShdw blurRad="38100" dist="38100" dir="2700000" algn="tl">
                              <a:srgbClr val="000000">
                                <a:alpha val="43137"/>
                              </a:srgbClr>
                            </a:outerShdw>
                          </a:effectLst>
                          <a:uFill>
                            <a:solidFill>
                              <a:schemeClr val="accent2">
                                <a:lumMod val="60000"/>
                                <a:lumOff val="40000"/>
                              </a:schemeClr>
                            </a:solidFill>
                          </a:uFill>
                        </a:rPr>
                        <a:t>STE 823 # 9</a:t>
                      </a:r>
                    </a:p>
                    <a:p>
                      <a:r>
                        <a:rPr lang="en-US" altLang="en-US" sz="1400" u="none" baseline="0" dirty="0">
                          <a:uFill>
                            <a:solidFill>
                              <a:schemeClr val="accent2">
                                <a:lumMod val="60000"/>
                                <a:lumOff val="40000"/>
                              </a:schemeClr>
                            </a:solidFill>
                          </a:uFill>
                        </a:rPr>
                        <a:t>MEMPHIS TN 38103-3435</a:t>
                      </a:r>
                      <a:endParaRPr lang="en-US" sz="1400" u="none" baseline="0" dirty="0">
                        <a:solidFill>
                          <a:schemeClr val="accent2">
                            <a:lumMod val="75000"/>
                          </a:schemeClr>
                        </a:solidFill>
                        <a:uFill>
                          <a:solidFill>
                            <a:schemeClr val="accent2">
                              <a:lumMod val="60000"/>
                              <a:lumOff val="40000"/>
                            </a:schemeClr>
                          </a:solidFill>
                        </a:uFill>
                      </a:endParaRPr>
                    </a:p>
                  </a:txBody>
                  <a:tcPr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a:t>Append Input Secondary to end of address line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a:t>(change invalid secondary descript</a:t>
                      </a:r>
                      <a:r>
                        <a:rPr lang="en-US" altLang="en-US" sz="1400" baseline="0" dirty="0"/>
                        <a:t>or to #)</a:t>
                      </a:r>
                      <a:endParaRPr lang="en-US" sz="1400" dirty="0"/>
                    </a:p>
                  </a:txBody>
                  <a:tcPr marT="54864" marB="54864" anchor="ctr"/>
                </a:tc>
                <a:extLst>
                  <a:ext uri="{0D108BD9-81ED-4DB2-BD59-A6C34878D82A}">
                    <a16:rowId xmlns:a16="http://schemas.microsoft.com/office/drawing/2014/main" val="10004"/>
                  </a:ext>
                </a:extLst>
              </a:tr>
            </a:tbl>
          </a:graphicData>
        </a:graphic>
      </p:graphicFrame>
      <p:sp>
        <p:nvSpPr>
          <p:cNvPr id="4" name="Title 3"/>
          <p:cNvSpPr>
            <a:spLocks noGrp="1"/>
          </p:cNvSpPr>
          <p:nvPr>
            <p:ph type="title" idx="4294967295"/>
          </p:nvPr>
        </p:nvSpPr>
        <p:spPr>
          <a:xfrm>
            <a:off x="609601" y="822961"/>
            <a:ext cx="9837752" cy="707887"/>
          </a:xfrm>
          <a:prstGeom prst="rect">
            <a:avLst/>
          </a:prstGeom>
        </p:spPr>
        <p:txBody>
          <a:bodyPr/>
          <a:lstStyle/>
          <a:p>
            <a:r>
              <a:rPr lang="en-US" dirty="0">
                <a:solidFill>
                  <a:schemeClr val="accent2">
                    <a:lumMod val="75000"/>
                  </a:schemeClr>
                </a:solidFill>
                <a:latin typeface="Arial Black" panose="020B0A04020102020204" pitchFamily="34" charset="0"/>
              </a:rPr>
              <a:t>Extraneous Output Options</a:t>
            </a:r>
            <a:endParaRPr lang="en-US" sz="3200" dirty="0">
              <a:solidFill>
                <a:schemeClr val="accent2">
                  <a:lumMod val="75000"/>
                </a:schemeClr>
              </a:solidFill>
            </a:endParaRPr>
          </a:p>
        </p:txBody>
      </p:sp>
      <p:sp>
        <p:nvSpPr>
          <p:cNvPr id="5" name="Slide Number Placeholder 4">
            <a:extLst>
              <a:ext uri="{FF2B5EF4-FFF2-40B4-BE49-F238E27FC236}">
                <a16:creationId xmlns:a16="http://schemas.microsoft.com/office/drawing/2014/main" id="{4694606C-5D62-43FE-9A19-DC498FC088E8}"/>
              </a:ext>
            </a:extLst>
          </p:cNvPr>
          <p:cNvSpPr>
            <a:spLocks noGrp="1"/>
          </p:cNvSpPr>
          <p:nvPr>
            <p:ph type="sldNum" sz="quarter" idx="10"/>
          </p:nvPr>
        </p:nvSpPr>
        <p:spPr/>
        <p:txBody>
          <a:bodyPr/>
          <a:lstStyle/>
          <a:p>
            <a:fld id="{DB48209F-1662-40B9-BF25-8E6F7AC270B7}" type="slidenum">
              <a:rPr lang="en-US" smtClean="0"/>
              <a:pPr/>
              <a:t>66</a:t>
            </a:fld>
            <a:endParaRPr lang="en-US"/>
          </a:p>
        </p:txBody>
      </p:sp>
    </p:spTree>
    <p:extLst>
      <p:ext uri="{BB962C8B-B14F-4D97-AF65-F5344CB8AC3E}">
        <p14:creationId xmlns:p14="http://schemas.microsoft.com/office/powerpoint/2010/main" val="4137494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1" y="1787938"/>
            <a:ext cx="10972797" cy="1919499"/>
          </a:xfrm>
        </p:spPr>
        <p:txBody>
          <a:bodyPr/>
          <a:lstStyle/>
          <a:p>
            <a:pPr marL="0" indent="0">
              <a:lnSpc>
                <a:spcPct val="80000"/>
              </a:lnSpc>
              <a:spcBef>
                <a:spcPts val="0"/>
              </a:spcBef>
              <a:spcAft>
                <a:spcPts val="450"/>
              </a:spcAft>
              <a:buClr>
                <a:schemeClr val="accent2">
                  <a:lumMod val="75000"/>
                </a:schemeClr>
              </a:buClr>
              <a:buNone/>
            </a:pPr>
            <a:r>
              <a:rPr lang="en-US" altLang="en-US" i="1" u="sng" dirty="0">
                <a:solidFill>
                  <a:schemeClr val="accent2">
                    <a:lumMod val="75000"/>
                  </a:schemeClr>
                </a:solidFill>
              </a:rPr>
              <a:t>New Rule:</a:t>
            </a:r>
          </a:p>
          <a:p>
            <a:pPr>
              <a:lnSpc>
                <a:spcPct val="80000"/>
              </a:lnSpc>
              <a:spcBef>
                <a:spcPts val="0"/>
              </a:spcBef>
              <a:spcAft>
                <a:spcPts val="450"/>
              </a:spcAft>
              <a:buClr>
                <a:schemeClr val="accent2">
                  <a:lumMod val="75000"/>
                </a:schemeClr>
              </a:buClr>
            </a:pPr>
            <a:r>
              <a:rPr lang="en-US" altLang="en-US" dirty="0">
                <a:solidFill>
                  <a:schemeClr val="accent2">
                    <a:lumMod val="75000"/>
                  </a:schemeClr>
                </a:solidFill>
              </a:rPr>
              <a:t>If a Suite</a:t>
            </a:r>
            <a:r>
              <a:rPr lang="en-US" altLang="en-US" baseline="30000" dirty="0">
                <a:solidFill>
                  <a:schemeClr val="accent2">
                    <a:lumMod val="75000"/>
                  </a:schemeClr>
                </a:solidFill>
              </a:rPr>
              <a:t>Link</a:t>
            </a:r>
            <a:r>
              <a:rPr lang="en-US" altLang="en-US" dirty="0">
                <a:solidFill>
                  <a:schemeClr val="accent2">
                    <a:lumMod val="75000"/>
                  </a:schemeClr>
                </a:solidFill>
              </a:rPr>
              <a:t> match is found:</a:t>
            </a:r>
          </a:p>
          <a:p>
            <a:pPr lvl="1">
              <a:lnSpc>
                <a:spcPct val="80000"/>
              </a:lnSpc>
              <a:spcBef>
                <a:spcPts val="0"/>
              </a:spcBef>
              <a:spcAft>
                <a:spcPts val="450"/>
              </a:spcAft>
              <a:buClr>
                <a:schemeClr val="accent2">
                  <a:lumMod val="75000"/>
                </a:schemeClr>
              </a:buClr>
            </a:pPr>
            <a:r>
              <a:rPr lang="en-US" altLang="en-US" sz="2000" dirty="0">
                <a:solidFill>
                  <a:schemeClr val="accent2">
                    <a:lumMod val="75000"/>
                  </a:schemeClr>
                </a:solidFill>
              </a:rPr>
              <a:t>Insert the valid secondary information.</a:t>
            </a:r>
          </a:p>
          <a:p>
            <a:pPr lvl="1">
              <a:lnSpc>
                <a:spcPct val="80000"/>
              </a:lnSpc>
              <a:spcBef>
                <a:spcPts val="0"/>
              </a:spcBef>
              <a:spcAft>
                <a:spcPts val="450"/>
              </a:spcAft>
              <a:buClr>
                <a:schemeClr val="accent2">
                  <a:lumMod val="75000"/>
                </a:schemeClr>
              </a:buClr>
            </a:pPr>
            <a:r>
              <a:rPr lang="en-US" altLang="en-US" sz="2000" dirty="0">
                <a:solidFill>
                  <a:schemeClr val="accent2">
                    <a:lumMod val="75000"/>
                  </a:schemeClr>
                </a:solidFill>
              </a:rPr>
              <a:t>11-digit barcode must match the appended Suite</a:t>
            </a:r>
            <a:r>
              <a:rPr lang="en-US" altLang="en-US" sz="2000" baseline="30000" dirty="0">
                <a:solidFill>
                  <a:schemeClr val="accent2">
                    <a:lumMod val="75000"/>
                  </a:schemeClr>
                </a:solidFill>
              </a:rPr>
              <a:t>Link</a:t>
            </a:r>
            <a:r>
              <a:rPr lang="en-US" altLang="en-US" sz="2000" dirty="0">
                <a:solidFill>
                  <a:schemeClr val="accent2">
                    <a:lumMod val="75000"/>
                  </a:schemeClr>
                </a:solidFill>
              </a:rPr>
              <a:t> address.</a:t>
            </a:r>
          </a:p>
          <a:p>
            <a:pPr lvl="1">
              <a:lnSpc>
                <a:spcPct val="80000"/>
              </a:lnSpc>
              <a:spcBef>
                <a:spcPts val="0"/>
              </a:spcBef>
              <a:spcAft>
                <a:spcPts val="450"/>
              </a:spcAft>
              <a:buClr>
                <a:schemeClr val="accent2">
                  <a:lumMod val="75000"/>
                </a:schemeClr>
              </a:buClr>
            </a:pPr>
            <a:r>
              <a:rPr lang="en-US" altLang="en-US" sz="2000" dirty="0">
                <a:solidFill>
                  <a:schemeClr val="accent2">
                    <a:lumMod val="75000"/>
                  </a:schemeClr>
                </a:solidFill>
              </a:rPr>
              <a:t>MLOCR will have the option to print the Suite.  The barcode must reflect the new address matched to </a:t>
            </a:r>
            <a:r>
              <a:rPr lang="en-US" altLang="en-US" sz="2000" dirty="0" err="1">
                <a:solidFill>
                  <a:schemeClr val="accent2">
                    <a:lumMod val="75000"/>
                  </a:schemeClr>
                </a:solidFill>
              </a:rPr>
              <a:t>Suite</a:t>
            </a:r>
            <a:r>
              <a:rPr lang="en-US" altLang="en-US" sz="2000" baseline="30000" dirty="0" err="1">
                <a:solidFill>
                  <a:schemeClr val="accent2">
                    <a:lumMod val="75000"/>
                  </a:schemeClr>
                </a:solidFill>
              </a:rPr>
              <a:t>Link</a:t>
            </a:r>
            <a:r>
              <a:rPr lang="en-US" altLang="en-US" sz="2000" dirty="0">
                <a:solidFill>
                  <a:schemeClr val="accent2">
                    <a:lumMod val="75000"/>
                  </a:schemeClr>
                </a:solidFill>
              </a:rPr>
              <a:t>.</a:t>
            </a:r>
          </a:p>
        </p:txBody>
      </p:sp>
      <p:sp>
        <p:nvSpPr>
          <p:cNvPr id="6" name="Text Placeholder 2"/>
          <p:cNvSpPr txBox="1">
            <a:spLocks/>
          </p:cNvSpPr>
          <p:nvPr/>
        </p:nvSpPr>
        <p:spPr>
          <a:xfrm>
            <a:off x="2735248" y="189558"/>
            <a:ext cx="8847151" cy="467227"/>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CASS Requirements</a:t>
            </a:r>
            <a:endParaRPr lang="en-US" kern="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79327690"/>
              </p:ext>
            </p:extLst>
          </p:nvPr>
        </p:nvGraphicFramePr>
        <p:xfrm>
          <a:off x="685800" y="4380955"/>
          <a:ext cx="4724400" cy="2238756"/>
        </p:xfrm>
        <a:graphic>
          <a:graphicData uri="http://schemas.openxmlformats.org/drawingml/2006/table">
            <a:tbl>
              <a:tblPr firstRow="1" bandRow="1">
                <a:tableStyleId>{72833802-FEF1-4C79-8D5D-14CF1EAF98D9}</a:tableStyleId>
              </a:tblPr>
              <a:tblGrid>
                <a:gridCol w="1450659">
                  <a:extLst>
                    <a:ext uri="{9D8B030D-6E8A-4147-A177-3AD203B41FA5}">
                      <a16:colId xmlns:a16="http://schemas.microsoft.com/office/drawing/2014/main" val="20000"/>
                    </a:ext>
                  </a:extLst>
                </a:gridCol>
                <a:gridCol w="3273741">
                  <a:extLst>
                    <a:ext uri="{9D8B030D-6E8A-4147-A177-3AD203B41FA5}">
                      <a16:colId xmlns:a16="http://schemas.microsoft.com/office/drawing/2014/main" val="20001"/>
                    </a:ext>
                  </a:extLst>
                </a:gridCol>
              </a:tblGrid>
              <a:tr h="759062">
                <a:tc>
                  <a:txBody>
                    <a:bodyPr/>
                    <a:lstStyle/>
                    <a:p>
                      <a:pPr algn="r"/>
                      <a:r>
                        <a:rPr lang="en-US" sz="1600" dirty="0"/>
                        <a:t>Input:</a:t>
                      </a:r>
                      <a:endParaRPr lang="en-US" sz="1600" b="1" dirty="0">
                        <a:solidFill>
                          <a:schemeClr val="accent2">
                            <a:lumMod val="75000"/>
                          </a:schemeClr>
                        </a:solidFill>
                      </a:endParaRPr>
                    </a:p>
                  </a:txBody>
                  <a:tcPr marL="34290" marR="34290" marT="41148" marB="82296"/>
                </a:tc>
                <a:tc>
                  <a:txBody>
                    <a:bodyPr/>
                    <a:lstStyle/>
                    <a:p>
                      <a:pPr marL="0" indent="0">
                        <a:spcBef>
                          <a:spcPts val="0"/>
                        </a:spcBef>
                        <a:buNone/>
                      </a:pPr>
                      <a:r>
                        <a:rPr lang="en-US" altLang="en-US" sz="1600" dirty="0"/>
                        <a:t>UT Animal Research</a:t>
                      </a:r>
                    </a:p>
                    <a:p>
                      <a:pPr marL="0" indent="0">
                        <a:spcBef>
                          <a:spcPts val="0"/>
                        </a:spcBef>
                        <a:buNone/>
                      </a:pPr>
                      <a:r>
                        <a:rPr lang="en-US" altLang="en-US" sz="1600" dirty="0"/>
                        <a:t>910 Madison Ave</a:t>
                      </a:r>
                    </a:p>
                    <a:p>
                      <a:pPr marL="0" indent="0">
                        <a:spcBef>
                          <a:spcPts val="0"/>
                        </a:spcBef>
                        <a:spcAft>
                          <a:spcPts val="1200"/>
                        </a:spcAft>
                        <a:buNone/>
                      </a:pPr>
                      <a:r>
                        <a:rPr lang="en-US" altLang="en-US" sz="1600" dirty="0"/>
                        <a:t>Memphis TN 38103</a:t>
                      </a:r>
                      <a:endParaRPr lang="en-US" altLang="en-US" sz="900" b="1" dirty="0">
                        <a:solidFill>
                          <a:schemeClr val="accent2">
                            <a:lumMod val="75000"/>
                          </a:schemeClr>
                        </a:solidFill>
                      </a:endParaRPr>
                    </a:p>
                  </a:txBody>
                  <a:tcPr marL="82296" marR="82296" marT="41148" marB="41148"/>
                </a:tc>
                <a:extLst>
                  <a:ext uri="{0D108BD9-81ED-4DB2-BD59-A6C34878D82A}">
                    <a16:rowId xmlns:a16="http://schemas.microsoft.com/office/drawing/2014/main" val="10000"/>
                  </a:ext>
                </a:extLst>
              </a:tr>
              <a:tr h="699516">
                <a:tc>
                  <a:txBody>
                    <a:bodyPr/>
                    <a:lstStyle/>
                    <a:p>
                      <a:pPr algn="r"/>
                      <a:r>
                        <a:rPr lang="en-US" sz="1600" dirty="0"/>
                        <a:t>Output:</a:t>
                      </a:r>
                      <a:endParaRPr lang="en-US" sz="1600" b="1" dirty="0">
                        <a:solidFill>
                          <a:schemeClr val="accent2">
                            <a:lumMod val="75000"/>
                          </a:schemeClr>
                        </a:solidFill>
                      </a:endParaRPr>
                    </a:p>
                  </a:txBody>
                  <a:tcPr marL="34290" marR="34290" marT="41148" marB="82296"/>
                </a:tc>
                <a:tc>
                  <a:txBody>
                    <a:bodyPr/>
                    <a:lstStyle/>
                    <a:p>
                      <a:pPr marL="0" indent="0">
                        <a:spcBef>
                          <a:spcPts val="0"/>
                        </a:spcBef>
                        <a:buNone/>
                      </a:pPr>
                      <a:r>
                        <a:rPr lang="en-US" altLang="en-US" sz="1600" dirty="0"/>
                        <a:t>UT ANIMAL RESEARCH</a:t>
                      </a:r>
                    </a:p>
                    <a:p>
                      <a:pPr marL="0" indent="0">
                        <a:spcBef>
                          <a:spcPts val="0"/>
                        </a:spcBef>
                        <a:buNone/>
                      </a:pPr>
                      <a:r>
                        <a:rPr lang="en-US" altLang="en-US" sz="1600" dirty="0"/>
                        <a:t>910 MADISON AVE </a:t>
                      </a:r>
                      <a:r>
                        <a:rPr lang="en-US" altLang="en-US" sz="1600" u="dotted" baseline="0" dirty="0">
                          <a:effectLst>
                            <a:outerShdw blurRad="38100" dist="38100" dir="2700000" algn="tl">
                              <a:srgbClr val="000000">
                                <a:alpha val="43137"/>
                              </a:srgbClr>
                            </a:outerShdw>
                          </a:effectLst>
                          <a:uFill>
                            <a:solidFill>
                              <a:schemeClr val="accent2">
                                <a:lumMod val="60000"/>
                                <a:lumOff val="40000"/>
                              </a:schemeClr>
                            </a:solidFill>
                          </a:uFill>
                        </a:rPr>
                        <a:t>STE 823</a:t>
                      </a:r>
                    </a:p>
                    <a:p>
                      <a:pPr marL="0" indent="0">
                        <a:spcBef>
                          <a:spcPts val="0"/>
                        </a:spcBef>
                        <a:spcAft>
                          <a:spcPts val="1200"/>
                        </a:spcAft>
                        <a:buNone/>
                      </a:pPr>
                      <a:r>
                        <a:rPr lang="en-US" altLang="en-US" sz="1600" dirty="0"/>
                        <a:t>MEMPHIS TN 38103-3435</a:t>
                      </a:r>
                      <a:endParaRPr lang="en-US" sz="1600" b="1" dirty="0">
                        <a:solidFill>
                          <a:schemeClr val="accent2">
                            <a:lumMod val="75000"/>
                          </a:schemeClr>
                        </a:solidFill>
                      </a:endParaRPr>
                    </a:p>
                  </a:txBody>
                  <a:tcPr marL="82296" marR="82296" marT="41148" marB="41148"/>
                </a:tc>
                <a:extLst>
                  <a:ext uri="{0D108BD9-81ED-4DB2-BD59-A6C34878D82A}">
                    <a16:rowId xmlns:a16="http://schemas.microsoft.com/office/drawing/2014/main" val="10001"/>
                  </a:ext>
                </a:extLst>
              </a:tr>
              <a:tr h="534924">
                <a:tc>
                  <a:txBody>
                    <a:bodyPr/>
                    <a:lstStyle/>
                    <a:p>
                      <a:pPr algn="r"/>
                      <a:r>
                        <a:rPr lang="en-US" sz="1600" dirty="0"/>
                        <a:t>Suite</a:t>
                      </a:r>
                      <a:r>
                        <a:rPr lang="en-US" sz="1600" baseline="30000" dirty="0"/>
                        <a:t>Link</a:t>
                      </a:r>
                      <a:r>
                        <a:rPr lang="en-US" sz="1600" dirty="0"/>
                        <a:t> Return</a:t>
                      </a:r>
                      <a:r>
                        <a:rPr lang="en-US" sz="1600" baseline="0" dirty="0"/>
                        <a:t> Code:</a:t>
                      </a:r>
                      <a:endParaRPr lang="en-US" sz="1600" b="1" dirty="0">
                        <a:solidFill>
                          <a:schemeClr val="accent2">
                            <a:lumMod val="75000"/>
                          </a:schemeClr>
                        </a:solidFill>
                      </a:endParaRPr>
                    </a:p>
                  </a:txBody>
                  <a:tcPr marL="34290" marR="34290" marT="41148" marB="82296"/>
                </a:tc>
                <a:tc>
                  <a:txBody>
                    <a:bodyPr/>
                    <a:lstStyle/>
                    <a:p>
                      <a:r>
                        <a:rPr lang="en-US" sz="1600" dirty="0">
                          <a:effectLst>
                            <a:outerShdw blurRad="38100" dist="38100" dir="2700000" algn="tl">
                              <a:srgbClr val="000000">
                                <a:alpha val="43137"/>
                              </a:srgbClr>
                            </a:outerShdw>
                          </a:effectLst>
                        </a:rPr>
                        <a:t>A</a:t>
                      </a:r>
                      <a:endParaRPr lang="en-US" sz="1600" b="1" i="1" dirty="0">
                        <a:solidFill>
                          <a:schemeClr val="accent2">
                            <a:lumMod val="75000"/>
                          </a:schemeClr>
                        </a:solidFill>
                        <a:effectLst>
                          <a:outerShdw blurRad="38100" dist="38100" dir="2700000" algn="tl">
                            <a:srgbClr val="000000">
                              <a:alpha val="43137"/>
                            </a:srgbClr>
                          </a:outerShdw>
                        </a:effectLst>
                      </a:endParaRPr>
                    </a:p>
                  </a:txBody>
                  <a:tcPr marL="82296" marR="82296" marT="41148" marB="41148" anchor="ctr"/>
                </a:tc>
                <a:extLst>
                  <a:ext uri="{0D108BD9-81ED-4DB2-BD59-A6C34878D82A}">
                    <a16:rowId xmlns:a16="http://schemas.microsoft.com/office/drawing/2014/main" val="10002"/>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77048770"/>
              </p:ext>
            </p:extLst>
          </p:nvPr>
        </p:nvGraphicFramePr>
        <p:xfrm>
          <a:off x="5890258" y="4457155"/>
          <a:ext cx="4418931" cy="2377440"/>
        </p:xfrm>
        <a:graphic>
          <a:graphicData uri="http://schemas.openxmlformats.org/presentationml/2006/ole">
            <mc:AlternateContent xmlns:mc="http://schemas.openxmlformats.org/markup-compatibility/2006">
              <mc:Choice xmlns:v="urn:schemas-microsoft-com:vml" Requires="v">
                <p:oleObj spid="_x0000_s12758" name="Picture" r:id="rId4" imgW="5934240" imgH="4200480" progId="Word.Picture.8">
                  <p:embed/>
                </p:oleObj>
              </mc:Choice>
              <mc:Fallback>
                <p:oleObj name="Picture" r:id="rId4" imgW="5934240" imgH="4200480" progId="Word.Picture.8">
                  <p:embed/>
                  <p:pic>
                    <p:nvPicPr>
                      <p:cNvPr id="0" name=""/>
                      <p:cNvPicPr>
                        <a:picLocks noChangeAspect="1" noChangeArrowheads="1"/>
                      </p:cNvPicPr>
                      <p:nvPr/>
                    </p:nvPicPr>
                    <p:blipFill>
                      <a:blip r:embed="rId5"/>
                      <a:srcRect/>
                      <a:stretch>
                        <a:fillRect/>
                      </a:stretch>
                    </p:blipFill>
                    <p:spPr bwMode="auto">
                      <a:xfrm>
                        <a:off x="5890258" y="4457155"/>
                        <a:ext cx="4418931" cy="2377440"/>
                      </a:xfrm>
                      <a:prstGeom prst="rect">
                        <a:avLst/>
                      </a:prstGeom>
                      <a:solidFill>
                        <a:schemeClr val="bg1"/>
                      </a:solidFill>
                      <a:ln>
                        <a:noFill/>
                      </a:ln>
                    </p:spPr>
                  </p:pic>
                </p:oleObj>
              </mc:Fallback>
            </mc:AlternateContent>
          </a:graphicData>
        </a:graphic>
      </p:graphicFrame>
      <p:sp>
        <p:nvSpPr>
          <p:cNvPr id="9" name="Line Callout 1 8"/>
          <p:cNvSpPr/>
          <p:nvPr/>
        </p:nvSpPr>
        <p:spPr>
          <a:xfrm>
            <a:off x="10568629" y="5410200"/>
            <a:ext cx="1470971" cy="1050035"/>
          </a:xfrm>
          <a:prstGeom prst="borderCallout1">
            <a:avLst>
              <a:gd name="adj1" fmla="val 67675"/>
              <a:gd name="adj2" fmla="val -157"/>
              <a:gd name="adj3" fmla="val 68035"/>
              <a:gd name="adj4" fmla="val -27567"/>
            </a:avLst>
          </a:prstGeom>
          <a:noFill/>
          <a:ln w="28575">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2D2D8A">
                    <a:lumMod val="75000"/>
                  </a:srgbClr>
                </a:solidFill>
              </a:rPr>
              <a:t>Barcode reflects DPC secondary number provided from Suite</a:t>
            </a:r>
            <a:r>
              <a:rPr lang="en-US" sz="1400" baseline="30000" dirty="0">
                <a:solidFill>
                  <a:srgbClr val="2D2D8A">
                    <a:lumMod val="75000"/>
                  </a:srgbClr>
                </a:solidFill>
              </a:rPr>
              <a:t>Link</a:t>
            </a:r>
            <a:r>
              <a:rPr lang="en-US" sz="1400" dirty="0">
                <a:solidFill>
                  <a:srgbClr val="2D2D8A">
                    <a:lumMod val="75000"/>
                  </a:srgbClr>
                </a:solidFill>
              </a:rPr>
              <a:t>.</a:t>
            </a:r>
          </a:p>
        </p:txBody>
      </p:sp>
      <p:sp>
        <p:nvSpPr>
          <p:cNvPr id="5" name="TextBox 4"/>
          <p:cNvSpPr txBox="1"/>
          <p:nvPr/>
        </p:nvSpPr>
        <p:spPr>
          <a:xfrm>
            <a:off x="7160226" y="3891214"/>
            <a:ext cx="2385391"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i="1" u="sng" kern="0" dirty="0">
                <a:solidFill>
                  <a:schemeClr val="accent2">
                    <a:lumMod val="75000"/>
                  </a:schemeClr>
                </a:solidFill>
                <a:latin typeface="+mj-lt"/>
              </a:rPr>
              <a:t>MASS Processing</a:t>
            </a:r>
          </a:p>
        </p:txBody>
      </p:sp>
      <p:sp>
        <p:nvSpPr>
          <p:cNvPr id="10" name="TextBox 9"/>
          <p:cNvSpPr txBox="1"/>
          <p:nvPr/>
        </p:nvSpPr>
        <p:spPr>
          <a:xfrm>
            <a:off x="1923534" y="3886200"/>
            <a:ext cx="237379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i="1" u="sng" kern="0" dirty="0">
                <a:solidFill>
                  <a:schemeClr val="accent2">
                    <a:lumMod val="75000"/>
                  </a:schemeClr>
                </a:solidFill>
                <a:latin typeface="+mj-lt"/>
              </a:rPr>
              <a:t>CASS Processing</a:t>
            </a:r>
          </a:p>
        </p:txBody>
      </p:sp>
      <p:sp>
        <p:nvSpPr>
          <p:cNvPr id="2" name="Title 1"/>
          <p:cNvSpPr>
            <a:spLocks noGrp="1"/>
          </p:cNvSpPr>
          <p:nvPr>
            <p:ph type="title" idx="4294967295"/>
          </p:nvPr>
        </p:nvSpPr>
        <p:spPr>
          <a:xfrm>
            <a:off x="533401" y="822961"/>
            <a:ext cx="11048998" cy="1325563"/>
          </a:xfrm>
          <a:prstGeom prst="rect">
            <a:avLst/>
          </a:prstGeom>
        </p:spPr>
        <p:txBody>
          <a:bodyPr/>
          <a:lstStyle/>
          <a:p>
            <a:r>
              <a:rPr lang="en-US" dirty="0">
                <a:solidFill>
                  <a:schemeClr val="accent2">
                    <a:lumMod val="75000"/>
                  </a:schemeClr>
                </a:solidFill>
                <a:latin typeface="Arial Black" panose="020B0A04020102020204" pitchFamily="34" charset="0"/>
              </a:rPr>
              <a:t>Extraneous Output Options – </a:t>
            </a:r>
            <a:r>
              <a:rPr lang="en-US" dirty="0">
                <a:solidFill>
                  <a:srgbClr val="C00000"/>
                </a:solidFill>
                <a:latin typeface="Arial Black" panose="020B0A04020102020204" pitchFamily="34" charset="0"/>
              </a:rPr>
              <a:t>Outstanding Question/Clarification</a:t>
            </a:r>
            <a:endParaRPr lang="en-US" sz="3200" dirty="0">
              <a:solidFill>
                <a:srgbClr val="C00000"/>
              </a:solidFill>
            </a:endParaRPr>
          </a:p>
        </p:txBody>
      </p:sp>
      <p:sp>
        <p:nvSpPr>
          <p:cNvPr id="3" name="Slide Number Placeholder 2">
            <a:extLst>
              <a:ext uri="{FF2B5EF4-FFF2-40B4-BE49-F238E27FC236}">
                <a16:creationId xmlns:a16="http://schemas.microsoft.com/office/drawing/2014/main" id="{93BB7840-C8B1-447F-A54F-9EDF7335FC5B}"/>
              </a:ext>
            </a:extLst>
          </p:cNvPr>
          <p:cNvSpPr>
            <a:spLocks noGrp="1"/>
          </p:cNvSpPr>
          <p:nvPr>
            <p:ph type="sldNum" sz="quarter" idx="10"/>
          </p:nvPr>
        </p:nvSpPr>
        <p:spPr/>
        <p:txBody>
          <a:bodyPr/>
          <a:lstStyle/>
          <a:p>
            <a:fld id="{DB48209F-1662-40B9-BF25-8E6F7AC270B7}" type="slidenum">
              <a:rPr lang="en-US" smtClean="0"/>
              <a:pPr/>
              <a:t>67</a:t>
            </a:fld>
            <a:endParaRPr lang="en-US"/>
          </a:p>
        </p:txBody>
      </p:sp>
    </p:spTree>
    <p:extLst>
      <p:ext uri="{BB962C8B-B14F-4D97-AF65-F5344CB8AC3E}">
        <p14:creationId xmlns:p14="http://schemas.microsoft.com/office/powerpoint/2010/main" val="2413658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1600200"/>
            <a:ext cx="10972799" cy="1255225"/>
          </a:xfrm>
        </p:spPr>
        <p:txBody>
          <a:bodyPr/>
          <a:lstStyle/>
          <a:p>
            <a:pPr marL="0" indent="0">
              <a:buNone/>
            </a:pPr>
            <a:r>
              <a:rPr lang="en-US" altLang="en-US" dirty="0">
                <a:solidFill>
                  <a:schemeClr val="accent2">
                    <a:lumMod val="75000"/>
                  </a:schemeClr>
                </a:solidFill>
              </a:rPr>
              <a:t>MLOCR software will have the option to print the Suite.  The barcode must reflect the new address matched to Suite</a:t>
            </a:r>
            <a:r>
              <a:rPr lang="en-US" altLang="en-US" baseline="30000" dirty="0">
                <a:solidFill>
                  <a:schemeClr val="accent2">
                    <a:lumMod val="75000"/>
                  </a:schemeClr>
                </a:solidFill>
              </a:rPr>
              <a:t>Link</a:t>
            </a:r>
            <a:r>
              <a:rPr lang="en-US" altLang="en-US" dirty="0">
                <a:solidFill>
                  <a:schemeClr val="accent2">
                    <a:lumMod val="75000"/>
                  </a:schemeClr>
                </a:solidFill>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3923782506"/>
              </p:ext>
            </p:extLst>
          </p:nvPr>
        </p:nvGraphicFramePr>
        <p:xfrm>
          <a:off x="3232011" y="2752344"/>
          <a:ext cx="5727983" cy="4059936"/>
        </p:xfrm>
        <a:graphic>
          <a:graphicData uri="http://schemas.openxmlformats.org/presentationml/2006/ole">
            <mc:AlternateContent xmlns:mc="http://schemas.openxmlformats.org/markup-compatibility/2006">
              <mc:Choice xmlns:v="urn:schemas-microsoft-com:vml" Requires="v">
                <p:oleObj spid="_x0000_s15405" name="Picture" r:id="rId4" imgW="5934240" imgH="4200480" progId="Word.Picture.8">
                  <p:embed/>
                </p:oleObj>
              </mc:Choice>
              <mc:Fallback>
                <p:oleObj name="Picture" r:id="rId4" imgW="5934240" imgH="4200480" progId="Word.Picture.8">
                  <p:embed/>
                  <p:pic>
                    <p:nvPicPr>
                      <p:cNvPr id="0" name=""/>
                      <p:cNvPicPr>
                        <a:picLocks noChangeAspect="1" noChangeArrowheads="1"/>
                      </p:cNvPicPr>
                      <p:nvPr/>
                    </p:nvPicPr>
                    <p:blipFill>
                      <a:blip r:embed="rId5"/>
                      <a:srcRect/>
                      <a:stretch>
                        <a:fillRect/>
                      </a:stretch>
                    </p:blipFill>
                    <p:spPr bwMode="auto">
                      <a:xfrm>
                        <a:off x="3232011" y="2752344"/>
                        <a:ext cx="5727983" cy="4059936"/>
                      </a:xfrm>
                      <a:prstGeom prst="rect">
                        <a:avLst/>
                      </a:prstGeom>
                      <a:solidFill>
                        <a:schemeClr val="bg1"/>
                      </a:solidFill>
                      <a:ln>
                        <a:noFill/>
                      </a:ln>
                    </p:spPr>
                  </p:pic>
                </p:oleObj>
              </mc:Fallback>
            </mc:AlternateContent>
          </a:graphicData>
        </a:graphic>
      </p:graphicFrame>
      <p:sp>
        <p:nvSpPr>
          <p:cNvPr id="10" name="Line Callout 1 9"/>
          <p:cNvSpPr/>
          <p:nvPr/>
        </p:nvSpPr>
        <p:spPr>
          <a:xfrm>
            <a:off x="9067800" y="4800600"/>
            <a:ext cx="1371600" cy="1645920"/>
          </a:xfrm>
          <a:prstGeom prst="borderCallout1">
            <a:avLst>
              <a:gd name="adj1" fmla="val 53966"/>
              <a:gd name="adj2" fmla="val -157"/>
              <a:gd name="adj3" fmla="val 54325"/>
              <a:gd name="adj4" fmla="val -25981"/>
            </a:avLst>
          </a:prstGeom>
          <a:noFill/>
          <a:ln w="28575">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Barcode reflects DPC secondary number provided from Suite</a:t>
            </a:r>
            <a:r>
              <a:rPr lang="en-US" sz="1400" baseline="30000" dirty="0">
                <a:solidFill>
                  <a:schemeClr val="accent6">
                    <a:lumMod val="75000"/>
                  </a:schemeClr>
                </a:solidFill>
              </a:rPr>
              <a:t>Link</a:t>
            </a:r>
            <a:r>
              <a:rPr lang="en-US" sz="1400" dirty="0">
                <a:solidFill>
                  <a:schemeClr val="accent6">
                    <a:lumMod val="75000"/>
                  </a:schemeClr>
                </a:solidFill>
              </a:rPr>
              <a:t>.</a:t>
            </a:r>
          </a:p>
        </p:txBody>
      </p:sp>
      <p:sp>
        <p:nvSpPr>
          <p:cNvPr id="11" name="Line Callout 1 10"/>
          <p:cNvSpPr/>
          <p:nvPr/>
        </p:nvSpPr>
        <p:spPr>
          <a:xfrm>
            <a:off x="7391400" y="3977640"/>
            <a:ext cx="1371600" cy="1280160"/>
          </a:xfrm>
          <a:prstGeom prst="borderCallout1">
            <a:avLst>
              <a:gd name="adj1" fmla="val 53966"/>
              <a:gd name="adj2" fmla="val -157"/>
              <a:gd name="adj3" fmla="val 107709"/>
              <a:gd name="adj4" fmla="val -143993"/>
            </a:avLst>
          </a:prstGeom>
          <a:noFill/>
          <a:ln w="28575">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Without text information placement for MLOCR machines.</a:t>
            </a:r>
          </a:p>
        </p:txBody>
      </p:sp>
      <p:sp>
        <p:nvSpPr>
          <p:cNvPr id="13"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MASS Requirements</a:t>
            </a:r>
            <a:endParaRPr lang="en-US" kern="0" dirty="0">
              <a:solidFill>
                <a:schemeClr val="bg1"/>
              </a:solidFill>
            </a:endParaRPr>
          </a:p>
        </p:txBody>
      </p:sp>
      <p:sp>
        <p:nvSpPr>
          <p:cNvPr id="9" name="Title 3">
            <a:extLst>
              <a:ext uri="{FF2B5EF4-FFF2-40B4-BE49-F238E27FC236}">
                <a16:creationId xmlns:a16="http://schemas.microsoft.com/office/drawing/2014/main" id="{6057B920-3CFD-47D7-90EC-37155FD6C388}"/>
              </a:ext>
            </a:extLst>
          </p:cNvPr>
          <p:cNvSpPr txBox="1">
            <a:spLocks/>
          </p:cNvSpPr>
          <p:nvPr/>
        </p:nvSpPr>
        <p:spPr>
          <a:xfrm>
            <a:off x="609601" y="822961"/>
            <a:ext cx="9837752" cy="707887"/>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kern="0" dirty="0">
                <a:solidFill>
                  <a:schemeClr val="accent2">
                    <a:lumMod val="75000"/>
                  </a:schemeClr>
                </a:solidFill>
                <a:latin typeface="Arial Black" panose="020B0A04020102020204" pitchFamily="34" charset="0"/>
              </a:rPr>
              <a:t>Extraneous Output Options</a:t>
            </a:r>
            <a:endParaRPr lang="en-US" sz="3200" kern="0" dirty="0">
              <a:solidFill>
                <a:schemeClr val="accent2">
                  <a:lumMod val="75000"/>
                </a:schemeClr>
              </a:solidFill>
            </a:endParaRPr>
          </a:p>
        </p:txBody>
      </p:sp>
      <p:sp>
        <p:nvSpPr>
          <p:cNvPr id="3" name="Slide Number Placeholder 2">
            <a:extLst>
              <a:ext uri="{FF2B5EF4-FFF2-40B4-BE49-F238E27FC236}">
                <a16:creationId xmlns:a16="http://schemas.microsoft.com/office/drawing/2014/main" id="{8DA5539E-4FD9-4C31-8D50-611E93C7E8B8}"/>
              </a:ext>
            </a:extLst>
          </p:cNvPr>
          <p:cNvSpPr>
            <a:spLocks noGrp="1"/>
          </p:cNvSpPr>
          <p:nvPr>
            <p:ph type="sldNum" sz="quarter" idx="10"/>
          </p:nvPr>
        </p:nvSpPr>
        <p:spPr/>
        <p:txBody>
          <a:bodyPr/>
          <a:lstStyle/>
          <a:p>
            <a:fld id="{DB48209F-1662-40B9-BF25-8E6F7AC270B7}" type="slidenum">
              <a:rPr lang="en-US" smtClean="0"/>
              <a:pPr/>
              <a:t>68</a:t>
            </a:fld>
            <a:endParaRPr lang="en-US"/>
          </a:p>
        </p:txBody>
      </p:sp>
    </p:spTree>
    <p:extLst>
      <p:ext uri="{BB962C8B-B14F-4D97-AF65-F5344CB8AC3E}">
        <p14:creationId xmlns:p14="http://schemas.microsoft.com/office/powerpoint/2010/main" val="1907894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09601" y="1561328"/>
            <a:ext cx="10972799" cy="1326047"/>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spcBef>
                <a:spcPts val="0"/>
              </a:spcBef>
              <a:buNone/>
            </a:pPr>
            <a:r>
              <a:rPr lang="en-US" altLang="en-US" dirty="0">
                <a:solidFill>
                  <a:schemeClr val="accent2">
                    <a:lumMod val="75000"/>
                  </a:schemeClr>
                </a:solidFill>
              </a:rPr>
              <a:t>Example of a mailpiece with text information placement for MLOCR machines when appending secondary number that is provided from Suite</a:t>
            </a:r>
            <a:r>
              <a:rPr lang="en-US" altLang="en-US" baseline="30000" dirty="0">
                <a:solidFill>
                  <a:schemeClr val="accent2">
                    <a:lumMod val="75000"/>
                  </a:schemeClr>
                </a:solidFill>
              </a:rPr>
              <a:t>Link</a:t>
            </a:r>
            <a:r>
              <a:rPr lang="en-US" altLang="en-US" dirty="0">
                <a:solidFill>
                  <a:schemeClr val="accent2">
                    <a:lumMod val="75000"/>
                  </a:schemeClr>
                </a:solidFill>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4091120438"/>
              </p:ext>
            </p:extLst>
          </p:nvPr>
        </p:nvGraphicFramePr>
        <p:xfrm>
          <a:off x="3225385" y="2752344"/>
          <a:ext cx="5741230" cy="4059936"/>
        </p:xfrm>
        <a:graphic>
          <a:graphicData uri="http://schemas.openxmlformats.org/presentationml/2006/ole">
            <mc:AlternateContent xmlns:mc="http://schemas.openxmlformats.org/markup-compatibility/2006">
              <mc:Choice xmlns:v="urn:schemas-microsoft-com:vml" Requires="v">
                <p:oleObj spid="_x0000_s16429" name="Picture" r:id="rId4" imgW="5934240" imgH="4200480" progId="Word.Picture.8">
                  <p:embed/>
                </p:oleObj>
              </mc:Choice>
              <mc:Fallback>
                <p:oleObj name="Picture" r:id="rId4" imgW="5934240" imgH="4200480" progId="Word.Picture.8">
                  <p:embed/>
                  <p:pic>
                    <p:nvPicPr>
                      <p:cNvPr id="0" name=""/>
                      <p:cNvPicPr>
                        <a:picLocks noChangeAspect="1" noChangeArrowheads="1"/>
                      </p:cNvPicPr>
                      <p:nvPr/>
                    </p:nvPicPr>
                    <p:blipFill>
                      <a:blip r:embed="rId5"/>
                      <a:srcRect/>
                      <a:stretch>
                        <a:fillRect/>
                      </a:stretch>
                    </p:blipFill>
                    <p:spPr bwMode="auto">
                      <a:xfrm>
                        <a:off x="3225385" y="2752344"/>
                        <a:ext cx="5741230" cy="4059936"/>
                      </a:xfrm>
                      <a:prstGeom prst="rect">
                        <a:avLst/>
                      </a:prstGeom>
                      <a:solidFill>
                        <a:schemeClr val="bg1"/>
                      </a:solidFill>
                      <a:ln>
                        <a:noFill/>
                      </a:ln>
                    </p:spPr>
                  </p:pic>
                </p:oleObj>
              </mc:Fallback>
            </mc:AlternateContent>
          </a:graphicData>
        </a:graphic>
      </p:graphicFrame>
      <p:sp>
        <p:nvSpPr>
          <p:cNvPr id="14" name="Line Callout 1 13"/>
          <p:cNvSpPr/>
          <p:nvPr/>
        </p:nvSpPr>
        <p:spPr>
          <a:xfrm>
            <a:off x="9067800" y="4800600"/>
            <a:ext cx="1371600" cy="1645920"/>
          </a:xfrm>
          <a:prstGeom prst="borderCallout1">
            <a:avLst>
              <a:gd name="adj1" fmla="val 53966"/>
              <a:gd name="adj2" fmla="val -157"/>
              <a:gd name="adj3" fmla="val 54325"/>
              <a:gd name="adj4" fmla="val -25981"/>
            </a:avLst>
          </a:prstGeom>
          <a:noFill/>
          <a:ln w="28575">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Barcode reflects DPC secondary number provided from Suite</a:t>
            </a:r>
            <a:r>
              <a:rPr lang="en-US" sz="1400" baseline="30000" dirty="0">
                <a:solidFill>
                  <a:schemeClr val="accent6">
                    <a:lumMod val="75000"/>
                  </a:schemeClr>
                </a:solidFill>
              </a:rPr>
              <a:t>Link</a:t>
            </a:r>
            <a:r>
              <a:rPr lang="en-US" sz="1400" dirty="0">
                <a:solidFill>
                  <a:schemeClr val="accent6">
                    <a:lumMod val="75000"/>
                  </a:schemeClr>
                </a:solidFill>
              </a:rPr>
              <a:t>.</a:t>
            </a:r>
          </a:p>
        </p:txBody>
      </p:sp>
      <p:sp>
        <p:nvSpPr>
          <p:cNvPr id="12"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MASS Requirements</a:t>
            </a:r>
            <a:endParaRPr lang="en-US" kern="0" dirty="0">
              <a:solidFill>
                <a:schemeClr val="bg1"/>
              </a:solidFill>
            </a:endParaRPr>
          </a:p>
        </p:txBody>
      </p:sp>
      <p:sp>
        <p:nvSpPr>
          <p:cNvPr id="10" name="Title 3">
            <a:extLst>
              <a:ext uri="{FF2B5EF4-FFF2-40B4-BE49-F238E27FC236}">
                <a16:creationId xmlns:a16="http://schemas.microsoft.com/office/drawing/2014/main" id="{946528EB-DFC7-4781-8412-69B24AF2AABE}"/>
              </a:ext>
            </a:extLst>
          </p:cNvPr>
          <p:cNvSpPr txBox="1">
            <a:spLocks/>
          </p:cNvSpPr>
          <p:nvPr/>
        </p:nvSpPr>
        <p:spPr>
          <a:xfrm>
            <a:off x="609601" y="822961"/>
            <a:ext cx="9837752" cy="707887"/>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kern="0" dirty="0">
                <a:solidFill>
                  <a:schemeClr val="accent2">
                    <a:lumMod val="75000"/>
                  </a:schemeClr>
                </a:solidFill>
                <a:latin typeface="Arial Black" panose="020B0A04020102020204" pitchFamily="34" charset="0"/>
              </a:rPr>
              <a:t>Extraneous Output Options</a:t>
            </a:r>
            <a:endParaRPr lang="en-US" sz="3200" kern="0" dirty="0">
              <a:solidFill>
                <a:schemeClr val="accent2">
                  <a:lumMod val="75000"/>
                </a:schemeClr>
              </a:solidFill>
            </a:endParaRPr>
          </a:p>
        </p:txBody>
      </p:sp>
      <p:sp>
        <p:nvSpPr>
          <p:cNvPr id="3" name="Slide Number Placeholder 2">
            <a:extLst>
              <a:ext uri="{FF2B5EF4-FFF2-40B4-BE49-F238E27FC236}">
                <a16:creationId xmlns:a16="http://schemas.microsoft.com/office/drawing/2014/main" id="{B9205003-99AF-48A0-A2D5-BD82E28AD0C9}"/>
              </a:ext>
            </a:extLst>
          </p:cNvPr>
          <p:cNvSpPr>
            <a:spLocks noGrp="1"/>
          </p:cNvSpPr>
          <p:nvPr>
            <p:ph type="sldNum" sz="quarter" idx="10"/>
          </p:nvPr>
        </p:nvSpPr>
        <p:spPr/>
        <p:txBody>
          <a:bodyPr/>
          <a:lstStyle/>
          <a:p>
            <a:fld id="{DB48209F-1662-40B9-BF25-8E6F7AC270B7}" type="slidenum">
              <a:rPr lang="en-US" smtClean="0"/>
              <a:pPr/>
              <a:t>69</a:t>
            </a:fld>
            <a:endParaRPr lang="en-US"/>
          </a:p>
        </p:txBody>
      </p:sp>
    </p:spTree>
    <p:extLst>
      <p:ext uri="{BB962C8B-B14F-4D97-AF65-F5344CB8AC3E}">
        <p14:creationId xmlns:p14="http://schemas.microsoft.com/office/powerpoint/2010/main" val="247918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990600"/>
            <a:ext cx="10972800" cy="6019800"/>
          </a:xfrm>
        </p:spPr>
        <p:txBody>
          <a:bodyPr/>
          <a:lstStyle/>
          <a:p>
            <a:pPr>
              <a:spcBef>
                <a:spcPts val="0"/>
              </a:spcBef>
              <a:spcAft>
                <a:spcPts val="1200"/>
              </a:spcAft>
              <a:buClr>
                <a:srgbClr val="333399"/>
              </a:buClr>
            </a:pPr>
            <a:r>
              <a:rPr lang="en-US" altLang="en-US" dirty="0">
                <a:solidFill>
                  <a:schemeClr val="accent2">
                    <a:lumMod val="75000"/>
                  </a:schemeClr>
                </a:solidFill>
              </a:rPr>
              <a:t>When CASS Software makes a ZIP+4 match, the 5-Digit ZIP Code returned is valid.</a:t>
            </a:r>
          </a:p>
          <a:p>
            <a:pPr>
              <a:spcBef>
                <a:spcPts val="0"/>
              </a:spcBef>
              <a:spcAft>
                <a:spcPts val="1200"/>
              </a:spcAft>
              <a:buClr>
                <a:srgbClr val="333399"/>
              </a:buClr>
            </a:pPr>
            <a:r>
              <a:rPr lang="en-US" altLang="en-US" dirty="0">
                <a:solidFill>
                  <a:schemeClr val="accent2">
                    <a:lumMod val="75000"/>
                  </a:schemeClr>
                </a:solidFill>
              </a:rPr>
              <a:t>5-Digit Validation applies to “No Match” ZIP+4 records.</a:t>
            </a:r>
          </a:p>
          <a:p>
            <a:pPr>
              <a:spcBef>
                <a:spcPts val="0"/>
              </a:spcBef>
              <a:spcAft>
                <a:spcPts val="1200"/>
              </a:spcAft>
              <a:buClr>
                <a:srgbClr val="333399"/>
              </a:buClr>
            </a:pPr>
            <a:r>
              <a:rPr lang="en-US" altLang="en-US" dirty="0">
                <a:solidFill>
                  <a:schemeClr val="accent2">
                    <a:lumMod val="75000"/>
                  </a:schemeClr>
                </a:solidFill>
              </a:rPr>
              <a:t>Previous CASS rules allowed the 5-Digit ZIP input to be returned and counted on the PS Form 3553 in most instances. </a:t>
            </a:r>
          </a:p>
          <a:p>
            <a:pPr>
              <a:spcBef>
                <a:spcPts val="0"/>
              </a:spcBef>
              <a:spcAft>
                <a:spcPts val="1200"/>
              </a:spcAft>
              <a:buClr>
                <a:srgbClr val="333399"/>
              </a:buClr>
            </a:pPr>
            <a:r>
              <a:rPr lang="en-US" altLang="en-US" dirty="0">
                <a:solidFill>
                  <a:schemeClr val="accent2">
                    <a:lumMod val="75000"/>
                  </a:schemeClr>
                </a:solidFill>
              </a:rPr>
              <a:t>5-Digit validation will require that the Last Line (City, State and ZIP Code) correspond</a:t>
            </a:r>
          </a:p>
          <a:p>
            <a:pPr>
              <a:spcBef>
                <a:spcPts val="0"/>
              </a:spcBef>
              <a:spcAft>
                <a:spcPts val="1200"/>
              </a:spcAft>
              <a:buClr>
                <a:srgbClr val="333399"/>
              </a:buClr>
            </a:pPr>
            <a:r>
              <a:rPr lang="en-US" i="1" dirty="0">
                <a:solidFill>
                  <a:schemeClr val="accent6">
                    <a:lumMod val="75000"/>
                  </a:schemeClr>
                </a:solidFill>
              </a:rPr>
              <a:t>Cycle N allows either to be returned. Single Coded City/ZIP Code Mismatch/Missing rules for Cycle O have been updated as follows:</a:t>
            </a:r>
          </a:p>
          <a:p>
            <a:pPr>
              <a:spcBef>
                <a:spcPts val="0"/>
              </a:spcBef>
              <a:spcAft>
                <a:spcPts val="1200"/>
              </a:spcAft>
              <a:buClr>
                <a:srgbClr val="333399"/>
              </a:buClr>
            </a:pPr>
            <a:endParaRPr lang="en-US" i="1" dirty="0">
              <a:solidFill>
                <a:srgbClr val="C00000"/>
              </a:solidFill>
            </a:endParaRPr>
          </a:p>
          <a:p>
            <a:pPr>
              <a:spcBef>
                <a:spcPts val="0"/>
              </a:spcBef>
              <a:spcAft>
                <a:spcPts val="1200"/>
              </a:spcAft>
              <a:buClr>
                <a:srgbClr val="333399"/>
              </a:buClr>
            </a:pPr>
            <a:endParaRPr lang="en-US" altLang="en-US" dirty="0">
              <a:solidFill>
                <a:schemeClr val="accent2">
                  <a:lumMod val="75000"/>
                </a:schemeClr>
              </a:solidFill>
            </a:endParaRPr>
          </a:p>
        </p:txBody>
      </p:sp>
      <p:sp>
        <p:nvSpPr>
          <p:cNvPr id="6" name="Text Placeholder 2"/>
          <p:cNvSpPr txBox="1">
            <a:spLocks/>
          </p:cNvSpPr>
          <p:nvPr/>
        </p:nvSpPr>
        <p:spPr>
          <a:xfrm>
            <a:off x="1828800" y="152400"/>
            <a:ext cx="9753600" cy="4572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5-Digit ZIP Code™ Validation</a:t>
            </a:r>
            <a:endParaRPr lang="en-US" kern="0" dirty="0">
              <a:solidFill>
                <a:schemeClr val="bg1"/>
              </a:solidFill>
            </a:endParaRPr>
          </a:p>
        </p:txBody>
      </p:sp>
      <p:sp>
        <p:nvSpPr>
          <p:cNvPr id="3" name="Slide Number Placeholder 2">
            <a:extLst>
              <a:ext uri="{FF2B5EF4-FFF2-40B4-BE49-F238E27FC236}">
                <a16:creationId xmlns:a16="http://schemas.microsoft.com/office/drawing/2014/main" id="{91EF1E43-6AF5-48E1-A22F-8A8D361A8C4F}"/>
              </a:ext>
            </a:extLst>
          </p:cNvPr>
          <p:cNvSpPr>
            <a:spLocks noGrp="1"/>
          </p:cNvSpPr>
          <p:nvPr>
            <p:ph type="sldNum" sz="quarter" idx="10"/>
          </p:nvPr>
        </p:nvSpPr>
        <p:spPr/>
        <p:txBody>
          <a:bodyPr/>
          <a:lstStyle/>
          <a:p>
            <a:fld id="{DB48209F-1662-40B9-BF25-8E6F7AC270B7}" type="slidenum">
              <a:rPr lang="en-US" smtClean="0"/>
              <a:pPr/>
              <a:t>7</a:t>
            </a:fld>
            <a:endParaRPr lang="en-US"/>
          </a:p>
        </p:txBody>
      </p:sp>
    </p:spTree>
    <p:extLst>
      <p:ext uri="{BB962C8B-B14F-4D97-AF65-F5344CB8AC3E}">
        <p14:creationId xmlns:p14="http://schemas.microsoft.com/office/powerpoint/2010/main" val="3122929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010081560"/>
              </p:ext>
            </p:extLst>
          </p:nvPr>
        </p:nvGraphicFramePr>
        <p:xfrm>
          <a:off x="3232150" y="2752726"/>
          <a:ext cx="5727700" cy="4059554"/>
        </p:xfrm>
        <a:graphic>
          <a:graphicData uri="http://schemas.openxmlformats.org/presentationml/2006/ole">
            <mc:AlternateContent xmlns:mc="http://schemas.openxmlformats.org/markup-compatibility/2006">
              <mc:Choice xmlns:v="urn:schemas-microsoft-com:vml" Requires="v">
                <p:oleObj spid="_x0000_s14382" name="Picture" r:id="rId4" imgW="5934240" imgH="4200480" progId="Word.Picture.8">
                  <p:embed/>
                </p:oleObj>
              </mc:Choice>
              <mc:Fallback>
                <p:oleObj name="Picture" r:id="rId4" imgW="5934240" imgH="4200480" progId="Word.Picture.8">
                  <p:embed/>
                  <p:pic>
                    <p:nvPicPr>
                      <p:cNvPr id="0" name="Object 2"/>
                      <p:cNvPicPr>
                        <a:picLocks noChangeAspect="1" noChangeArrowheads="1"/>
                      </p:cNvPicPr>
                      <p:nvPr/>
                    </p:nvPicPr>
                    <p:blipFill>
                      <a:blip r:embed="rId5"/>
                      <a:srcRect/>
                      <a:stretch>
                        <a:fillRect/>
                      </a:stretch>
                    </p:blipFill>
                    <p:spPr bwMode="auto">
                      <a:xfrm>
                        <a:off x="3232150" y="2752726"/>
                        <a:ext cx="5727700" cy="4059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Placeholder 3"/>
          <p:cNvSpPr txBox="1">
            <a:spLocks/>
          </p:cNvSpPr>
          <p:nvPr/>
        </p:nvSpPr>
        <p:spPr>
          <a:xfrm>
            <a:off x="609601" y="1530848"/>
            <a:ext cx="10972798" cy="1221878"/>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spcBef>
                <a:spcPts val="0"/>
              </a:spcBef>
              <a:buNone/>
            </a:pPr>
            <a:r>
              <a:rPr lang="en-US" altLang="en-US" dirty="0">
                <a:solidFill>
                  <a:schemeClr val="accent2">
                    <a:lumMod val="75000"/>
                  </a:schemeClr>
                </a:solidFill>
              </a:rPr>
              <a:t>Example of a mailpiece with optional text information placement for MLOCR machines when appending secondary number that is provided from Suite</a:t>
            </a:r>
            <a:r>
              <a:rPr lang="en-US" altLang="en-US" baseline="30000" dirty="0">
                <a:solidFill>
                  <a:schemeClr val="accent2">
                    <a:lumMod val="75000"/>
                  </a:schemeClr>
                </a:solidFill>
              </a:rPr>
              <a:t>Link</a:t>
            </a:r>
            <a:r>
              <a:rPr lang="en-US" altLang="en-US" dirty="0">
                <a:solidFill>
                  <a:schemeClr val="accent2">
                    <a:lumMod val="75000"/>
                  </a:schemeClr>
                </a:solidFill>
              </a:rPr>
              <a:t>.</a:t>
            </a:r>
          </a:p>
        </p:txBody>
      </p:sp>
      <p:sp>
        <p:nvSpPr>
          <p:cNvPr id="11" name="Line Callout 1 10"/>
          <p:cNvSpPr/>
          <p:nvPr/>
        </p:nvSpPr>
        <p:spPr>
          <a:xfrm>
            <a:off x="9067800" y="4800600"/>
            <a:ext cx="1371600" cy="1645920"/>
          </a:xfrm>
          <a:prstGeom prst="borderCallout1">
            <a:avLst>
              <a:gd name="adj1" fmla="val 53966"/>
              <a:gd name="adj2" fmla="val -157"/>
              <a:gd name="adj3" fmla="val 54325"/>
              <a:gd name="adj4" fmla="val -25981"/>
            </a:avLst>
          </a:prstGeom>
          <a:noFill/>
          <a:ln w="28575">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Barcode reflects DPC secondary number provided from Suite</a:t>
            </a:r>
            <a:r>
              <a:rPr lang="en-US" sz="1400" baseline="30000" dirty="0">
                <a:solidFill>
                  <a:schemeClr val="accent6">
                    <a:lumMod val="75000"/>
                  </a:schemeClr>
                </a:solidFill>
              </a:rPr>
              <a:t>Link</a:t>
            </a:r>
            <a:r>
              <a:rPr lang="en-US" sz="1400" dirty="0">
                <a:solidFill>
                  <a:schemeClr val="accent6">
                    <a:lumMod val="75000"/>
                  </a:schemeClr>
                </a:solidFill>
              </a:rPr>
              <a:t>.</a:t>
            </a:r>
          </a:p>
        </p:txBody>
      </p:sp>
      <p:sp>
        <p:nvSpPr>
          <p:cNvPr id="12"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MASS Requirements</a:t>
            </a:r>
            <a:endParaRPr lang="en-US" kern="0" dirty="0">
              <a:solidFill>
                <a:schemeClr val="bg1"/>
              </a:solidFill>
            </a:endParaRPr>
          </a:p>
        </p:txBody>
      </p:sp>
      <p:sp>
        <p:nvSpPr>
          <p:cNvPr id="9" name="Title 3">
            <a:extLst>
              <a:ext uri="{FF2B5EF4-FFF2-40B4-BE49-F238E27FC236}">
                <a16:creationId xmlns:a16="http://schemas.microsoft.com/office/drawing/2014/main" id="{4591DBF1-4683-49F7-A531-6007A89B3825}"/>
              </a:ext>
            </a:extLst>
          </p:cNvPr>
          <p:cNvSpPr txBox="1">
            <a:spLocks/>
          </p:cNvSpPr>
          <p:nvPr/>
        </p:nvSpPr>
        <p:spPr>
          <a:xfrm>
            <a:off x="609601" y="822961"/>
            <a:ext cx="9837752" cy="707887"/>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kern="0" dirty="0">
                <a:solidFill>
                  <a:schemeClr val="accent2">
                    <a:lumMod val="75000"/>
                  </a:schemeClr>
                </a:solidFill>
                <a:latin typeface="Arial Black" panose="020B0A04020102020204" pitchFamily="34" charset="0"/>
              </a:rPr>
              <a:t>Extraneous Output Options</a:t>
            </a:r>
            <a:endParaRPr lang="en-US" sz="3200" kern="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D48F6435-4030-44DD-A0FB-E67D704739AD}"/>
              </a:ext>
            </a:extLst>
          </p:cNvPr>
          <p:cNvSpPr>
            <a:spLocks noGrp="1"/>
          </p:cNvSpPr>
          <p:nvPr>
            <p:ph type="sldNum" sz="quarter" idx="10"/>
          </p:nvPr>
        </p:nvSpPr>
        <p:spPr/>
        <p:txBody>
          <a:bodyPr/>
          <a:lstStyle/>
          <a:p>
            <a:fld id="{DB48209F-1662-40B9-BF25-8E6F7AC270B7}" type="slidenum">
              <a:rPr lang="en-US" smtClean="0"/>
              <a:pPr/>
              <a:t>70</a:t>
            </a:fld>
            <a:endParaRPr lang="en-US"/>
          </a:p>
        </p:txBody>
      </p:sp>
    </p:spTree>
    <p:extLst>
      <p:ext uri="{BB962C8B-B14F-4D97-AF65-F5344CB8AC3E}">
        <p14:creationId xmlns:p14="http://schemas.microsoft.com/office/powerpoint/2010/main" val="1611483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09601" y="1530848"/>
            <a:ext cx="10972799" cy="1191016"/>
          </a:xfrm>
          <a:prstGeom prst="rect">
            <a:avLst/>
          </a:prstGeom>
        </p:spPr>
        <p:txBody>
          <a:bodyPr anchor="t"/>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spcBef>
                <a:spcPts val="0"/>
              </a:spcBef>
              <a:buNone/>
            </a:pPr>
            <a:r>
              <a:rPr lang="en-US" altLang="en-US" dirty="0">
                <a:solidFill>
                  <a:schemeClr val="accent2">
                    <a:lumMod val="75000"/>
                  </a:schemeClr>
                </a:solidFill>
              </a:rPr>
              <a:t>Example of mailpiece with text information placement for MLOCR machines when appending secondary number that is provided from Suite</a:t>
            </a:r>
            <a:r>
              <a:rPr lang="en-US" altLang="en-US" baseline="30000" dirty="0">
                <a:solidFill>
                  <a:schemeClr val="accent2">
                    <a:lumMod val="75000"/>
                  </a:schemeClr>
                </a:solidFill>
              </a:rPr>
              <a:t>Link</a:t>
            </a:r>
            <a:r>
              <a:rPr lang="en-US" altLang="en-US" dirty="0">
                <a:solidFill>
                  <a:schemeClr val="accent2">
                    <a:lumMod val="75000"/>
                  </a:schemeClr>
                </a:solidFill>
              </a:rPr>
              <a:t>.  The input address in this example contains extraneous information. </a:t>
            </a:r>
          </a:p>
        </p:txBody>
      </p:sp>
      <p:graphicFrame>
        <p:nvGraphicFramePr>
          <p:cNvPr id="3" name="Object 2"/>
          <p:cNvGraphicFramePr>
            <a:graphicFrameLocks noChangeAspect="1"/>
          </p:cNvGraphicFramePr>
          <p:nvPr>
            <p:extLst>
              <p:ext uri="{D42A27DB-BD31-4B8C-83A1-F6EECF244321}">
                <p14:modId xmlns:p14="http://schemas.microsoft.com/office/powerpoint/2010/main" val="1228879564"/>
              </p:ext>
            </p:extLst>
          </p:nvPr>
        </p:nvGraphicFramePr>
        <p:xfrm>
          <a:off x="3231379" y="2752344"/>
          <a:ext cx="5729242" cy="4059936"/>
        </p:xfrm>
        <a:graphic>
          <a:graphicData uri="http://schemas.openxmlformats.org/presentationml/2006/ole">
            <mc:AlternateContent xmlns:mc="http://schemas.openxmlformats.org/markup-compatibility/2006">
              <mc:Choice xmlns:v="urn:schemas-microsoft-com:vml" Requires="v">
                <p:oleObj spid="_x0000_s13360" name="Picture" r:id="rId4" imgW="5934240" imgH="4200480" progId="Word.Picture.8">
                  <p:embed/>
                </p:oleObj>
              </mc:Choice>
              <mc:Fallback>
                <p:oleObj name="Picture" r:id="rId4" imgW="5934240" imgH="4200480" progId="Word.Picture.8">
                  <p:embed/>
                  <p:pic>
                    <p:nvPicPr>
                      <p:cNvPr id="0" name=""/>
                      <p:cNvPicPr>
                        <a:picLocks noChangeAspect="1" noChangeArrowheads="1"/>
                      </p:cNvPicPr>
                      <p:nvPr/>
                    </p:nvPicPr>
                    <p:blipFill>
                      <a:blip r:embed="rId5"/>
                      <a:srcRect/>
                      <a:stretch>
                        <a:fillRect/>
                      </a:stretch>
                    </p:blipFill>
                    <p:spPr bwMode="auto">
                      <a:xfrm>
                        <a:off x="3231379" y="2752344"/>
                        <a:ext cx="5729242" cy="4059936"/>
                      </a:xfrm>
                      <a:prstGeom prst="rect">
                        <a:avLst/>
                      </a:prstGeom>
                      <a:solidFill>
                        <a:schemeClr val="bg1"/>
                      </a:solidFill>
                      <a:ln>
                        <a:noFill/>
                      </a:ln>
                    </p:spPr>
                  </p:pic>
                </p:oleObj>
              </mc:Fallback>
            </mc:AlternateContent>
          </a:graphicData>
        </a:graphic>
      </p:graphicFrame>
      <p:sp>
        <p:nvSpPr>
          <p:cNvPr id="10" name="Line Callout 1 9"/>
          <p:cNvSpPr/>
          <p:nvPr/>
        </p:nvSpPr>
        <p:spPr>
          <a:xfrm>
            <a:off x="9067800" y="4800600"/>
            <a:ext cx="1371600" cy="1645920"/>
          </a:xfrm>
          <a:prstGeom prst="borderCallout1">
            <a:avLst>
              <a:gd name="adj1" fmla="val 53966"/>
              <a:gd name="adj2" fmla="val -157"/>
              <a:gd name="adj3" fmla="val 54325"/>
              <a:gd name="adj4" fmla="val -25981"/>
            </a:avLst>
          </a:prstGeom>
          <a:noFill/>
          <a:ln w="28575">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Barcode reflects DPC secondary number provided from Suite</a:t>
            </a:r>
            <a:r>
              <a:rPr lang="en-US" sz="1400" baseline="30000" dirty="0">
                <a:solidFill>
                  <a:schemeClr val="accent6">
                    <a:lumMod val="75000"/>
                  </a:schemeClr>
                </a:solidFill>
              </a:rPr>
              <a:t>Link</a:t>
            </a:r>
            <a:r>
              <a:rPr lang="en-US" sz="1400" dirty="0">
                <a:solidFill>
                  <a:schemeClr val="accent6">
                    <a:lumMod val="75000"/>
                  </a:schemeClr>
                </a:solidFill>
              </a:rPr>
              <a:t>.</a:t>
            </a:r>
          </a:p>
        </p:txBody>
      </p:sp>
      <p:sp>
        <p:nvSpPr>
          <p:cNvPr id="12"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Suite</a:t>
            </a:r>
            <a:r>
              <a:rPr lang="en-US" altLang="en-US" b="1" baseline="30000" dirty="0" err="1">
                <a:solidFill>
                  <a:schemeClr val="bg1"/>
                </a:solidFill>
              </a:rPr>
              <a:t>Link</a:t>
            </a:r>
            <a:r>
              <a:rPr lang="en-US" altLang="en-US" b="1" baseline="30000" dirty="0">
                <a:solidFill>
                  <a:schemeClr val="bg1"/>
                </a:solidFill>
              </a:rPr>
              <a:t>® </a:t>
            </a:r>
            <a:r>
              <a:rPr lang="en-US" altLang="en-US" b="1" dirty="0">
                <a:solidFill>
                  <a:schemeClr val="bg1"/>
                </a:solidFill>
              </a:rPr>
              <a:t>MASS Requirements</a:t>
            </a:r>
            <a:endParaRPr lang="en-US" kern="0" dirty="0">
              <a:solidFill>
                <a:schemeClr val="bg1"/>
              </a:solidFill>
            </a:endParaRPr>
          </a:p>
        </p:txBody>
      </p:sp>
      <p:sp>
        <p:nvSpPr>
          <p:cNvPr id="9" name="Title 3">
            <a:extLst>
              <a:ext uri="{FF2B5EF4-FFF2-40B4-BE49-F238E27FC236}">
                <a16:creationId xmlns:a16="http://schemas.microsoft.com/office/drawing/2014/main" id="{5962BD4F-4A07-4042-80F2-918E4EF674A7}"/>
              </a:ext>
            </a:extLst>
          </p:cNvPr>
          <p:cNvSpPr txBox="1">
            <a:spLocks/>
          </p:cNvSpPr>
          <p:nvPr/>
        </p:nvSpPr>
        <p:spPr>
          <a:xfrm>
            <a:off x="609601" y="822961"/>
            <a:ext cx="9837752" cy="707887"/>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kern="0" dirty="0">
                <a:solidFill>
                  <a:schemeClr val="accent2">
                    <a:lumMod val="75000"/>
                  </a:schemeClr>
                </a:solidFill>
                <a:latin typeface="Arial Black" panose="020B0A04020102020204" pitchFamily="34" charset="0"/>
              </a:rPr>
              <a:t>Extraneous Output Options</a:t>
            </a:r>
            <a:endParaRPr lang="en-US" sz="3200" kern="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9DB784F1-0BE6-4F35-99FA-39CF7E5B8B7B}"/>
              </a:ext>
            </a:extLst>
          </p:cNvPr>
          <p:cNvSpPr>
            <a:spLocks noGrp="1"/>
          </p:cNvSpPr>
          <p:nvPr>
            <p:ph type="sldNum" sz="quarter" idx="10"/>
          </p:nvPr>
        </p:nvSpPr>
        <p:spPr/>
        <p:txBody>
          <a:bodyPr/>
          <a:lstStyle/>
          <a:p>
            <a:fld id="{DB48209F-1662-40B9-BF25-8E6F7AC270B7}" type="slidenum">
              <a:rPr lang="en-US" smtClean="0"/>
              <a:pPr/>
              <a:t>71</a:t>
            </a:fld>
            <a:endParaRPr lang="en-US"/>
          </a:p>
        </p:txBody>
      </p:sp>
    </p:spTree>
    <p:extLst>
      <p:ext uri="{BB962C8B-B14F-4D97-AF65-F5344CB8AC3E}">
        <p14:creationId xmlns:p14="http://schemas.microsoft.com/office/powerpoint/2010/main" val="675407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09600" y="1447800"/>
            <a:ext cx="9448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buClr>
                <a:schemeClr val="accent6">
                  <a:lumMod val="75000"/>
                </a:schemeClr>
              </a:buClr>
              <a:buFont typeface="Wingdings" panose="05000000000000000000" pitchFamily="2" charset="2"/>
              <a:buChar char="§"/>
            </a:pPr>
            <a:r>
              <a:rPr lang="en-US" b="1" dirty="0">
                <a:solidFill>
                  <a:schemeClr val="accent6">
                    <a:lumMod val="75000"/>
                  </a:schemeClr>
                </a:solidFill>
              </a:rPr>
              <a:t>CMR	</a:t>
            </a:r>
            <a:r>
              <a:rPr lang="en-US" dirty="0">
                <a:solidFill>
                  <a:schemeClr val="accent6">
                    <a:lumMod val="75000"/>
                  </a:schemeClr>
                </a:solidFill>
              </a:rPr>
              <a:t>Consolidated Mail Room</a:t>
            </a:r>
          </a:p>
          <a:p>
            <a:pPr marL="342900" indent="-342900" eaLnBrk="1" hangingPunct="1">
              <a:buClr>
                <a:schemeClr val="accent6">
                  <a:lumMod val="75000"/>
                </a:schemeClr>
              </a:buClr>
              <a:buFont typeface="Wingdings" panose="05000000000000000000" pitchFamily="2" charset="2"/>
              <a:buChar char="§"/>
            </a:pPr>
            <a:r>
              <a:rPr lang="en-US" b="1" dirty="0">
                <a:solidFill>
                  <a:schemeClr val="accent6">
                    <a:lumMod val="75000"/>
                  </a:schemeClr>
                </a:solidFill>
              </a:rPr>
              <a:t>PSC		</a:t>
            </a:r>
            <a:r>
              <a:rPr lang="en-US" dirty="0">
                <a:solidFill>
                  <a:schemeClr val="accent6">
                    <a:lumMod val="75000"/>
                  </a:schemeClr>
                </a:solidFill>
              </a:rPr>
              <a:t>Postal Service Center</a:t>
            </a:r>
          </a:p>
          <a:p>
            <a:pPr marL="342900" indent="-342900" eaLnBrk="1" hangingPunct="1">
              <a:buClr>
                <a:schemeClr val="accent6">
                  <a:lumMod val="75000"/>
                </a:schemeClr>
              </a:buClr>
              <a:buFont typeface="Wingdings" panose="05000000000000000000" pitchFamily="2" charset="2"/>
              <a:buChar char="§"/>
            </a:pPr>
            <a:r>
              <a:rPr lang="en-US" b="1" dirty="0">
                <a:solidFill>
                  <a:schemeClr val="accent6">
                    <a:lumMod val="75000"/>
                  </a:schemeClr>
                </a:solidFill>
              </a:rPr>
              <a:t>UNIT				</a:t>
            </a:r>
          </a:p>
          <a:p>
            <a:pPr marL="342900" indent="-342900" eaLnBrk="1" hangingPunct="1">
              <a:buClr>
                <a:schemeClr val="accent6">
                  <a:lumMod val="75000"/>
                </a:schemeClr>
              </a:buClr>
              <a:buFont typeface="Wingdings" panose="05000000000000000000" pitchFamily="2" charset="2"/>
              <a:buChar char="§"/>
            </a:pPr>
            <a:r>
              <a:rPr lang="en-US" b="1"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UMR</a:t>
            </a:r>
            <a:r>
              <a:rPr lang="en-US" b="1" i="1"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	</a:t>
            </a:r>
            <a:r>
              <a:rPr lang="en-US"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Unit Mail Room</a:t>
            </a:r>
            <a:r>
              <a:rPr lang="en-US" b="1"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a:t>
            </a:r>
          </a:p>
          <a:p>
            <a:pPr marL="342900" indent="-342900" eaLnBrk="1" hangingPunct="1">
              <a:buClr>
                <a:schemeClr val="accent6">
                  <a:lumMod val="75000"/>
                </a:schemeClr>
              </a:buClr>
              <a:buFont typeface="Wingdings" panose="05000000000000000000" pitchFamily="2" charset="2"/>
              <a:buChar char="§"/>
            </a:pPr>
            <a:r>
              <a:rPr lang="en-US" b="1"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OMC</a:t>
            </a:r>
            <a:r>
              <a:rPr lang="en-US" b="1" i="1"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	</a:t>
            </a:r>
            <a:r>
              <a:rPr lang="en-US"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Official Mail Center</a:t>
            </a:r>
            <a:r>
              <a:rPr lang="en-US" b="1"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a:t>
            </a:r>
            <a:r>
              <a:rPr lang="en-US" b="1" i="1" dirty="0">
                <a:solidFill>
                  <a:schemeClr val="accent6">
                    <a:lumMod val="75000"/>
                  </a:schemeClr>
                </a:solidFill>
                <a:effectLst>
                  <a:outerShdw blurRad="38100" dist="38100" dir="2700000" algn="tl">
                    <a:srgbClr val="000000">
                      <a:alpha val="43137"/>
                    </a:srgbClr>
                  </a:outerShdw>
                </a:effectLst>
              </a:rPr>
              <a:t>	</a:t>
            </a:r>
            <a:r>
              <a:rPr lang="en-US" b="1" dirty="0">
                <a:solidFill>
                  <a:schemeClr val="accent6">
                    <a:lumMod val="75000"/>
                  </a:schemeClr>
                </a:solidFill>
              </a:rPr>
              <a:t>	</a:t>
            </a:r>
            <a:r>
              <a:rPr lang="en-US" sz="1800" i="1" u="dotted" dirty="0">
                <a:solidFill>
                  <a:schemeClr val="accent6">
                    <a:lumMod val="75000"/>
                  </a:schemeClr>
                </a:solidFill>
                <a:effectLst>
                  <a:outerShdw blurRad="38100" dist="38100" dir="2700000" algn="tl">
                    <a:srgbClr val="000000">
                      <a:alpha val="43137"/>
                    </a:srgbClr>
                  </a:outerShdw>
                </a:effectLst>
                <a:uFill>
                  <a:solidFill>
                    <a:schemeClr val="accent2">
                      <a:lumMod val="60000"/>
                      <a:lumOff val="40000"/>
                    </a:schemeClr>
                  </a:solidFill>
                </a:uFill>
              </a:rPr>
              <a:t>** New Abbreviations</a:t>
            </a:r>
          </a:p>
        </p:txBody>
      </p:sp>
      <p:sp>
        <p:nvSpPr>
          <p:cNvPr id="7" name="Rectangle 6"/>
          <p:cNvSpPr/>
          <p:nvPr/>
        </p:nvSpPr>
        <p:spPr>
          <a:xfrm>
            <a:off x="609600" y="3427565"/>
            <a:ext cx="9753600" cy="461665"/>
          </a:xfrm>
          <a:prstGeom prst="rect">
            <a:avLst/>
          </a:prstGeom>
        </p:spPr>
        <p:txBody>
          <a:bodyPr wrap="square">
            <a:spAutoFit/>
          </a:bodyPr>
          <a:lstStyle/>
          <a:p>
            <a:r>
              <a:rPr lang="en-US" sz="2400" i="1" dirty="0">
                <a:solidFill>
                  <a:schemeClr val="accent6">
                    <a:lumMod val="75000"/>
                  </a:schemeClr>
                </a:solidFill>
                <a:latin typeface="+mj-lt"/>
              </a:rPr>
              <a:t>Destinations</a:t>
            </a:r>
          </a:p>
        </p:txBody>
      </p:sp>
      <p:sp>
        <p:nvSpPr>
          <p:cNvPr id="8" name="Rectangle 7"/>
          <p:cNvSpPr/>
          <p:nvPr/>
        </p:nvSpPr>
        <p:spPr>
          <a:xfrm>
            <a:off x="609600" y="3950784"/>
            <a:ext cx="9753600" cy="2246769"/>
          </a:xfrm>
          <a:prstGeom prst="rect">
            <a:avLst/>
          </a:prstGeom>
        </p:spPr>
        <p:txBody>
          <a:bodyPr wrap="square">
            <a:spAutoFit/>
          </a:bodyPr>
          <a:lstStyle/>
          <a:p>
            <a:pPr marL="285750" indent="-285750">
              <a:buClr>
                <a:schemeClr val="accent6">
                  <a:lumMod val="75000"/>
                </a:schemeClr>
              </a:buClr>
              <a:buFont typeface="Wingdings" panose="05000000000000000000" pitchFamily="2" charset="2"/>
              <a:buChar char="§"/>
            </a:pPr>
            <a:r>
              <a:rPr lang="en-US" sz="2000" b="1" dirty="0">
                <a:solidFill>
                  <a:schemeClr val="accent6">
                    <a:lumMod val="75000"/>
                  </a:schemeClr>
                </a:solidFill>
              </a:rPr>
              <a:t>APO		</a:t>
            </a:r>
            <a:r>
              <a:rPr lang="en-US" sz="2000" dirty="0">
                <a:solidFill>
                  <a:schemeClr val="accent6">
                    <a:lumMod val="75000"/>
                  </a:schemeClr>
                </a:solidFill>
              </a:rPr>
              <a:t>Air/Army Post Office</a:t>
            </a:r>
          </a:p>
          <a:p>
            <a:pPr marL="285750" indent="-285750">
              <a:buClr>
                <a:schemeClr val="accent6">
                  <a:lumMod val="75000"/>
                </a:schemeClr>
              </a:buClr>
              <a:buFont typeface="Wingdings" panose="05000000000000000000" pitchFamily="2" charset="2"/>
              <a:buChar char="§"/>
            </a:pPr>
            <a:r>
              <a:rPr lang="en-US" sz="2000" b="1" dirty="0">
                <a:solidFill>
                  <a:schemeClr val="accent6">
                    <a:lumMod val="75000"/>
                  </a:schemeClr>
                </a:solidFill>
              </a:rPr>
              <a:t>FPO</a:t>
            </a:r>
            <a:r>
              <a:rPr lang="en-US" sz="2000" dirty="0">
                <a:solidFill>
                  <a:schemeClr val="accent6">
                    <a:lumMod val="75000"/>
                  </a:schemeClr>
                </a:solidFill>
              </a:rPr>
              <a:t>		Fleet Post Office</a:t>
            </a:r>
          </a:p>
          <a:p>
            <a:pPr marL="285750" indent="-285750">
              <a:buClr>
                <a:schemeClr val="accent6">
                  <a:lumMod val="75000"/>
                </a:schemeClr>
              </a:buClr>
              <a:buFont typeface="Wingdings" panose="05000000000000000000" pitchFamily="2" charset="2"/>
              <a:buChar char="§"/>
            </a:pPr>
            <a:r>
              <a:rPr lang="en-US" sz="2000" b="1" dirty="0">
                <a:solidFill>
                  <a:schemeClr val="accent6">
                    <a:lumMod val="75000"/>
                  </a:schemeClr>
                </a:solidFill>
              </a:rPr>
              <a:t>DPO</a:t>
            </a:r>
            <a:r>
              <a:rPr lang="en-US" sz="2000" dirty="0">
                <a:solidFill>
                  <a:schemeClr val="accent6">
                    <a:lumMod val="75000"/>
                  </a:schemeClr>
                </a:solidFill>
              </a:rPr>
              <a:t>		Diplomatic Post Office</a:t>
            </a:r>
          </a:p>
          <a:p>
            <a:pPr marL="285750" indent="-285750">
              <a:buClr>
                <a:schemeClr val="accent6">
                  <a:lumMod val="75000"/>
                </a:schemeClr>
              </a:buClr>
              <a:buFont typeface="Wingdings" panose="05000000000000000000" pitchFamily="2" charset="2"/>
              <a:buChar char="§"/>
            </a:pPr>
            <a:endParaRPr lang="en-US" sz="2000" dirty="0">
              <a:solidFill>
                <a:schemeClr val="accent6">
                  <a:lumMod val="75000"/>
                </a:schemeClr>
              </a:solidFill>
            </a:endParaRPr>
          </a:p>
          <a:p>
            <a:pPr marL="285750" indent="-285750">
              <a:buClr>
                <a:schemeClr val="accent6">
                  <a:lumMod val="75000"/>
                </a:schemeClr>
              </a:buClr>
              <a:buFont typeface="Wingdings" panose="05000000000000000000" pitchFamily="2" charset="2"/>
              <a:buChar char="§"/>
            </a:pPr>
            <a:r>
              <a:rPr lang="en-US" sz="2000" b="1" dirty="0">
                <a:solidFill>
                  <a:schemeClr val="accent6">
                    <a:lumMod val="75000"/>
                  </a:schemeClr>
                </a:solidFill>
              </a:rPr>
              <a:t>AA</a:t>
            </a:r>
            <a:r>
              <a:rPr lang="en-US" sz="2000" dirty="0">
                <a:solidFill>
                  <a:schemeClr val="accent6">
                    <a:lumMod val="75000"/>
                  </a:schemeClr>
                </a:solidFill>
              </a:rPr>
              <a:t>		Armed Forces, Central &amp; South America  </a:t>
            </a:r>
          </a:p>
          <a:p>
            <a:pPr marL="285750" indent="-285750">
              <a:buClr>
                <a:schemeClr val="accent6">
                  <a:lumMod val="75000"/>
                </a:schemeClr>
              </a:buClr>
              <a:buFont typeface="Wingdings" panose="05000000000000000000" pitchFamily="2" charset="2"/>
              <a:buChar char="§"/>
            </a:pPr>
            <a:r>
              <a:rPr lang="en-US" sz="2000" b="1" dirty="0">
                <a:solidFill>
                  <a:schemeClr val="accent6">
                    <a:lumMod val="75000"/>
                  </a:schemeClr>
                </a:solidFill>
              </a:rPr>
              <a:t>AE		</a:t>
            </a:r>
            <a:r>
              <a:rPr lang="en-US" sz="2000" dirty="0">
                <a:solidFill>
                  <a:schemeClr val="accent6">
                    <a:lumMod val="75000"/>
                  </a:schemeClr>
                </a:solidFill>
              </a:rPr>
              <a:t>Armed Forces, Europe (Germany, Italy, etc.)</a:t>
            </a:r>
          </a:p>
          <a:p>
            <a:pPr marL="285750" indent="-285750">
              <a:buClr>
                <a:schemeClr val="accent6">
                  <a:lumMod val="75000"/>
                </a:schemeClr>
              </a:buClr>
              <a:buFont typeface="Wingdings" panose="05000000000000000000" pitchFamily="2" charset="2"/>
              <a:buChar char="§"/>
            </a:pPr>
            <a:r>
              <a:rPr lang="en-US" sz="2000" b="1" dirty="0">
                <a:solidFill>
                  <a:schemeClr val="accent6">
                    <a:lumMod val="75000"/>
                  </a:schemeClr>
                </a:solidFill>
              </a:rPr>
              <a:t>AP</a:t>
            </a:r>
            <a:r>
              <a:rPr lang="en-US" sz="2000" dirty="0">
                <a:solidFill>
                  <a:schemeClr val="accent6">
                    <a:lumMod val="75000"/>
                  </a:schemeClr>
                </a:solidFill>
              </a:rPr>
              <a:t>		Armed Forces, Pacific (Korea, Japan)</a:t>
            </a:r>
          </a:p>
        </p:txBody>
      </p:sp>
      <p:sp>
        <p:nvSpPr>
          <p:cNvPr id="11"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Military Addressing</a:t>
            </a:r>
            <a:endParaRPr lang="en-US" kern="0" dirty="0">
              <a:solidFill>
                <a:schemeClr val="bg1"/>
              </a:solidFill>
            </a:endParaRPr>
          </a:p>
        </p:txBody>
      </p:sp>
      <p:sp>
        <p:nvSpPr>
          <p:cNvPr id="3" name="Slide Number Placeholder 2">
            <a:extLst>
              <a:ext uri="{FF2B5EF4-FFF2-40B4-BE49-F238E27FC236}">
                <a16:creationId xmlns:a16="http://schemas.microsoft.com/office/drawing/2014/main" id="{64935262-7927-41DC-A056-61DC33AE8D4E}"/>
              </a:ext>
            </a:extLst>
          </p:cNvPr>
          <p:cNvSpPr>
            <a:spLocks noGrp="1"/>
          </p:cNvSpPr>
          <p:nvPr>
            <p:ph type="sldNum" sz="quarter" idx="10"/>
          </p:nvPr>
        </p:nvSpPr>
        <p:spPr/>
        <p:txBody>
          <a:bodyPr/>
          <a:lstStyle/>
          <a:p>
            <a:fld id="{90DF1D56-079D-400F-8097-016EBDA8D58B}" type="slidenum">
              <a:rPr lang="en-US" smtClean="0"/>
              <a:pPr/>
              <a:t>72</a:t>
            </a:fld>
            <a:endParaRPr lang="en-US"/>
          </a:p>
        </p:txBody>
      </p:sp>
    </p:spTree>
    <p:extLst>
      <p:ext uri="{BB962C8B-B14F-4D97-AF65-F5344CB8AC3E}">
        <p14:creationId xmlns:p14="http://schemas.microsoft.com/office/powerpoint/2010/main" val="933350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936528411"/>
              </p:ext>
            </p:extLst>
          </p:nvPr>
        </p:nvGraphicFramePr>
        <p:xfrm>
          <a:off x="2118360" y="1524000"/>
          <a:ext cx="7955280" cy="914400"/>
        </p:xfrm>
        <a:graphic>
          <a:graphicData uri="http://schemas.openxmlformats.org/drawingml/2006/table">
            <a:tbl>
              <a:tblPr/>
              <a:tblGrid>
                <a:gridCol w="825548">
                  <a:extLst>
                    <a:ext uri="{9D8B030D-6E8A-4147-A177-3AD203B41FA5}">
                      <a16:colId xmlns:a16="http://schemas.microsoft.com/office/drawing/2014/main" val="20000"/>
                    </a:ext>
                  </a:extLst>
                </a:gridCol>
                <a:gridCol w="1275847">
                  <a:extLst>
                    <a:ext uri="{9D8B030D-6E8A-4147-A177-3AD203B41FA5}">
                      <a16:colId xmlns:a16="http://schemas.microsoft.com/office/drawing/2014/main" val="20001"/>
                    </a:ext>
                  </a:extLst>
                </a:gridCol>
                <a:gridCol w="1425947">
                  <a:extLst>
                    <a:ext uri="{9D8B030D-6E8A-4147-A177-3AD203B41FA5}">
                      <a16:colId xmlns:a16="http://schemas.microsoft.com/office/drawing/2014/main" val="20002"/>
                    </a:ext>
                  </a:extLst>
                </a:gridCol>
                <a:gridCol w="825548">
                  <a:extLst>
                    <a:ext uri="{9D8B030D-6E8A-4147-A177-3AD203B41FA5}">
                      <a16:colId xmlns:a16="http://schemas.microsoft.com/office/drawing/2014/main" val="20003"/>
                    </a:ext>
                  </a:extLst>
                </a:gridCol>
                <a:gridCol w="900597">
                  <a:extLst>
                    <a:ext uri="{9D8B030D-6E8A-4147-A177-3AD203B41FA5}">
                      <a16:colId xmlns:a16="http://schemas.microsoft.com/office/drawing/2014/main" val="20004"/>
                    </a:ext>
                  </a:extLst>
                </a:gridCol>
                <a:gridCol w="900597">
                  <a:extLst>
                    <a:ext uri="{9D8B030D-6E8A-4147-A177-3AD203B41FA5}">
                      <a16:colId xmlns:a16="http://schemas.microsoft.com/office/drawing/2014/main" val="20005"/>
                    </a:ext>
                  </a:extLst>
                </a:gridCol>
                <a:gridCol w="975648">
                  <a:extLst>
                    <a:ext uri="{9D8B030D-6E8A-4147-A177-3AD203B41FA5}">
                      <a16:colId xmlns:a16="http://schemas.microsoft.com/office/drawing/2014/main" val="20006"/>
                    </a:ext>
                  </a:extLst>
                </a:gridCol>
                <a:gridCol w="825548">
                  <a:extLst>
                    <a:ext uri="{9D8B030D-6E8A-4147-A177-3AD203B41FA5}">
                      <a16:colId xmlns:a16="http://schemas.microsoft.com/office/drawing/2014/main" val="20007"/>
                    </a:ext>
                  </a:extLst>
                </a:gridCol>
              </a:tblGrid>
              <a:tr h="57131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30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1 –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CMR 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09011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Rectangle 32"/>
          <p:cNvSpPr>
            <a:spLocks noChangeArrowheads="1"/>
          </p:cNvSpPr>
          <p:nvPr/>
        </p:nvSpPr>
        <p:spPr bwMode="auto">
          <a:xfrm>
            <a:off x="1752600" y="2743200"/>
            <a:ext cx="8686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chemeClr val="accent6">
                    <a:lumMod val="75000"/>
                  </a:schemeClr>
                </a:solidFill>
              </a:rPr>
              <a:t>Input:			CMR 456 BOX 98</a:t>
            </a:r>
            <a:endParaRPr lang="en-US" sz="2000" b="1" dirty="0">
              <a:solidFill>
                <a:schemeClr val="bg1">
                  <a:lumMod val="65000"/>
                </a:schemeClr>
              </a:solidFill>
            </a:endParaRPr>
          </a:p>
          <a:p>
            <a:pPr>
              <a:spcAft>
                <a:spcPts val="1800"/>
              </a:spcAft>
            </a:pPr>
            <a:r>
              <a:rPr lang="en-US" sz="2000" b="1" dirty="0">
                <a:solidFill>
                  <a:schemeClr val="accent6">
                    <a:lumMod val="75000"/>
                  </a:schemeClr>
                </a:solidFill>
              </a:rPr>
              <a:t> 			APO AE 09011</a:t>
            </a:r>
            <a:endParaRPr lang="en-US" sz="2000" b="1" dirty="0">
              <a:solidFill>
                <a:schemeClr val="bg1">
                  <a:lumMod val="65000"/>
                </a:schemeClr>
              </a:solidFill>
            </a:endParaRPr>
          </a:p>
          <a:p>
            <a:r>
              <a:rPr lang="en-US" sz="2000" b="1" dirty="0">
                <a:solidFill>
                  <a:schemeClr val="accent6">
                    <a:lumMod val="75000"/>
                  </a:schemeClr>
                </a:solidFill>
              </a:rPr>
              <a:t>Output:		CMR 456 BOX 98</a:t>
            </a:r>
          </a:p>
          <a:p>
            <a:pPr>
              <a:spcAft>
                <a:spcPts val="1800"/>
              </a:spcAft>
            </a:pPr>
            <a:r>
              <a:rPr lang="en-US" sz="2000" b="1" dirty="0">
                <a:solidFill>
                  <a:schemeClr val="accent6">
                    <a:lumMod val="75000"/>
                  </a:schemeClr>
                </a:solidFill>
              </a:rPr>
              <a:t> 			APO AE 09011-0001</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Return Code:	Y</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Footnotes: 	AAF1</a:t>
            </a:r>
          </a:p>
        </p:txBody>
      </p:sp>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rPr>
              <a:t>Current Military</a:t>
            </a:r>
            <a:r>
              <a:rPr lang="en-US" baseline="0" dirty="0">
                <a:solidFill>
                  <a:schemeClr val="accent2">
                    <a:lumMod val="75000"/>
                  </a:schemeClr>
                </a:solidFill>
              </a:rPr>
              <a:t> Addressing - CMR</a:t>
            </a:r>
            <a:endParaRPr lang="en-US" dirty="0">
              <a:solidFill>
                <a:schemeClr val="accent2">
                  <a:lumMod val="75000"/>
                </a:schemeClr>
              </a:solidFill>
            </a:endParaRPr>
          </a:p>
        </p:txBody>
      </p:sp>
      <p:sp>
        <p:nvSpPr>
          <p:cNvPr id="8" name="Text Placeholder 2">
            <a:extLst>
              <a:ext uri="{FF2B5EF4-FFF2-40B4-BE49-F238E27FC236}">
                <a16:creationId xmlns:a16="http://schemas.microsoft.com/office/drawing/2014/main" id="{2A4AD7C3-324C-48E1-BB58-F993F2D10D5D}"/>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Military Addressing</a:t>
            </a:r>
            <a:endParaRPr lang="en-US" kern="0" dirty="0">
              <a:solidFill>
                <a:schemeClr val="bg1"/>
              </a:solidFill>
            </a:endParaRPr>
          </a:p>
        </p:txBody>
      </p:sp>
      <p:sp>
        <p:nvSpPr>
          <p:cNvPr id="4" name="Slide Number Placeholder 3">
            <a:extLst>
              <a:ext uri="{FF2B5EF4-FFF2-40B4-BE49-F238E27FC236}">
                <a16:creationId xmlns:a16="http://schemas.microsoft.com/office/drawing/2014/main" id="{1461EBD6-C72F-4BA3-A132-000F67B05FA4}"/>
              </a:ext>
            </a:extLst>
          </p:cNvPr>
          <p:cNvSpPr>
            <a:spLocks noGrp="1"/>
          </p:cNvSpPr>
          <p:nvPr>
            <p:ph type="sldNum" sz="quarter" idx="10"/>
          </p:nvPr>
        </p:nvSpPr>
        <p:spPr/>
        <p:txBody>
          <a:bodyPr/>
          <a:lstStyle/>
          <a:p>
            <a:fld id="{90DF1D56-079D-400F-8097-016EBDA8D58B}" type="slidenum">
              <a:rPr lang="en-US" smtClean="0"/>
              <a:pPr/>
              <a:t>73</a:t>
            </a:fld>
            <a:endParaRPr lang="en-US"/>
          </a:p>
        </p:txBody>
      </p:sp>
    </p:spTree>
    <p:extLst>
      <p:ext uri="{BB962C8B-B14F-4D97-AF65-F5344CB8AC3E}">
        <p14:creationId xmlns:p14="http://schemas.microsoft.com/office/powerpoint/2010/main" val="1010098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037636905"/>
              </p:ext>
            </p:extLst>
          </p:nvPr>
        </p:nvGraphicFramePr>
        <p:xfrm>
          <a:off x="2118360" y="1524000"/>
          <a:ext cx="7955280" cy="914400"/>
        </p:xfrm>
        <a:graphic>
          <a:graphicData uri="http://schemas.openxmlformats.org/drawingml/2006/table">
            <a:tbl>
              <a:tblPr/>
              <a:tblGrid>
                <a:gridCol w="825548">
                  <a:extLst>
                    <a:ext uri="{9D8B030D-6E8A-4147-A177-3AD203B41FA5}">
                      <a16:colId xmlns:a16="http://schemas.microsoft.com/office/drawing/2014/main" val="20000"/>
                    </a:ext>
                  </a:extLst>
                </a:gridCol>
                <a:gridCol w="1275847">
                  <a:extLst>
                    <a:ext uri="{9D8B030D-6E8A-4147-A177-3AD203B41FA5}">
                      <a16:colId xmlns:a16="http://schemas.microsoft.com/office/drawing/2014/main" val="20001"/>
                    </a:ext>
                  </a:extLst>
                </a:gridCol>
                <a:gridCol w="1425947">
                  <a:extLst>
                    <a:ext uri="{9D8B030D-6E8A-4147-A177-3AD203B41FA5}">
                      <a16:colId xmlns:a16="http://schemas.microsoft.com/office/drawing/2014/main" val="20002"/>
                    </a:ext>
                  </a:extLst>
                </a:gridCol>
                <a:gridCol w="825548">
                  <a:extLst>
                    <a:ext uri="{9D8B030D-6E8A-4147-A177-3AD203B41FA5}">
                      <a16:colId xmlns:a16="http://schemas.microsoft.com/office/drawing/2014/main" val="20003"/>
                    </a:ext>
                  </a:extLst>
                </a:gridCol>
                <a:gridCol w="900597">
                  <a:extLst>
                    <a:ext uri="{9D8B030D-6E8A-4147-A177-3AD203B41FA5}">
                      <a16:colId xmlns:a16="http://schemas.microsoft.com/office/drawing/2014/main" val="20004"/>
                    </a:ext>
                  </a:extLst>
                </a:gridCol>
                <a:gridCol w="900597">
                  <a:extLst>
                    <a:ext uri="{9D8B030D-6E8A-4147-A177-3AD203B41FA5}">
                      <a16:colId xmlns:a16="http://schemas.microsoft.com/office/drawing/2014/main" val="20005"/>
                    </a:ext>
                  </a:extLst>
                </a:gridCol>
                <a:gridCol w="975648">
                  <a:extLst>
                    <a:ext uri="{9D8B030D-6E8A-4147-A177-3AD203B41FA5}">
                      <a16:colId xmlns:a16="http://schemas.microsoft.com/office/drawing/2014/main" val="20006"/>
                    </a:ext>
                  </a:extLst>
                </a:gridCol>
                <a:gridCol w="825548">
                  <a:extLst>
                    <a:ext uri="{9D8B030D-6E8A-4147-A177-3AD203B41FA5}">
                      <a16:colId xmlns:a16="http://schemas.microsoft.com/office/drawing/2014/main" val="20007"/>
                    </a:ext>
                  </a:extLst>
                </a:gridCol>
              </a:tblGrid>
              <a:tr h="57131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30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5101 - 5199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PSC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09012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Rectangle 32"/>
          <p:cNvSpPr>
            <a:spLocks noChangeArrowheads="1"/>
          </p:cNvSpPr>
          <p:nvPr/>
        </p:nvSpPr>
        <p:spPr bwMode="auto">
          <a:xfrm>
            <a:off x="1752600" y="2743200"/>
            <a:ext cx="8686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chemeClr val="accent6">
                    <a:lumMod val="75000"/>
                  </a:schemeClr>
                </a:solidFill>
              </a:rPr>
              <a:t>Input:			PSC 2 BOX 5103</a:t>
            </a:r>
            <a:endParaRPr lang="en-US" sz="2000" b="1" dirty="0">
              <a:solidFill>
                <a:schemeClr val="bg1">
                  <a:lumMod val="65000"/>
                </a:schemeClr>
              </a:solidFill>
            </a:endParaRPr>
          </a:p>
          <a:p>
            <a:pPr>
              <a:spcAft>
                <a:spcPts val="1800"/>
              </a:spcAft>
            </a:pPr>
            <a:r>
              <a:rPr lang="en-US" sz="2000" b="1" dirty="0">
                <a:solidFill>
                  <a:schemeClr val="accent6">
                    <a:lumMod val="75000"/>
                  </a:schemeClr>
                </a:solidFill>
              </a:rPr>
              <a:t> 			APO AE 09012	</a:t>
            </a:r>
            <a:endParaRPr lang="en-US" sz="2000" b="1" dirty="0">
              <a:solidFill>
                <a:schemeClr val="bg1">
                  <a:lumMod val="65000"/>
                </a:schemeClr>
              </a:solidFill>
            </a:endParaRPr>
          </a:p>
          <a:p>
            <a:r>
              <a:rPr lang="en-US" sz="2000" b="1" dirty="0">
                <a:solidFill>
                  <a:schemeClr val="accent6">
                    <a:lumMod val="75000"/>
                  </a:schemeClr>
                </a:solidFill>
              </a:rPr>
              <a:t>Output:		PSC 2 BOX 5103</a:t>
            </a:r>
          </a:p>
          <a:p>
            <a:pPr>
              <a:spcAft>
                <a:spcPts val="1800"/>
              </a:spcAft>
            </a:pPr>
            <a:r>
              <a:rPr lang="en-US" sz="2000" b="1" dirty="0">
                <a:solidFill>
                  <a:schemeClr val="accent6">
                    <a:lumMod val="75000"/>
                  </a:schemeClr>
                </a:solidFill>
              </a:rPr>
              <a:t> 			APO AE 09012-0052</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Return Code:	Y</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Footnotes: 	</a:t>
            </a:r>
            <a:r>
              <a:rPr lang="en-US" sz="2000" b="1" dirty="0">
                <a:solidFill>
                  <a:schemeClr val="accent2">
                    <a:lumMod val="75000"/>
                  </a:schemeClr>
                </a:solidFill>
              </a:rPr>
              <a:t>AAF1</a:t>
            </a:r>
          </a:p>
        </p:txBody>
      </p:sp>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rPr>
              <a:t>Current Military</a:t>
            </a:r>
            <a:r>
              <a:rPr lang="en-US" baseline="0" dirty="0">
                <a:solidFill>
                  <a:schemeClr val="accent2">
                    <a:lumMod val="75000"/>
                  </a:schemeClr>
                </a:solidFill>
              </a:rPr>
              <a:t> Addressing - PSC</a:t>
            </a:r>
            <a:endParaRPr lang="en-US" dirty="0">
              <a:solidFill>
                <a:schemeClr val="accent2">
                  <a:lumMod val="75000"/>
                </a:schemeClr>
              </a:solidFill>
            </a:endParaRPr>
          </a:p>
        </p:txBody>
      </p:sp>
      <p:sp>
        <p:nvSpPr>
          <p:cNvPr id="8" name="Text Placeholder 2">
            <a:extLst>
              <a:ext uri="{FF2B5EF4-FFF2-40B4-BE49-F238E27FC236}">
                <a16:creationId xmlns:a16="http://schemas.microsoft.com/office/drawing/2014/main" id="{165AA232-F9AB-4BE5-8A42-D06357306402}"/>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Military Addressing</a:t>
            </a:r>
            <a:endParaRPr lang="en-US" kern="0" dirty="0">
              <a:solidFill>
                <a:schemeClr val="bg1"/>
              </a:solidFill>
            </a:endParaRPr>
          </a:p>
        </p:txBody>
      </p:sp>
      <p:sp>
        <p:nvSpPr>
          <p:cNvPr id="4" name="Slide Number Placeholder 3">
            <a:extLst>
              <a:ext uri="{FF2B5EF4-FFF2-40B4-BE49-F238E27FC236}">
                <a16:creationId xmlns:a16="http://schemas.microsoft.com/office/drawing/2014/main" id="{ADC228A5-6073-4708-9491-78BB1D4D7427}"/>
              </a:ext>
            </a:extLst>
          </p:cNvPr>
          <p:cNvSpPr>
            <a:spLocks noGrp="1"/>
          </p:cNvSpPr>
          <p:nvPr>
            <p:ph type="sldNum" sz="quarter" idx="10"/>
          </p:nvPr>
        </p:nvSpPr>
        <p:spPr/>
        <p:txBody>
          <a:bodyPr/>
          <a:lstStyle/>
          <a:p>
            <a:fld id="{90DF1D56-079D-400F-8097-016EBDA8D58B}" type="slidenum">
              <a:rPr lang="en-US" smtClean="0"/>
              <a:pPr/>
              <a:t>74</a:t>
            </a:fld>
            <a:endParaRPr lang="en-US"/>
          </a:p>
        </p:txBody>
      </p:sp>
    </p:spTree>
    <p:extLst>
      <p:ext uri="{BB962C8B-B14F-4D97-AF65-F5344CB8AC3E}">
        <p14:creationId xmlns:p14="http://schemas.microsoft.com/office/powerpoint/2010/main" val="2062931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2558610131"/>
              </p:ext>
            </p:extLst>
          </p:nvPr>
        </p:nvGraphicFramePr>
        <p:xfrm>
          <a:off x="2118360" y="1524000"/>
          <a:ext cx="7955280" cy="914400"/>
        </p:xfrm>
        <a:graphic>
          <a:graphicData uri="http://schemas.openxmlformats.org/drawingml/2006/table">
            <a:tbl>
              <a:tblPr/>
              <a:tblGrid>
                <a:gridCol w="825548">
                  <a:extLst>
                    <a:ext uri="{9D8B030D-6E8A-4147-A177-3AD203B41FA5}">
                      <a16:colId xmlns:a16="http://schemas.microsoft.com/office/drawing/2014/main" val="20000"/>
                    </a:ext>
                  </a:extLst>
                </a:gridCol>
                <a:gridCol w="1275847">
                  <a:extLst>
                    <a:ext uri="{9D8B030D-6E8A-4147-A177-3AD203B41FA5}">
                      <a16:colId xmlns:a16="http://schemas.microsoft.com/office/drawing/2014/main" val="20001"/>
                    </a:ext>
                  </a:extLst>
                </a:gridCol>
                <a:gridCol w="1425947">
                  <a:extLst>
                    <a:ext uri="{9D8B030D-6E8A-4147-A177-3AD203B41FA5}">
                      <a16:colId xmlns:a16="http://schemas.microsoft.com/office/drawing/2014/main" val="20002"/>
                    </a:ext>
                  </a:extLst>
                </a:gridCol>
                <a:gridCol w="825548">
                  <a:extLst>
                    <a:ext uri="{9D8B030D-6E8A-4147-A177-3AD203B41FA5}">
                      <a16:colId xmlns:a16="http://schemas.microsoft.com/office/drawing/2014/main" val="20003"/>
                    </a:ext>
                  </a:extLst>
                </a:gridCol>
                <a:gridCol w="900597">
                  <a:extLst>
                    <a:ext uri="{9D8B030D-6E8A-4147-A177-3AD203B41FA5}">
                      <a16:colId xmlns:a16="http://schemas.microsoft.com/office/drawing/2014/main" val="20004"/>
                    </a:ext>
                  </a:extLst>
                </a:gridCol>
                <a:gridCol w="900597">
                  <a:extLst>
                    <a:ext uri="{9D8B030D-6E8A-4147-A177-3AD203B41FA5}">
                      <a16:colId xmlns:a16="http://schemas.microsoft.com/office/drawing/2014/main" val="20005"/>
                    </a:ext>
                  </a:extLst>
                </a:gridCol>
                <a:gridCol w="975648">
                  <a:extLst>
                    <a:ext uri="{9D8B030D-6E8A-4147-A177-3AD203B41FA5}">
                      <a16:colId xmlns:a16="http://schemas.microsoft.com/office/drawing/2014/main" val="20006"/>
                    </a:ext>
                  </a:extLst>
                </a:gridCol>
                <a:gridCol w="825548">
                  <a:extLst>
                    <a:ext uri="{9D8B030D-6E8A-4147-A177-3AD203B41FA5}">
                      <a16:colId xmlns:a16="http://schemas.microsoft.com/office/drawing/2014/main" val="20007"/>
                    </a:ext>
                  </a:extLst>
                </a:gridCol>
              </a:tblGrid>
              <a:tr h="57131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30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101 – 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UNIT 30307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09107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Rectangle 32"/>
          <p:cNvSpPr>
            <a:spLocks noChangeArrowheads="1"/>
          </p:cNvSpPr>
          <p:nvPr/>
        </p:nvSpPr>
        <p:spPr bwMode="auto">
          <a:xfrm>
            <a:off x="1752600" y="2743200"/>
            <a:ext cx="8686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chemeClr val="accent6">
                    <a:lumMod val="75000"/>
                  </a:schemeClr>
                </a:solidFill>
              </a:rPr>
              <a:t>Input:			UNIT 30307 BOX 101</a:t>
            </a:r>
            <a:endParaRPr lang="en-US" sz="2000" b="1" dirty="0">
              <a:solidFill>
                <a:schemeClr val="bg1">
                  <a:lumMod val="65000"/>
                </a:schemeClr>
              </a:solidFill>
            </a:endParaRPr>
          </a:p>
          <a:p>
            <a:pPr>
              <a:spcAft>
                <a:spcPts val="1800"/>
              </a:spcAft>
            </a:pPr>
            <a:r>
              <a:rPr lang="en-US" sz="2000" b="1" dirty="0">
                <a:solidFill>
                  <a:schemeClr val="accent6">
                    <a:lumMod val="75000"/>
                  </a:schemeClr>
                </a:solidFill>
              </a:rPr>
              <a:t> 			APO AE 09107</a:t>
            </a:r>
            <a:endParaRPr lang="en-US" sz="2000" b="1" dirty="0">
              <a:solidFill>
                <a:schemeClr val="bg1">
                  <a:lumMod val="65000"/>
                </a:schemeClr>
              </a:solidFill>
            </a:endParaRPr>
          </a:p>
          <a:p>
            <a:r>
              <a:rPr lang="en-US" sz="2000" b="1" dirty="0">
                <a:solidFill>
                  <a:schemeClr val="accent6">
                    <a:lumMod val="75000"/>
                  </a:schemeClr>
                </a:solidFill>
              </a:rPr>
              <a:t>Output:		UNIT 30307 BOX 101</a:t>
            </a:r>
          </a:p>
          <a:p>
            <a:pPr>
              <a:spcAft>
                <a:spcPts val="1800"/>
              </a:spcAft>
            </a:pPr>
            <a:r>
              <a:rPr lang="en-US" sz="2000" b="1" dirty="0">
                <a:solidFill>
                  <a:schemeClr val="accent6">
                    <a:lumMod val="75000"/>
                  </a:schemeClr>
                </a:solidFill>
              </a:rPr>
              <a:t> 			APO AE 09107-0102</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Return Code:	Y</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Footnotes: 	AAF1</a:t>
            </a:r>
          </a:p>
        </p:txBody>
      </p:sp>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Current Military Addressing - UNIT</a:t>
            </a:r>
            <a:endParaRPr lang="en-US" dirty="0">
              <a:solidFill>
                <a:schemeClr val="accent2">
                  <a:lumMod val="75000"/>
                </a:schemeClr>
              </a:solidFill>
            </a:endParaRPr>
          </a:p>
        </p:txBody>
      </p:sp>
      <p:sp>
        <p:nvSpPr>
          <p:cNvPr id="8" name="Text Placeholder 2">
            <a:extLst>
              <a:ext uri="{FF2B5EF4-FFF2-40B4-BE49-F238E27FC236}">
                <a16:creationId xmlns:a16="http://schemas.microsoft.com/office/drawing/2014/main" id="{FE3AD909-2F66-44AD-9CA4-EA48A36C8202}"/>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Military Addressing</a:t>
            </a:r>
            <a:endParaRPr lang="en-US" kern="0" dirty="0">
              <a:solidFill>
                <a:schemeClr val="bg1"/>
              </a:solidFill>
            </a:endParaRPr>
          </a:p>
        </p:txBody>
      </p:sp>
      <p:sp>
        <p:nvSpPr>
          <p:cNvPr id="4" name="Slide Number Placeholder 3">
            <a:extLst>
              <a:ext uri="{FF2B5EF4-FFF2-40B4-BE49-F238E27FC236}">
                <a16:creationId xmlns:a16="http://schemas.microsoft.com/office/drawing/2014/main" id="{50490BC4-C32A-48FE-B014-47277E5A185E}"/>
              </a:ext>
            </a:extLst>
          </p:cNvPr>
          <p:cNvSpPr>
            <a:spLocks noGrp="1"/>
          </p:cNvSpPr>
          <p:nvPr>
            <p:ph type="sldNum" sz="quarter" idx="10"/>
          </p:nvPr>
        </p:nvSpPr>
        <p:spPr/>
        <p:txBody>
          <a:bodyPr/>
          <a:lstStyle/>
          <a:p>
            <a:fld id="{90DF1D56-079D-400F-8097-016EBDA8D58B}" type="slidenum">
              <a:rPr lang="en-US" smtClean="0"/>
              <a:pPr/>
              <a:t>75</a:t>
            </a:fld>
            <a:endParaRPr lang="en-US"/>
          </a:p>
        </p:txBody>
      </p:sp>
    </p:spTree>
    <p:extLst>
      <p:ext uri="{BB962C8B-B14F-4D97-AF65-F5344CB8AC3E}">
        <p14:creationId xmlns:p14="http://schemas.microsoft.com/office/powerpoint/2010/main" val="800903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1922232912"/>
              </p:ext>
            </p:extLst>
          </p:nvPr>
        </p:nvGraphicFramePr>
        <p:xfrm>
          <a:off x="2118360" y="1524000"/>
          <a:ext cx="7955280" cy="914400"/>
        </p:xfrm>
        <a:graphic>
          <a:graphicData uri="http://schemas.openxmlformats.org/drawingml/2006/table">
            <a:tbl>
              <a:tblPr/>
              <a:tblGrid>
                <a:gridCol w="825548">
                  <a:extLst>
                    <a:ext uri="{9D8B030D-6E8A-4147-A177-3AD203B41FA5}">
                      <a16:colId xmlns:a16="http://schemas.microsoft.com/office/drawing/2014/main" val="20000"/>
                    </a:ext>
                  </a:extLst>
                </a:gridCol>
                <a:gridCol w="1275847">
                  <a:extLst>
                    <a:ext uri="{9D8B030D-6E8A-4147-A177-3AD203B41FA5}">
                      <a16:colId xmlns:a16="http://schemas.microsoft.com/office/drawing/2014/main" val="20001"/>
                    </a:ext>
                  </a:extLst>
                </a:gridCol>
                <a:gridCol w="1425947">
                  <a:extLst>
                    <a:ext uri="{9D8B030D-6E8A-4147-A177-3AD203B41FA5}">
                      <a16:colId xmlns:a16="http://schemas.microsoft.com/office/drawing/2014/main" val="20002"/>
                    </a:ext>
                  </a:extLst>
                </a:gridCol>
                <a:gridCol w="825548">
                  <a:extLst>
                    <a:ext uri="{9D8B030D-6E8A-4147-A177-3AD203B41FA5}">
                      <a16:colId xmlns:a16="http://schemas.microsoft.com/office/drawing/2014/main" val="20003"/>
                    </a:ext>
                  </a:extLst>
                </a:gridCol>
                <a:gridCol w="900597">
                  <a:extLst>
                    <a:ext uri="{9D8B030D-6E8A-4147-A177-3AD203B41FA5}">
                      <a16:colId xmlns:a16="http://schemas.microsoft.com/office/drawing/2014/main" val="20004"/>
                    </a:ext>
                  </a:extLst>
                </a:gridCol>
                <a:gridCol w="900597">
                  <a:extLst>
                    <a:ext uri="{9D8B030D-6E8A-4147-A177-3AD203B41FA5}">
                      <a16:colId xmlns:a16="http://schemas.microsoft.com/office/drawing/2014/main" val="20005"/>
                    </a:ext>
                  </a:extLst>
                </a:gridCol>
                <a:gridCol w="975648">
                  <a:extLst>
                    <a:ext uri="{9D8B030D-6E8A-4147-A177-3AD203B41FA5}">
                      <a16:colId xmlns:a16="http://schemas.microsoft.com/office/drawing/2014/main" val="20006"/>
                    </a:ext>
                  </a:extLst>
                </a:gridCol>
                <a:gridCol w="825548">
                  <a:extLst>
                    <a:ext uri="{9D8B030D-6E8A-4147-A177-3AD203B41FA5}">
                      <a16:colId xmlns:a16="http://schemas.microsoft.com/office/drawing/2014/main" val="20007"/>
                    </a:ext>
                  </a:extLst>
                </a:gridCol>
              </a:tblGrid>
              <a:tr h="57131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30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1 –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UMR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09599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Rectangle 32"/>
          <p:cNvSpPr>
            <a:spLocks noChangeArrowheads="1"/>
          </p:cNvSpPr>
          <p:nvPr/>
        </p:nvSpPr>
        <p:spPr bwMode="auto">
          <a:xfrm>
            <a:off x="1752600" y="2743200"/>
            <a:ext cx="8686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chemeClr val="accent6">
                    <a:lumMod val="75000"/>
                  </a:schemeClr>
                </a:solidFill>
              </a:rPr>
              <a:t>Input:			UMR 6 BOX 1</a:t>
            </a:r>
          </a:p>
          <a:p>
            <a:pPr>
              <a:spcAft>
                <a:spcPts val="1800"/>
              </a:spcAft>
            </a:pPr>
            <a:r>
              <a:rPr lang="en-US" sz="2000" b="1" dirty="0">
                <a:solidFill>
                  <a:schemeClr val="accent6">
                    <a:lumMod val="75000"/>
                  </a:schemeClr>
                </a:solidFill>
              </a:rPr>
              <a:t> 			FPO AE 09599</a:t>
            </a:r>
          </a:p>
          <a:p>
            <a:r>
              <a:rPr lang="en-US" sz="2000" b="1" dirty="0">
                <a:solidFill>
                  <a:schemeClr val="accent6">
                    <a:lumMod val="75000"/>
                  </a:schemeClr>
                </a:solidFill>
              </a:rPr>
              <a:t>Output:		UMR 6 BOX 1</a:t>
            </a:r>
          </a:p>
          <a:p>
            <a:pPr>
              <a:spcAft>
                <a:spcPts val="1800"/>
              </a:spcAft>
            </a:pPr>
            <a:r>
              <a:rPr lang="en-US" sz="2000" b="1" dirty="0">
                <a:solidFill>
                  <a:schemeClr val="accent6">
                    <a:lumMod val="75000"/>
                  </a:schemeClr>
                </a:solidFill>
              </a:rPr>
              <a:t> 			FPO AE 09599-0001</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Return Code:	Y</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Footnotes: 	AAF1</a:t>
            </a:r>
          </a:p>
        </p:txBody>
      </p:sp>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New Military Addressing - UMR</a:t>
            </a:r>
            <a:endParaRPr lang="en-US" dirty="0">
              <a:solidFill>
                <a:schemeClr val="accent2">
                  <a:lumMod val="75000"/>
                </a:schemeClr>
              </a:solidFill>
            </a:endParaRPr>
          </a:p>
        </p:txBody>
      </p:sp>
      <p:sp>
        <p:nvSpPr>
          <p:cNvPr id="8" name="Text Placeholder 2">
            <a:extLst>
              <a:ext uri="{FF2B5EF4-FFF2-40B4-BE49-F238E27FC236}">
                <a16:creationId xmlns:a16="http://schemas.microsoft.com/office/drawing/2014/main" id="{4464BF85-4588-4BA8-9E57-56A2FCFBC1F1}"/>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Military Addressing</a:t>
            </a:r>
            <a:endParaRPr lang="en-US" kern="0" dirty="0">
              <a:solidFill>
                <a:schemeClr val="bg1"/>
              </a:solidFill>
            </a:endParaRPr>
          </a:p>
        </p:txBody>
      </p:sp>
      <p:sp>
        <p:nvSpPr>
          <p:cNvPr id="4" name="Slide Number Placeholder 3">
            <a:extLst>
              <a:ext uri="{FF2B5EF4-FFF2-40B4-BE49-F238E27FC236}">
                <a16:creationId xmlns:a16="http://schemas.microsoft.com/office/drawing/2014/main" id="{6198FC6A-5100-45C0-BAB0-C1468E063314}"/>
              </a:ext>
            </a:extLst>
          </p:cNvPr>
          <p:cNvSpPr>
            <a:spLocks noGrp="1"/>
          </p:cNvSpPr>
          <p:nvPr>
            <p:ph type="sldNum" sz="quarter" idx="10"/>
          </p:nvPr>
        </p:nvSpPr>
        <p:spPr/>
        <p:txBody>
          <a:bodyPr/>
          <a:lstStyle/>
          <a:p>
            <a:fld id="{90DF1D56-079D-400F-8097-016EBDA8D58B}" type="slidenum">
              <a:rPr lang="en-US" smtClean="0"/>
              <a:pPr/>
              <a:t>76</a:t>
            </a:fld>
            <a:endParaRPr lang="en-US"/>
          </a:p>
        </p:txBody>
      </p:sp>
    </p:spTree>
    <p:extLst>
      <p:ext uri="{BB962C8B-B14F-4D97-AF65-F5344CB8AC3E}">
        <p14:creationId xmlns:p14="http://schemas.microsoft.com/office/powerpoint/2010/main" val="2076508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252715698"/>
              </p:ext>
            </p:extLst>
          </p:nvPr>
        </p:nvGraphicFramePr>
        <p:xfrm>
          <a:off x="2118360" y="1524000"/>
          <a:ext cx="7955280" cy="914400"/>
        </p:xfrm>
        <a:graphic>
          <a:graphicData uri="http://schemas.openxmlformats.org/drawingml/2006/table">
            <a:tbl>
              <a:tblPr/>
              <a:tblGrid>
                <a:gridCol w="825548">
                  <a:extLst>
                    <a:ext uri="{9D8B030D-6E8A-4147-A177-3AD203B41FA5}">
                      <a16:colId xmlns:a16="http://schemas.microsoft.com/office/drawing/2014/main" val="20000"/>
                    </a:ext>
                  </a:extLst>
                </a:gridCol>
                <a:gridCol w="1275847">
                  <a:extLst>
                    <a:ext uri="{9D8B030D-6E8A-4147-A177-3AD203B41FA5}">
                      <a16:colId xmlns:a16="http://schemas.microsoft.com/office/drawing/2014/main" val="20001"/>
                    </a:ext>
                  </a:extLst>
                </a:gridCol>
                <a:gridCol w="1425947">
                  <a:extLst>
                    <a:ext uri="{9D8B030D-6E8A-4147-A177-3AD203B41FA5}">
                      <a16:colId xmlns:a16="http://schemas.microsoft.com/office/drawing/2014/main" val="20002"/>
                    </a:ext>
                  </a:extLst>
                </a:gridCol>
                <a:gridCol w="825548">
                  <a:extLst>
                    <a:ext uri="{9D8B030D-6E8A-4147-A177-3AD203B41FA5}">
                      <a16:colId xmlns:a16="http://schemas.microsoft.com/office/drawing/2014/main" val="20003"/>
                    </a:ext>
                  </a:extLst>
                </a:gridCol>
                <a:gridCol w="900597">
                  <a:extLst>
                    <a:ext uri="{9D8B030D-6E8A-4147-A177-3AD203B41FA5}">
                      <a16:colId xmlns:a16="http://schemas.microsoft.com/office/drawing/2014/main" val="20004"/>
                    </a:ext>
                  </a:extLst>
                </a:gridCol>
                <a:gridCol w="900597">
                  <a:extLst>
                    <a:ext uri="{9D8B030D-6E8A-4147-A177-3AD203B41FA5}">
                      <a16:colId xmlns:a16="http://schemas.microsoft.com/office/drawing/2014/main" val="20005"/>
                    </a:ext>
                  </a:extLst>
                </a:gridCol>
                <a:gridCol w="975648">
                  <a:extLst>
                    <a:ext uri="{9D8B030D-6E8A-4147-A177-3AD203B41FA5}">
                      <a16:colId xmlns:a16="http://schemas.microsoft.com/office/drawing/2014/main" val="20006"/>
                    </a:ext>
                  </a:extLst>
                </a:gridCol>
                <a:gridCol w="825548">
                  <a:extLst>
                    <a:ext uri="{9D8B030D-6E8A-4147-A177-3AD203B41FA5}">
                      <a16:colId xmlns:a16="http://schemas.microsoft.com/office/drawing/2014/main" val="20007"/>
                    </a:ext>
                  </a:extLst>
                </a:gridCol>
              </a:tblGrid>
              <a:tr h="571316">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Rec 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Prim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Street Indicia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Sec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ZIP + 4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CRID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308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1 –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OMC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600" b="1" i="0" u="none" strike="noStrike" cap="none" normalizeH="0" baseline="0" dirty="0">
                        <a:ln>
                          <a:noFill/>
                        </a:ln>
                        <a:solidFill>
                          <a:schemeClr val="accent6">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09599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600" b="1" i="0" u="none" strike="noStrike" cap="none" normalizeH="0" baseline="0" dirty="0">
                          <a:ln>
                            <a:noFill/>
                          </a:ln>
                          <a:solidFill>
                            <a:schemeClr val="accent6">
                              <a:lumMod val="75000"/>
                            </a:schemeClr>
                          </a:solidFill>
                          <a:effectLst/>
                          <a:latin typeface="Arial" charset="0"/>
                        </a:rPr>
                        <a:t>C002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Rectangle 32"/>
          <p:cNvSpPr>
            <a:spLocks noChangeArrowheads="1"/>
          </p:cNvSpPr>
          <p:nvPr/>
        </p:nvSpPr>
        <p:spPr bwMode="auto">
          <a:xfrm>
            <a:off x="1752600" y="2760453"/>
            <a:ext cx="8686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chemeClr val="accent6">
                    <a:lumMod val="75000"/>
                  </a:schemeClr>
                </a:solidFill>
              </a:rPr>
              <a:t>Input:			OMC 8 BOX 1</a:t>
            </a:r>
          </a:p>
          <a:p>
            <a:pPr>
              <a:spcAft>
                <a:spcPts val="1800"/>
              </a:spcAft>
            </a:pPr>
            <a:r>
              <a:rPr lang="en-US" sz="2000" b="1" dirty="0">
                <a:solidFill>
                  <a:schemeClr val="accent6">
                    <a:lumMod val="75000"/>
                  </a:schemeClr>
                </a:solidFill>
              </a:rPr>
              <a:t> 			FPO AE 09599</a:t>
            </a:r>
          </a:p>
          <a:p>
            <a:r>
              <a:rPr lang="en-US" sz="2000" b="1" dirty="0">
                <a:solidFill>
                  <a:schemeClr val="accent6">
                    <a:lumMod val="75000"/>
                  </a:schemeClr>
                </a:solidFill>
              </a:rPr>
              <a:t>Output:		OMC 8 BOX 1</a:t>
            </a:r>
          </a:p>
          <a:p>
            <a:pPr>
              <a:spcAft>
                <a:spcPts val="1800"/>
              </a:spcAft>
            </a:pPr>
            <a:r>
              <a:rPr lang="en-US" sz="2000" b="1" dirty="0">
                <a:solidFill>
                  <a:schemeClr val="accent6">
                    <a:lumMod val="75000"/>
                  </a:schemeClr>
                </a:solidFill>
              </a:rPr>
              <a:t> 			FPO AE 09599-0002</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Return Code:	Y</a:t>
            </a:r>
          </a:p>
          <a:p>
            <a:pPr>
              <a:spcAft>
                <a:spcPts val="1800"/>
              </a:spcAft>
            </a:pPr>
            <a:r>
              <a:rPr lang="en-US" sz="2000" b="1" dirty="0">
                <a:solidFill>
                  <a:schemeClr val="accent6">
                    <a:lumMod val="75000"/>
                  </a:schemeClr>
                </a:solidFill>
              </a:rPr>
              <a:t>DPV</a:t>
            </a:r>
            <a:r>
              <a:rPr lang="en-US" altLang="en-US" sz="2000" baseline="30000" dirty="0">
                <a:solidFill>
                  <a:schemeClr val="accent6">
                    <a:lumMod val="75000"/>
                  </a:schemeClr>
                </a:solidFill>
              </a:rPr>
              <a:t>®</a:t>
            </a:r>
            <a:r>
              <a:rPr lang="en-US" sz="2000" b="1" dirty="0">
                <a:solidFill>
                  <a:schemeClr val="accent6">
                    <a:lumMod val="75000"/>
                  </a:schemeClr>
                </a:solidFill>
              </a:rPr>
              <a:t> Footnotes: 	AAF1</a:t>
            </a:r>
          </a:p>
        </p:txBody>
      </p:sp>
      <p:sp>
        <p:nvSpPr>
          <p:cNvPr id="3" name="Title 2"/>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latin typeface="Arial Black" panose="020B0A04020102020204" pitchFamily="34" charset="0"/>
              </a:rPr>
              <a:t>New Military Addressing - OMC</a:t>
            </a:r>
            <a:endParaRPr lang="en-US" dirty="0">
              <a:solidFill>
                <a:schemeClr val="accent2">
                  <a:lumMod val="75000"/>
                </a:schemeClr>
              </a:solidFill>
            </a:endParaRPr>
          </a:p>
        </p:txBody>
      </p:sp>
      <p:sp>
        <p:nvSpPr>
          <p:cNvPr id="8" name="Text Placeholder 2">
            <a:extLst>
              <a:ext uri="{FF2B5EF4-FFF2-40B4-BE49-F238E27FC236}">
                <a16:creationId xmlns:a16="http://schemas.microsoft.com/office/drawing/2014/main" id="{F4D7AFAB-6B54-4247-9A68-46F830DD3FFC}"/>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Military Addressing</a:t>
            </a:r>
            <a:endParaRPr lang="en-US" kern="0" dirty="0">
              <a:solidFill>
                <a:schemeClr val="bg1"/>
              </a:solidFill>
            </a:endParaRPr>
          </a:p>
        </p:txBody>
      </p:sp>
      <p:sp>
        <p:nvSpPr>
          <p:cNvPr id="4" name="Slide Number Placeholder 3">
            <a:extLst>
              <a:ext uri="{FF2B5EF4-FFF2-40B4-BE49-F238E27FC236}">
                <a16:creationId xmlns:a16="http://schemas.microsoft.com/office/drawing/2014/main" id="{236062A4-CCB6-4569-B1A3-BBDA789ED26C}"/>
              </a:ext>
            </a:extLst>
          </p:cNvPr>
          <p:cNvSpPr>
            <a:spLocks noGrp="1"/>
          </p:cNvSpPr>
          <p:nvPr>
            <p:ph type="sldNum" sz="quarter" idx="10"/>
          </p:nvPr>
        </p:nvSpPr>
        <p:spPr/>
        <p:txBody>
          <a:bodyPr/>
          <a:lstStyle/>
          <a:p>
            <a:fld id="{90DF1D56-079D-400F-8097-016EBDA8D58B}" type="slidenum">
              <a:rPr lang="en-US" smtClean="0"/>
              <a:pPr/>
              <a:t>77</a:t>
            </a:fld>
            <a:endParaRPr lang="en-US"/>
          </a:p>
        </p:txBody>
      </p:sp>
    </p:spTree>
    <p:extLst>
      <p:ext uri="{BB962C8B-B14F-4D97-AF65-F5344CB8AC3E}">
        <p14:creationId xmlns:p14="http://schemas.microsoft.com/office/powerpoint/2010/main" val="11252462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32641" y="2351582"/>
            <a:ext cx="9144000" cy="4506418"/>
          </a:xfrm>
          <a:prstGeom prst="rect">
            <a:avLst/>
          </a:prstGeom>
        </p:spPr>
      </p:pic>
      <p:sp>
        <p:nvSpPr>
          <p:cNvPr id="6" name="Rectangle 5"/>
          <p:cNvSpPr/>
          <p:nvPr/>
        </p:nvSpPr>
        <p:spPr>
          <a:xfrm>
            <a:off x="609600" y="1066800"/>
            <a:ext cx="10058400" cy="1200329"/>
          </a:xfrm>
          <a:prstGeom prst="rect">
            <a:avLst/>
          </a:prstGeom>
        </p:spPr>
        <p:txBody>
          <a:bodyPr wrap="square">
            <a:spAutoFit/>
          </a:bodyPr>
          <a:lstStyle/>
          <a:p>
            <a:pPr marL="257175" indent="-257175">
              <a:buFont typeface="Arial" panose="020B0604020202020204" pitchFamily="34" charset="0"/>
              <a:buChar char="•"/>
            </a:pPr>
            <a:r>
              <a:rPr lang="en-US" sz="2400" dirty="0">
                <a:solidFill>
                  <a:schemeClr val="accent2">
                    <a:lumMod val="75000"/>
                  </a:schemeClr>
                </a:solidFill>
                <a:latin typeface="+mn-lt"/>
              </a:rPr>
              <a:t>City/State Product will allow multiple states to be assigned within same ZIP Code </a:t>
            </a:r>
          </a:p>
          <a:p>
            <a:pPr marL="257175" indent="-257175">
              <a:buFont typeface="Arial" panose="020B0604020202020204" pitchFamily="34" charset="0"/>
              <a:buChar char="•"/>
            </a:pPr>
            <a:r>
              <a:rPr lang="en-US" sz="2400" dirty="0">
                <a:solidFill>
                  <a:schemeClr val="accent2">
                    <a:lumMod val="75000"/>
                  </a:schemeClr>
                </a:solidFill>
                <a:latin typeface="+mn-lt"/>
              </a:rPr>
              <a:t>6,300 Addresses Impacted</a:t>
            </a:r>
          </a:p>
        </p:txBody>
      </p:sp>
      <p:sp>
        <p:nvSpPr>
          <p:cNvPr id="9"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Cross State Addresses</a:t>
            </a:r>
            <a:endParaRPr lang="en-US" kern="0" dirty="0">
              <a:solidFill>
                <a:schemeClr val="bg1"/>
              </a:solidFill>
            </a:endParaRPr>
          </a:p>
        </p:txBody>
      </p:sp>
      <p:sp>
        <p:nvSpPr>
          <p:cNvPr id="7" name="TextBox 6">
            <a:extLst>
              <a:ext uri="{FF2B5EF4-FFF2-40B4-BE49-F238E27FC236}">
                <a16:creationId xmlns:a16="http://schemas.microsoft.com/office/drawing/2014/main" id="{670CB2AE-FBE8-4BA3-B298-FA968F31364E}"/>
              </a:ext>
            </a:extLst>
          </p:cNvPr>
          <p:cNvSpPr txBox="1"/>
          <p:nvPr/>
        </p:nvSpPr>
        <p:spPr>
          <a:xfrm>
            <a:off x="1532640" y="6519446"/>
            <a:ext cx="9126719" cy="338554"/>
          </a:xfrm>
          <a:prstGeom prst="rect">
            <a:avLst/>
          </a:prstGeom>
          <a:solidFill>
            <a:srgbClr val="F1EDCA">
              <a:alpha val="60000"/>
            </a:srgb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gn="ctr">
              <a:buNone/>
            </a:pPr>
            <a:r>
              <a:rPr lang="en-US" sz="1600" i="1" kern="0" dirty="0">
                <a:solidFill>
                  <a:schemeClr val="accent2">
                    <a:lumMod val="75000"/>
                  </a:schemeClr>
                </a:solidFill>
              </a:rPr>
              <a:t>NOTE: This cross state address is provided only as an example and is not available for testing. </a:t>
            </a:r>
          </a:p>
        </p:txBody>
      </p:sp>
      <p:sp>
        <p:nvSpPr>
          <p:cNvPr id="3" name="Slide Number Placeholder 2">
            <a:extLst>
              <a:ext uri="{FF2B5EF4-FFF2-40B4-BE49-F238E27FC236}">
                <a16:creationId xmlns:a16="http://schemas.microsoft.com/office/drawing/2014/main" id="{D946A162-14CE-4D66-88F2-3BE566794610}"/>
              </a:ext>
            </a:extLst>
          </p:cNvPr>
          <p:cNvSpPr>
            <a:spLocks noGrp="1"/>
          </p:cNvSpPr>
          <p:nvPr>
            <p:ph type="sldNum" sz="quarter" idx="12"/>
          </p:nvPr>
        </p:nvSpPr>
        <p:spPr/>
        <p:txBody>
          <a:bodyPr/>
          <a:lstStyle/>
          <a:p>
            <a:fld id="{D00AEED8-7BF0-4AC9-A72F-ABE87588D37A}" type="slidenum">
              <a:rPr lang="en-US" smtClean="0"/>
              <a:pPr/>
              <a:t>78</a:t>
            </a:fld>
            <a:endParaRPr lang="en-US"/>
          </a:p>
        </p:txBody>
      </p:sp>
    </p:spTree>
    <p:extLst>
      <p:ext uri="{BB962C8B-B14F-4D97-AF65-F5344CB8AC3E}">
        <p14:creationId xmlns:p14="http://schemas.microsoft.com/office/powerpoint/2010/main" val="3072806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599" y="838201"/>
            <a:ext cx="7886700" cy="446170"/>
          </a:xfrm>
          <a:prstGeom prst="rect">
            <a:avLst/>
          </a:prstGeom>
        </p:spPr>
        <p:txBody>
          <a:bodyPr/>
          <a:lstStyle/>
          <a:p>
            <a:r>
              <a:rPr lang="en-US" baseline="0" dirty="0">
                <a:solidFill>
                  <a:schemeClr val="accent2">
                    <a:lumMod val="75000"/>
                  </a:schemeClr>
                </a:solidFill>
              </a:rPr>
              <a:t>City State File</a:t>
            </a:r>
            <a:endParaRPr lang="en-US" dirty="0">
              <a:solidFill>
                <a:schemeClr val="accent2">
                  <a:lumMod val="75000"/>
                </a:schemeClr>
              </a:solidFill>
            </a:endParaRPr>
          </a:p>
        </p:txBody>
      </p:sp>
      <p:graphicFrame>
        <p:nvGraphicFramePr>
          <p:cNvPr id="4" name="Group 40"/>
          <p:cNvGraphicFramePr>
            <a:graphicFrameLocks noGrp="1"/>
          </p:cNvGraphicFramePr>
          <p:nvPr>
            <p:extLst>
              <p:ext uri="{D42A27DB-BD31-4B8C-83A1-F6EECF244321}">
                <p14:modId xmlns:p14="http://schemas.microsoft.com/office/powerpoint/2010/main" val="1338385941"/>
              </p:ext>
            </p:extLst>
          </p:nvPr>
        </p:nvGraphicFramePr>
        <p:xfrm>
          <a:off x="1828800" y="1284370"/>
          <a:ext cx="8502000" cy="5255395"/>
        </p:xfrm>
        <a:graphic>
          <a:graphicData uri="http://schemas.openxmlformats.org/drawingml/2006/table">
            <a:tbl>
              <a:tblPr/>
              <a:tblGrid>
                <a:gridCol w="548641">
                  <a:extLst>
                    <a:ext uri="{9D8B030D-6E8A-4147-A177-3AD203B41FA5}">
                      <a16:colId xmlns:a16="http://schemas.microsoft.com/office/drawing/2014/main" val="20000"/>
                    </a:ext>
                  </a:extLst>
                </a:gridCol>
                <a:gridCol w="2284079">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457200">
                <a:tc>
                  <a:txBody>
                    <a:bodyPr/>
                    <a:lstStyle/>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Field Ref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Field Description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Logical Length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Relative Position</a:t>
                      </a:r>
                    </a:p>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From/Thru</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Content Notes</a:t>
                      </a:r>
                    </a:p>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(currently)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Content Notes</a:t>
                      </a:r>
                    </a:p>
                    <a:p>
                      <a:pPr marL="0" marR="0" lvl="0" indent="0" algn="ctr" defTabSz="914400" rtl="0" eaLnBrk="1" fontAlgn="base" latinLnBrk="0" hangingPunct="1">
                        <a:lnSpc>
                          <a:spcPct val="100000"/>
                        </a:lnSpc>
                        <a:spcBef>
                          <a:spcPts val="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(Cross State)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6266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Copyright Detail Code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 – 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D = Detail</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D = Detail</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31728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2</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ZIP Code™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05</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02 – 06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51001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51001</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3</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City State Key</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07 – 12</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W10013</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1" u="none" strike="noStrike" cap="none" normalizeH="0" baseline="0" dirty="0">
                          <a:ln>
                            <a:noFill/>
                          </a:ln>
                          <a:solidFill>
                            <a:srgbClr val="C00000"/>
                          </a:solidFill>
                          <a:effectLst/>
                          <a:latin typeface="Arial" charset="0"/>
                        </a:rPr>
                        <a:t>018975</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4</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ZIP Class Code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13 – 13</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4"/>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5</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City State Name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28</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14 – 41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AKRON</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SPINK TOWNSHIP</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5"/>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6</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City Name Abbrev</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13</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42 – 54</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SPINK TWP</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6"/>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7</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err="1">
                          <a:ln>
                            <a:noFill/>
                          </a:ln>
                          <a:solidFill>
                            <a:schemeClr val="accent6">
                              <a:lumMod val="75000"/>
                            </a:schemeClr>
                          </a:solidFill>
                          <a:effectLst/>
                          <a:latin typeface="Arial" charset="0"/>
                        </a:rPr>
                        <a:t>CtySt</a:t>
                      </a:r>
                      <a:r>
                        <a:rPr kumimoji="0" lang="en-US" sz="1200" b="1" i="0" u="none" strike="noStrike" cap="none" normalizeH="0" baseline="0" dirty="0">
                          <a:ln>
                            <a:noFill/>
                          </a:ln>
                          <a:solidFill>
                            <a:schemeClr val="accent6">
                              <a:lumMod val="75000"/>
                            </a:schemeClr>
                          </a:solidFill>
                          <a:effectLst/>
                          <a:latin typeface="Arial" charset="0"/>
                        </a:rPr>
                        <a:t> Name </a:t>
                      </a:r>
                      <a:r>
                        <a:rPr kumimoji="0" lang="en-US" sz="1200" b="1" i="0" u="none" strike="noStrike" cap="none" normalizeH="0" baseline="0" dirty="0" err="1">
                          <a:ln>
                            <a:noFill/>
                          </a:ln>
                          <a:solidFill>
                            <a:schemeClr val="accent6">
                              <a:lumMod val="75000"/>
                            </a:schemeClr>
                          </a:solidFill>
                          <a:effectLst/>
                          <a:latin typeface="Arial" charset="0"/>
                        </a:rPr>
                        <a:t>Fac</a:t>
                      </a:r>
                      <a:r>
                        <a:rPr kumimoji="0" lang="en-US" sz="1200" b="1" i="0" u="none" strike="noStrike" cap="none" normalizeH="0" baseline="0" dirty="0">
                          <a:ln>
                            <a:noFill/>
                          </a:ln>
                          <a:solidFill>
                            <a:schemeClr val="accent6">
                              <a:lumMod val="75000"/>
                            </a:schemeClr>
                          </a:solidFill>
                          <a:effectLst/>
                          <a:latin typeface="Arial" charset="0"/>
                        </a:rPr>
                        <a:t> Code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55 – 55</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P</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N</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7"/>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8</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err="1">
                          <a:ln>
                            <a:noFill/>
                          </a:ln>
                          <a:solidFill>
                            <a:schemeClr val="accent6">
                              <a:lumMod val="75000"/>
                            </a:schemeClr>
                          </a:solidFill>
                          <a:effectLst/>
                          <a:latin typeface="Arial" charset="0"/>
                        </a:rPr>
                        <a:t>CtySt</a:t>
                      </a:r>
                      <a:r>
                        <a:rPr kumimoji="0" lang="en-US" sz="1200" b="1" i="0" u="none" strike="noStrike" cap="none" normalizeH="0" baseline="0" dirty="0">
                          <a:ln>
                            <a:noFill/>
                          </a:ln>
                          <a:solidFill>
                            <a:schemeClr val="accent6">
                              <a:lumMod val="75000"/>
                            </a:schemeClr>
                          </a:solidFill>
                          <a:effectLst/>
                          <a:latin typeface="Arial" charset="0"/>
                        </a:rPr>
                        <a:t> Mailing Name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56 – 56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Y</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Y</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8"/>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9</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err="1">
                          <a:ln>
                            <a:noFill/>
                          </a:ln>
                          <a:solidFill>
                            <a:schemeClr val="accent6">
                              <a:lumMod val="75000"/>
                            </a:schemeClr>
                          </a:solidFill>
                          <a:effectLst/>
                          <a:latin typeface="Arial" charset="0"/>
                        </a:rPr>
                        <a:t>Prfd</a:t>
                      </a:r>
                      <a:r>
                        <a:rPr kumimoji="0" lang="en-US" sz="1200" b="1" i="0" u="none" strike="noStrike" cap="none" normalizeH="0" baseline="0" dirty="0">
                          <a:ln>
                            <a:noFill/>
                          </a:ln>
                          <a:solidFill>
                            <a:schemeClr val="accent6">
                              <a:lumMod val="75000"/>
                            </a:schemeClr>
                          </a:solidFill>
                          <a:effectLst/>
                          <a:latin typeface="Arial" charset="0"/>
                        </a:rPr>
                        <a:t> Last Line </a:t>
                      </a:r>
                      <a:r>
                        <a:rPr kumimoji="0" lang="en-US" sz="1200" b="1" i="0" u="none" strike="noStrike" cap="none" normalizeH="0" baseline="0" dirty="0" err="1">
                          <a:ln>
                            <a:noFill/>
                          </a:ln>
                          <a:solidFill>
                            <a:schemeClr val="accent6">
                              <a:lumMod val="75000"/>
                            </a:schemeClr>
                          </a:solidFill>
                          <a:effectLst/>
                          <a:latin typeface="Arial" charset="0"/>
                        </a:rPr>
                        <a:t>CtySt</a:t>
                      </a:r>
                      <a:r>
                        <a:rPr kumimoji="0" lang="en-US" sz="1200" b="1" i="0" u="none" strike="noStrike" cap="none" normalizeH="0" baseline="0" dirty="0">
                          <a:ln>
                            <a:noFill/>
                          </a:ln>
                          <a:solidFill>
                            <a:schemeClr val="accent6">
                              <a:lumMod val="75000"/>
                            </a:schemeClr>
                          </a:solidFill>
                          <a:effectLst/>
                          <a:latin typeface="Arial" charset="0"/>
                        </a:rPr>
                        <a:t> Key</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57 – 62</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W10013</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XSTASD</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9"/>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10</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err="1">
                          <a:ln>
                            <a:noFill/>
                          </a:ln>
                          <a:solidFill>
                            <a:schemeClr val="accent6">
                              <a:lumMod val="75000"/>
                            </a:schemeClr>
                          </a:solidFill>
                          <a:effectLst/>
                          <a:latin typeface="Arial" charset="0"/>
                        </a:rPr>
                        <a:t>Prfd</a:t>
                      </a:r>
                      <a:r>
                        <a:rPr kumimoji="0" lang="en-US" sz="1200" b="1" i="0" u="none" strike="noStrike" cap="none" normalizeH="0" baseline="0" dirty="0">
                          <a:ln>
                            <a:noFill/>
                          </a:ln>
                          <a:solidFill>
                            <a:schemeClr val="accent6">
                              <a:lumMod val="75000"/>
                            </a:schemeClr>
                          </a:solidFill>
                          <a:effectLst/>
                          <a:latin typeface="Arial" charset="0"/>
                        </a:rPr>
                        <a:t> Last Line </a:t>
                      </a:r>
                      <a:r>
                        <a:rPr kumimoji="0" lang="en-US" sz="1200" b="1" i="0" u="none" strike="noStrike" cap="none" normalizeH="0" baseline="0" dirty="0" err="1">
                          <a:ln>
                            <a:noFill/>
                          </a:ln>
                          <a:solidFill>
                            <a:schemeClr val="accent6">
                              <a:lumMod val="75000"/>
                            </a:schemeClr>
                          </a:solidFill>
                          <a:effectLst/>
                          <a:latin typeface="Arial" charset="0"/>
                        </a:rPr>
                        <a:t>CtySt</a:t>
                      </a:r>
                      <a:r>
                        <a:rPr kumimoji="0" lang="en-US" sz="1200" b="1" i="0" u="none" strike="noStrike" cap="none" normalizeH="0" baseline="0" dirty="0">
                          <a:ln>
                            <a:noFill/>
                          </a:ln>
                          <a:solidFill>
                            <a:schemeClr val="accent6">
                              <a:lumMod val="75000"/>
                            </a:schemeClr>
                          </a:solidFill>
                          <a:effectLst/>
                          <a:latin typeface="Arial" charset="0"/>
                        </a:rPr>
                        <a:t> Name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28</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63 – 90</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AKRON</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1" u="none" strike="noStrike" cap="none" normalizeH="0" baseline="0" dirty="0">
                          <a:ln>
                            <a:noFill/>
                          </a:ln>
                          <a:solidFill>
                            <a:srgbClr val="C00000"/>
                          </a:solidFill>
                          <a:effectLst/>
                          <a:latin typeface="Arial" charset="0"/>
                        </a:rPr>
                        <a:t>CROSS STATE</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0"/>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11</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City </a:t>
                      </a:r>
                      <a:r>
                        <a:rPr kumimoji="0" lang="en-US" sz="1200" b="1" i="0" u="none" strike="noStrike" cap="none" normalizeH="0" baseline="0" dirty="0" err="1">
                          <a:ln>
                            <a:noFill/>
                          </a:ln>
                          <a:solidFill>
                            <a:schemeClr val="accent6">
                              <a:lumMod val="75000"/>
                            </a:schemeClr>
                          </a:solidFill>
                          <a:effectLst/>
                          <a:latin typeface="Arial" charset="0"/>
                        </a:rPr>
                        <a:t>Delv</a:t>
                      </a:r>
                      <a:r>
                        <a:rPr kumimoji="0" lang="en-US" sz="1200" b="1" i="0" u="none" strike="noStrike" cap="none" normalizeH="0" baseline="0" dirty="0">
                          <a:ln>
                            <a:noFill/>
                          </a:ln>
                          <a:solidFill>
                            <a:schemeClr val="accent6">
                              <a:lumMod val="75000"/>
                            </a:schemeClr>
                          </a:solidFill>
                          <a:effectLst/>
                          <a:latin typeface="Arial" charset="0"/>
                        </a:rPr>
                        <a:t> </a:t>
                      </a:r>
                      <a:r>
                        <a:rPr kumimoji="0" lang="en-US" sz="1200" b="1" i="0" u="none" strike="noStrike" cap="none" normalizeH="0" baseline="0" dirty="0" err="1">
                          <a:ln>
                            <a:noFill/>
                          </a:ln>
                          <a:solidFill>
                            <a:schemeClr val="accent6">
                              <a:lumMod val="75000"/>
                            </a:schemeClr>
                          </a:solidFill>
                          <a:effectLst/>
                          <a:latin typeface="Arial" charset="0"/>
                        </a:rPr>
                        <a:t>Ind</a:t>
                      </a: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91 – 91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N</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N</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1"/>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12</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err="1">
                          <a:ln>
                            <a:noFill/>
                          </a:ln>
                          <a:solidFill>
                            <a:schemeClr val="accent6">
                              <a:lumMod val="75000"/>
                            </a:schemeClr>
                          </a:solidFill>
                          <a:effectLst/>
                          <a:latin typeface="Arial" charset="0"/>
                        </a:rPr>
                        <a:t>Carr</a:t>
                      </a:r>
                      <a:r>
                        <a:rPr kumimoji="0" lang="en-US" sz="1200" b="1" i="0" u="none" strike="noStrike" cap="none" normalizeH="0" baseline="0" dirty="0">
                          <a:ln>
                            <a:noFill/>
                          </a:ln>
                          <a:solidFill>
                            <a:schemeClr val="accent6">
                              <a:lumMod val="75000"/>
                            </a:schemeClr>
                          </a:solidFill>
                          <a:effectLst/>
                          <a:latin typeface="Arial" charset="0"/>
                        </a:rPr>
                        <a:t> </a:t>
                      </a:r>
                      <a:r>
                        <a:rPr kumimoji="0" lang="en-US" sz="1200" b="1" i="0" u="none" strike="noStrike" cap="none" normalizeH="0" baseline="0" dirty="0" err="1">
                          <a:ln>
                            <a:noFill/>
                          </a:ln>
                          <a:solidFill>
                            <a:schemeClr val="accent6">
                              <a:lumMod val="75000"/>
                            </a:schemeClr>
                          </a:solidFill>
                          <a:effectLst/>
                          <a:latin typeface="Arial" charset="0"/>
                        </a:rPr>
                        <a:t>Rte</a:t>
                      </a:r>
                      <a:r>
                        <a:rPr kumimoji="0" lang="en-US" sz="1200" b="1" i="0" u="none" strike="noStrike" cap="none" normalizeH="0" baseline="0" dirty="0">
                          <a:ln>
                            <a:noFill/>
                          </a:ln>
                          <a:solidFill>
                            <a:schemeClr val="accent6">
                              <a:lumMod val="75000"/>
                            </a:schemeClr>
                          </a:solidFill>
                          <a:effectLst/>
                          <a:latin typeface="Arial" charset="0"/>
                        </a:rPr>
                        <a:t> Rate Sort </a:t>
                      </a:r>
                      <a:r>
                        <a:rPr kumimoji="0" lang="en-US" sz="1200" b="1" i="0" u="none" strike="noStrike" cap="none" normalizeH="0" baseline="0" dirty="0" err="1">
                          <a:ln>
                            <a:noFill/>
                          </a:ln>
                          <a:solidFill>
                            <a:schemeClr val="accent6">
                              <a:lumMod val="75000"/>
                            </a:schemeClr>
                          </a:solidFill>
                          <a:effectLst/>
                          <a:latin typeface="Arial" charset="0"/>
                        </a:rPr>
                        <a:t>Ind</a:t>
                      </a: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92 – 92</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D</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D</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2"/>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13</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Unique ZIP Name </a:t>
                      </a:r>
                      <a:r>
                        <a:rPr kumimoji="0" lang="en-US" sz="1200" b="1" i="0" u="none" strike="noStrike" cap="none" normalizeH="0" baseline="0" dirty="0" err="1">
                          <a:ln>
                            <a:noFill/>
                          </a:ln>
                          <a:solidFill>
                            <a:schemeClr val="accent6">
                              <a:lumMod val="75000"/>
                            </a:schemeClr>
                          </a:solidFill>
                          <a:effectLst/>
                          <a:latin typeface="Arial" charset="0"/>
                        </a:rPr>
                        <a:t>Inc</a:t>
                      </a: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93 – 93</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a:ln>
                          <a:noFill/>
                        </a:ln>
                        <a:solidFill>
                          <a:schemeClr val="accent6">
                            <a:lumMod val="75000"/>
                          </a:schemeClr>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3"/>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14</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Finance 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94 – 99</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180090</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180090</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4"/>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15</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State Abbrev</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02</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100 – 101</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IA</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SD</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5"/>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16</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County 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03</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102 – 104</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149</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127</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6"/>
                  </a:ext>
                </a:extLst>
              </a:tr>
              <a:tr h="26269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17</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County Name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25</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105 – 129</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chemeClr val="accent6">
                              <a:lumMod val="75000"/>
                            </a:schemeClr>
                          </a:solidFill>
                          <a:effectLst/>
                          <a:latin typeface="Arial" charset="0"/>
                        </a:rPr>
                        <a:t>PLYMOUTH</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a:ln>
                            <a:noFill/>
                          </a:ln>
                          <a:solidFill>
                            <a:srgbClr val="C00000"/>
                          </a:solidFill>
                          <a:effectLst/>
                          <a:latin typeface="Arial" charset="0"/>
                        </a:rPr>
                        <a:t>UNION</a:t>
                      </a: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17"/>
                  </a:ext>
                </a:extLst>
              </a:tr>
            </a:tbl>
          </a:graphicData>
        </a:graphic>
      </p:graphicFrame>
      <p:sp>
        <p:nvSpPr>
          <p:cNvPr id="6" name="TextBox 5">
            <a:extLst>
              <a:ext uri="{FF2B5EF4-FFF2-40B4-BE49-F238E27FC236}">
                <a16:creationId xmlns:a16="http://schemas.microsoft.com/office/drawing/2014/main" id="{8F96F208-FCB1-4807-BC51-124AF5DCAB8D}"/>
              </a:ext>
            </a:extLst>
          </p:cNvPr>
          <p:cNvSpPr txBox="1"/>
          <p:nvPr/>
        </p:nvSpPr>
        <p:spPr>
          <a:xfrm>
            <a:off x="635619" y="6519446"/>
            <a:ext cx="10972801" cy="338554"/>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gn="ctr">
              <a:buNone/>
            </a:pPr>
            <a:r>
              <a:rPr lang="en-US" sz="1600" i="1" kern="0" dirty="0">
                <a:solidFill>
                  <a:schemeClr val="accent2">
                    <a:lumMod val="75000"/>
                  </a:schemeClr>
                </a:solidFill>
              </a:rPr>
              <a:t>NOTE: This cross state address is provided only as an example and is not available for testing. </a:t>
            </a:r>
          </a:p>
        </p:txBody>
      </p:sp>
      <p:sp>
        <p:nvSpPr>
          <p:cNvPr id="8" name="Text Placeholder 2">
            <a:extLst>
              <a:ext uri="{FF2B5EF4-FFF2-40B4-BE49-F238E27FC236}">
                <a16:creationId xmlns:a16="http://schemas.microsoft.com/office/drawing/2014/main" id="{4B3773B1-08A6-44DC-9607-7465164AB7A1}"/>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Cross State Addresses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D625AD5A-EC74-41E2-BC4B-EC4941905F1B}"/>
              </a:ext>
            </a:extLst>
          </p:cNvPr>
          <p:cNvSpPr>
            <a:spLocks noGrp="1"/>
          </p:cNvSpPr>
          <p:nvPr>
            <p:ph type="sldNum" sz="quarter" idx="10"/>
          </p:nvPr>
        </p:nvSpPr>
        <p:spPr/>
        <p:txBody>
          <a:bodyPr/>
          <a:lstStyle/>
          <a:p>
            <a:fld id="{90DF1D56-079D-400F-8097-016EBDA8D58B}" type="slidenum">
              <a:rPr lang="en-US" smtClean="0"/>
              <a:pPr/>
              <a:t>79</a:t>
            </a:fld>
            <a:endParaRPr lang="en-US"/>
          </a:p>
        </p:txBody>
      </p:sp>
    </p:spTree>
    <p:extLst>
      <p:ext uri="{BB962C8B-B14F-4D97-AF65-F5344CB8AC3E}">
        <p14:creationId xmlns:p14="http://schemas.microsoft.com/office/powerpoint/2010/main" val="59152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33400" y="5550678"/>
            <a:ext cx="11048999" cy="1078722"/>
          </a:xfrm>
        </p:spPr>
        <p:txBody>
          <a:bodyPr/>
          <a:lstStyle/>
          <a:p>
            <a:pPr marL="0" indent="0">
              <a:spcBef>
                <a:spcPts val="0"/>
              </a:spcBef>
              <a:spcAft>
                <a:spcPts val="1200"/>
              </a:spcAft>
              <a:buNone/>
            </a:pPr>
            <a:r>
              <a:rPr lang="en-US" altLang="en-US" sz="1800" b="1" dirty="0">
                <a:solidFill>
                  <a:schemeClr val="accent2">
                    <a:lumMod val="75000"/>
                  </a:schemeClr>
                </a:solidFill>
              </a:rPr>
              <a:t>Coffeeville is a Single ZIP Code City. CASS Software would be allowed to return the ZIP Code for Coffeeville MS even though this is a No Match. </a:t>
            </a:r>
          </a:p>
          <a:p>
            <a:pPr marL="0" indent="0">
              <a:spcBef>
                <a:spcPts val="0"/>
              </a:spcBef>
              <a:spcAft>
                <a:spcPts val="1200"/>
              </a:spcAft>
              <a:buNone/>
            </a:pPr>
            <a:r>
              <a:rPr lang="en-US" altLang="en-US" sz="1800" b="1" i="1" dirty="0">
                <a:solidFill>
                  <a:schemeClr val="accent6">
                    <a:lumMod val="75000"/>
                  </a:schemeClr>
                </a:solidFill>
              </a:rPr>
              <a:t>CASS Software must return the proper flag based on the Output returned.</a:t>
            </a:r>
          </a:p>
        </p:txBody>
      </p:sp>
      <p:graphicFrame>
        <p:nvGraphicFramePr>
          <p:cNvPr id="12" name="Table 11"/>
          <p:cNvGraphicFramePr>
            <a:graphicFrameLocks noGrp="1"/>
          </p:cNvGraphicFramePr>
          <p:nvPr>
            <p:extLst>
              <p:ext uri="{D42A27DB-BD31-4B8C-83A1-F6EECF244321}">
                <p14:modId xmlns:p14="http://schemas.microsoft.com/office/powerpoint/2010/main" val="2922890352"/>
              </p:ext>
            </p:extLst>
          </p:nvPr>
        </p:nvGraphicFramePr>
        <p:xfrm>
          <a:off x="2209800" y="2899017"/>
          <a:ext cx="7772400" cy="2560320"/>
        </p:xfrm>
        <a:graphic>
          <a:graphicData uri="http://schemas.openxmlformats.org/drawingml/2006/table">
            <a:tbl>
              <a:tblPr firstRow="1" bandRow="1">
                <a:tableStyleId>{72833802-FEF1-4C79-8D5D-14CF1EAF98D9}</a:tableStyleId>
              </a:tblPr>
              <a:tblGrid>
                <a:gridCol w="1733975">
                  <a:extLst>
                    <a:ext uri="{9D8B030D-6E8A-4147-A177-3AD203B41FA5}">
                      <a16:colId xmlns:a16="http://schemas.microsoft.com/office/drawing/2014/main" val="20000"/>
                    </a:ext>
                  </a:extLst>
                </a:gridCol>
                <a:gridCol w="6038425">
                  <a:extLst>
                    <a:ext uri="{9D8B030D-6E8A-4147-A177-3AD203B41FA5}">
                      <a16:colId xmlns:a16="http://schemas.microsoft.com/office/drawing/2014/main" val="20001"/>
                    </a:ext>
                  </a:extLst>
                </a:gridCol>
              </a:tblGrid>
              <a:tr h="640080">
                <a:tc>
                  <a:txBody>
                    <a:bodyPr/>
                    <a:lstStyle/>
                    <a:p>
                      <a:pPr>
                        <a:lnSpc>
                          <a:spcPct val="100000"/>
                        </a:lnSpc>
                        <a:spcAft>
                          <a:spcPts val="0"/>
                        </a:spcAft>
                      </a:pPr>
                      <a:r>
                        <a:rPr lang="en-US" sz="1800" dirty="0"/>
                        <a:t>Input:</a:t>
                      </a:r>
                      <a:endParaRPr lang="en-US" sz="1800" b="1" dirty="0">
                        <a:solidFill>
                          <a:schemeClr val="accent2">
                            <a:lumMod val="75000"/>
                          </a:schemeClr>
                        </a:solidFill>
                      </a:endParaRPr>
                    </a:p>
                  </a:txBody>
                  <a:tcPr marL="45720" marR="45720"/>
                </a:tc>
                <a:tc>
                  <a:txBody>
                    <a:bodyPr/>
                    <a:lstStyle/>
                    <a:p>
                      <a:pPr marL="0" indent="0">
                        <a:lnSpc>
                          <a:spcPct val="100000"/>
                        </a:lnSpc>
                        <a:spcBef>
                          <a:spcPts val="0"/>
                        </a:spcBef>
                        <a:spcAft>
                          <a:spcPts val="0"/>
                        </a:spcAft>
                        <a:buNone/>
                      </a:pPr>
                      <a:r>
                        <a:rPr lang="en-US" altLang="en-US" sz="1800" dirty="0"/>
                        <a:t>7 THOMAS ST</a:t>
                      </a:r>
                    </a:p>
                    <a:p>
                      <a:pPr marL="0" indent="0">
                        <a:lnSpc>
                          <a:spcPct val="100000"/>
                        </a:lnSpc>
                        <a:spcBef>
                          <a:spcPts val="0"/>
                        </a:spcBef>
                        <a:spcAft>
                          <a:spcPts val="0"/>
                        </a:spcAft>
                        <a:buNone/>
                      </a:pPr>
                      <a:r>
                        <a:rPr lang="en-US" altLang="en-US" sz="1800" dirty="0"/>
                        <a:t>COFFEEVILLE MS                  (NO MATCH RECORD)</a:t>
                      </a:r>
                      <a:endParaRPr lang="en-US" altLang="en-US" sz="1800" b="1" i="1" dirty="0">
                        <a:solidFill>
                          <a:schemeClr val="accent2">
                            <a:lumMod val="75000"/>
                          </a:schemeClr>
                        </a:solidFill>
                      </a:endParaRPr>
                    </a:p>
                  </a:txBody>
                  <a:tcPr marL="45720" marR="45720"/>
                </a:tc>
                <a:extLst>
                  <a:ext uri="{0D108BD9-81ED-4DB2-BD59-A6C34878D82A}">
                    <a16:rowId xmlns:a16="http://schemas.microsoft.com/office/drawing/2014/main" val="10000"/>
                  </a:ext>
                </a:extLst>
              </a:tr>
              <a:tr h="640080">
                <a:tc>
                  <a:txBody>
                    <a:bodyPr/>
                    <a:lstStyle/>
                    <a:p>
                      <a:pPr>
                        <a:lnSpc>
                          <a:spcPct val="100000"/>
                        </a:lnSpc>
                        <a:spcAft>
                          <a:spcPts val="0"/>
                        </a:spcAft>
                      </a:pPr>
                      <a:r>
                        <a:rPr lang="en-US" sz="1800" dirty="0">
                          <a:solidFill>
                            <a:schemeClr val="tx1"/>
                          </a:solidFill>
                        </a:rPr>
                        <a:t>Output 1:</a:t>
                      </a:r>
                      <a:endParaRPr lang="en-US" sz="1800" b="1" dirty="0">
                        <a:solidFill>
                          <a:schemeClr val="tx1"/>
                        </a:solidFill>
                      </a:endParaRPr>
                    </a:p>
                  </a:txBody>
                  <a:tcPr marL="45720" marR="45720"/>
                </a:tc>
                <a:tc>
                  <a:txBody>
                    <a:bodyPr/>
                    <a:lstStyle/>
                    <a:p>
                      <a:pPr marL="0" indent="0">
                        <a:lnSpc>
                          <a:spcPct val="100000"/>
                        </a:lnSpc>
                        <a:spcBef>
                          <a:spcPts val="0"/>
                        </a:spcBef>
                        <a:spcAft>
                          <a:spcPts val="0"/>
                        </a:spcAft>
                        <a:buNone/>
                      </a:pPr>
                      <a:r>
                        <a:rPr lang="en-US" altLang="en-US" sz="1800" dirty="0">
                          <a:solidFill>
                            <a:schemeClr val="tx1"/>
                          </a:solidFill>
                        </a:rPr>
                        <a:t>7 THOMAS 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COFFEEVILLE MS </a:t>
                      </a:r>
                      <a:r>
                        <a:rPr lang="en-US" alt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38922       (PREFERRED OUTPUT)</a:t>
                      </a:r>
                      <a:endParaRPr lang="en-US" altLang="en-US" sz="1800" b="1"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1"/>
                  </a:ext>
                </a:extLst>
              </a:tr>
              <a:tr h="640080">
                <a:tc>
                  <a:txBody>
                    <a:bodyPr/>
                    <a:lstStyle/>
                    <a:p>
                      <a:pPr algn="l">
                        <a:lnSpc>
                          <a:spcPct val="100000"/>
                        </a:lnSpc>
                        <a:spcAft>
                          <a:spcPts val="0"/>
                        </a:spcAft>
                      </a:pPr>
                      <a:r>
                        <a:rPr lang="en-US" sz="1800" dirty="0">
                          <a:solidFill>
                            <a:schemeClr val="tx1"/>
                          </a:solidFill>
                        </a:rPr>
                        <a:t>Output 2:</a:t>
                      </a:r>
                      <a:endParaRPr lang="en-US" sz="1800" b="1" dirty="0">
                        <a:solidFill>
                          <a:schemeClr val="tx1"/>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7 THOMAS 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COFFEEVILE MS                    </a:t>
                      </a:r>
                      <a:r>
                        <a:rPr lang="en-US" alt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(OPTIONAL OUTPUT)</a:t>
                      </a:r>
                      <a:endParaRPr lang="en-US" altLang="en-US" sz="1800" b="1"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Form 3553: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5-Digit</a:t>
                      </a:r>
                      <a:r>
                        <a:rPr lang="en-US" sz="1400" baseline="0" dirty="0">
                          <a:solidFill>
                            <a:schemeClr val="tx1"/>
                          </a:solidFill>
                        </a:rPr>
                        <a:t> Coded</a:t>
                      </a:r>
                      <a:endParaRPr lang="en-US" sz="1400" b="1" dirty="0">
                        <a:solidFill>
                          <a:schemeClr val="tx1"/>
                        </a:solidFill>
                      </a:endParaRPr>
                    </a:p>
                  </a:txBody>
                  <a:tcPr marL="45720" marR="45720"/>
                </a:tc>
                <a:tc>
                  <a:txBody>
                    <a:bodyPr/>
                    <a:lstStyle/>
                    <a:p>
                      <a:pPr>
                        <a:lnSpc>
                          <a:spcPct val="100000"/>
                        </a:lnSpc>
                        <a:spcAft>
                          <a:spcPts val="0"/>
                        </a:spcAft>
                      </a:pPr>
                      <a:r>
                        <a:rPr lang="en-US" sz="1800" i="1" u="dotted"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Y (if Option 1) </a:t>
                      </a:r>
                      <a:r>
                        <a:rPr lang="en-US" sz="1800" i="1" u="none"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N</a:t>
                      </a:r>
                      <a:r>
                        <a:rPr lang="en-US" sz="1800" i="1" u="dotted"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(if Option</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2)</a:t>
                      </a:r>
                      <a:endParaRPr lang="en-US" sz="1800" b="1" i="1" u="dotted"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3"/>
                  </a:ext>
                </a:extLst>
              </a:tr>
            </a:tbl>
          </a:graphicData>
        </a:graphic>
      </p:graphicFrame>
      <p:graphicFrame>
        <p:nvGraphicFramePr>
          <p:cNvPr id="13" name="Group 36"/>
          <p:cNvGraphicFramePr>
            <a:graphicFrameLocks/>
          </p:cNvGraphicFramePr>
          <p:nvPr>
            <p:extLst>
              <p:ext uri="{D42A27DB-BD31-4B8C-83A1-F6EECF244321}">
                <p14:modId xmlns:p14="http://schemas.microsoft.com/office/powerpoint/2010/main" val="1571117891"/>
              </p:ext>
            </p:extLst>
          </p:nvPr>
        </p:nvGraphicFramePr>
        <p:xfrm>
          <a:off x="2819400" y="1834965"/>
          <a:ext cx="6400800" cy="899212"/>
        </p:xfrm>
        <a:graphic>
          <a:graphicData uri="http://schemas.openxmlformats.org/drawingml/2006/table">
            <a:tbl>
              <a:tblPr/>
              <a:tblGrid>
                <a:gridCol w="957739">
                  <a:extLst>
                    <a:ext uri="{9D8B030D-6E8A-4147-A177-3AD203B41FA5}">
                      <a16:colId xmlns:a16="http://schemas.microsoft.com/office/drawing/2014/main" val="20000"/>
                    </a:ext>
                  </a:extLst>
                </a:gridCol>
                <a:gridCol w="1032855">
                  <a:extLst>
                    <a:ext uri="{9D8B030D-6E8A-4147-A177-3AD203B41FA5}">
                      <a16:colId xmlns:a16="http://schemas.microsoft.com/office/drawing/2014/main" val="20001"/>
                    </a:ext>
                  </a:extLst>
                </a:gridCol>
                <a:gridCol w="2347399">
                  <a:extLst>
                    <a:ext uri="{9D8B030D-6E8A-4147-A177-3AD203B41FA5}">
                      <a16:colId xmlns:a16="http://schemas.microsoft.com/office/drawing/2014/main" val="20002"/>
                    </a:ext>
                  </a:extLst>
                </a:gridCol>
                <a:gridCol w="845063">
                  <a:extLst>
                    <a:ext uri="{9D8B030D-6E8A-4147-A177-3AD203B41FA5}">
                      <a16:colId xmlns:a16="http://schemas.microsoft.com/office/drawing/2014/main" val="20003"/>
                    </a:ext>
                  </a:extLst>
                </a:gridCol>
                <a:gridCol w="1217744">
                  <a:extLst>
                    <a:ext uri="{9D8B030D-6E8A-4147-A177-3AD203B41FA5}">
                      <a16:colId xmlns:a16="http://schemas.microsoft.com/office/drawing/2014/main" val="20004"/>
                    </a:ext>
                  </a:extLst>
                </a:gridCol>
              </a:tblGrid>
              <a:tr h="493060">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Detail Code</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ZIP Code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City</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State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Finance Number</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345166">
                <a:tc>
                  <a:txBody>
                    <a:bodyPr/>
                    <a:lstStyle/>
                    <a:p>
                      <a:pPr algn="ctr"/>
                      <a:r>
                        <a:rPr lang="en-US" sz="1900" dirty="0">
                          <a:solidFill>
                            <a:schemeClr val="accent2">
                              <a:lumMod val="75000"/>
                            </a:schemeClr>
                          </a:solidFill>
                        </a:rPr>
                        <a:t>D</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38922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l"/>
                      <a:r>
                        <a:rPr lang="en-US" sz="1900" dirty="0">
                          <a:solidFill>
                            <a:schemeClr val="accent2">
                              <a:lumMod val="75000"/>
                            </a:schemeClr>
                          </a:solidFill>
                        </a:rPr>
                        <a:t>COFFEEVILLE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MS</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271599</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8" name="Text Placeholder 2"/>
          <p:cNvSpPr txBox="1">
            <a:spLocks/>
          </p:cNvSpPr>
          <p:nvPr/>
        </p:nvSpPr>
        <p:spPr>
          <a:xfrm>
            <a:off x="1828800" y="152400"/>
            <a:ext cx="9753600" cy="57922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5-Digit ZIP Code™ Validation</a:t>
            </a:r>
            <a:endParaRPr lang="en-US" kern="0" dirty="0">
              <a:solidFill>
                <a:schemeClr val="bg1"/>
              </a:solidFill>
            </a:endParaRPr>
          </a:p>
        </p:txBody>
      </p:sp>
      <p:sp>
        <p:nvSpPr>
          <p:cNvPr id="10" name="Title 2"/>
          <p:cNvSpPr txBox="1">
            <a:spLocks/>
          </p:cNvSpPr>
          <p:nvPr/>
        </p:nvSpPr>
        <p:spPr>
          <a:xfrm>
            <a:off x="533400" y="822961"/>
            <a:ext cx="11049000" cy="1325563"/>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sz="2400" b="1" kern="0" dirty="0">
                <a:solidFill>
                  <a:schemeClr val="accent6">
                    <a:lumMod val="75000"/>
                  </a:schemeClr>
                </a:solidFill>
                <a:latin typeface="+mn-lt"/>
              </a:rPr>
              <a:t>When a no-match to ZIP+4 occurs, and a Single-Coded City is present on input, and if the ZIP Code </a:t>
            </a:r>
            <a:r>
              <a:rPr lang="en-US" sz="2400" b="1" u="sng" kern="0" dirty="0">
                <a:solidFill>
                  <a:schemeClr val="accent6">
                    <a:lumMod val="75000"/>
                  </a:schemeClr>
                </a:solidFill>
                <a:latin typeface="+mn-lt"/>
              </a:rPr>
              <a:t>is missing on input</a:t>
            </a:r>
            <a:r>
              <a:rPr lang="en-US" sz="2400" b="1" kern="0" dirty="0">
                <a:solidFill>
                  <a:schemeClr val="accent6">
                    <a:lumMod val="75000"/>
                  </a:schemeClr>
                </a:solidFill>
                <a:latin typeface="+mn-lt"/>
              </a:rPr>
              <a:t>: </a:t>
            </a:r>
          </a:p>
        </p:txBody>
      </p:sp>
      <p:sp>
        <p:nvSpPr>
          <p:cNvPr id="3" name="Slide Number Placeholder 2">
            <a:extLst>
              <a:ext uri="{FF2B5EF4-FFF2-40B4-BE49-F238E27FC236}">
                <a16:creationId xmlns:a16="http://schemas.microsoft.com/office/drawing/2014/main" id="{31A5FD72-2E32-461A-B608-0911E88FA88C}"/>
              </a:ext>
            </a:extLst>
          </p:cNvPr>
          <p:cNvSpPr>
            <a:spLocks noGrp="1"/>
          </p:cNvSpPr>
          <p:nvPr>
            <p:ph type="sldNum" sz="quarter" idx="10"/>
          </p:nvPr>
        </p:nvSpPr>
        <p:spPr/>
        <p:txBody>
          <a:bodyPr/>
          <a:lstStyle/>
          <a:p>
            <a:fld id="{DB48209F-1662-40B9-BF25-8E6F7AC270B7}" type="slidenum">
              <a:rPr lang="en-US" smtClean="0"/>
              <a:pPr/>
              <a:t>8</a:t>
            </a:fld>
            <a:endParaRPr lang="en-US"/>
          </a:p>
        </p:txBody>
      </p:sp>
    </p:spTree>
    <p:extLst>
      <p:ext uri="{BB962C8B-B14F-4D97-AF65-F5344CB8AC3E}">
        <p14:creationId xmlns:p14="http://schemas.microsoft.com/office/powerpoint/2010/main" val="5215863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rPr>
              <a:t>Acceptable Mailing Name</a:t>
            </a:r>
          </a:p>
        </p:txBody>
      </p:sp>
      <p:sp>
        <p:nvSpPr>
          <p:cNvPr id="5" name="Text Placeholder 3"/>
          <p:cNvSpPr txBox="1">
            <a:spLocks/>
          </p:cNvSpPr>
          <p:nvPr/>
        </p:nvSpPr>
        <p:spPr>
          <a:xfrm>
            <a:off x="609600" y="1600200"/>
            <a:ext cx="10058400" cy="3657600"/>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nSpc>
                <a:spcPct val="80000"/>
              </a:lnSpc>
              <a:spcBef>
                <a:spcPts val="1200"/>
              </a:spcBef>
              <a:spcAft>
                <a:spcPts val="450"/>
              </a:spcAft>
              <a:buClr>
                <a:schemeClr val="accent6">
                  <a:lumMod val="75000"/>
                </a:schemeClr>
              </a:buClr>
              <a:buNone/>
            </a:pPr>
            <a:r>
              <a:rPr lang="en-US" i="1" u="sng" kern="0" dirty="0">
                <a:solidFill>
                  <a:schemeClr val="accent6">
                    <a:lumMod val="75000"/>
                  </a:schemeClr>
                </a:solidFill>
              </a:rPr>
              <a:t>Current Rule</a:t>
            </a:r>
            <a:endParaRPr lang="en-US" kern="0" dirty="0">
              <a:solidFill>
                <a:schemeClr val="accent6">
                  <a:lumMod val="75000"/>
                </a:schemeClr>
              </a:solidFill>
            </a:endParaRPr>
          </a:p>
          <a:p>
            <a:pPr>
              <a:buClr>
                <a:schemeClr val="accent6">
                  <a:lumMod val="75000"/>
                </a:schemeClr>
              </a:buClr>
            </a:pPr>
            <a:r>
              <a:rPr lang="en-US" sz="2000" dirty="0">
                <a:solidFill>
                  <a:schemeClr val="accent6">
                    <a:lumMod val="75000"/>
                  </a:schemeClr>
                </a:solidFill>
              </a:rPr>
              <a:t>If the Input City Name is not the default City for the ZIP Code</a:t>
            </a:r>
          </a:p>
          <a:p>
            <a:pPr marL="0" indent="0">
              <a:buClr>
                <a:schemeClr val="accent6">
                  <a:lumMod val="75000"/>
                </a:schemeClr>
              </a:buClr>
              <a:buNone/>
            </a:pPr>
            <a:r>
              <a:rPr lang="en-US" sz="2000" dirty="0">
                <a:solidFill>
                  <a:schemeClr val="accent6">
                    <a:lumMod val="75000"/>
                  </a:schemeClr>
                </a:solidFill>
              </a:rPr>
              <a:t>AND</a:t>
            </a:r>
          </a:p>
          <a:p>
            <a:pPr>
              <a:buClr>
                <a:schemeClr val="accent6">
                  <a:lumMod val="75000"/>
                </a:schemeClr>
              </a:buClr>
            </a:pPr>
            <a:r>
              <a:rPr lang="en-US" sz="2000" dirty="0">
                <a:solidFill>
                  <a:schemeClr val="accent6">
                    <a:lumMod val="75000"/>
                  </a:schemeClr>
                </a:solidFill>
              </a:rPr>
              <a:t>the Input City Name is a valid mailing name for the ZIP Code of the match</a:t>
            </a:r>
          </a:p>
          <a:p>
            <a:pPr marL="0" indent="0">
              <a:buClr>
                <a:schemeClr val="accent6">
                  <a:lumMod val="75000"/>
                </a:schemeClr>
              </a:buClr>
              <a:buNone/>
            </a:pPr>
            <a:r>
              <a:rPr lang="en-US" sz="2000" dirty="0">
                <a:solidFill>
                  <a:schemeClr val="accent6">
                    <a:lumMod val="75000"/>
                  </a:schemeClr>
                </a:solidFill>
              </a:rPr>
              <a:t>AND </a:t>
            </a:r>
          </a:p>
          <a:p>
            <a:pPr>
              <a:buClr>
                <a:schemeClr val="accent6">
                  <a:lumMod val="75000"/>
                </a:schemeClr>
              </a:buClr>
            </a:pPr>
            <a:r>
              <a:rPr lang="en-US" sz="2000" dirty="0">
                <a:solidFill>
                  <a:schemeClr val="accent6">
                    <a:lumMod val="75000"/>
                  </a:schemeClr>
                </a:solidFill>
              </a:rPr>
              <a:t>the Last Line Key for the ZIP+4 record IS the default, the input city name can be retained.</a:t>
            </a:r>
          </a:p>
          <a:p>
            <a:pPr marL="0" indent="0">
              <a:buClr>
                <a:schemeClr val="accent6">
                  <a:lumMod val="75000"/>
                </a:schemeClr>
              </a:buClr>
              <a:buNone/>
            </a:pPr>
            <a:endParaRPr lang="en-US" sz="2000" dirty="0">
              <a:solidFill>
                <a:schemeClr val="accent6">
                  <a:lumMod val="75000"/>
                </a:schemeClr>
              </a:solidFill>
            </a:endParaRPr>
          </a:p>
          <a:p>
            <a:pPr marL="0" indent="0">
              <a:buClr>
                <a:schemeClr val="accent6">
                  <a:lumMod val="75000"/>
                </a:schemeClr>
              </a:buClr>
              <a:buNone/>
            </a:pPr>
            <a:r>
              <a:rPr lang="en-US" sz="2000" dirty="0">
                <a:solidFill>
                  <a:schemeClr val="accent6">
                    <a:lumMod val="75000"/>
                  </a:schemeClr>
                </a:solidFill>
              </a:rPr>
              <a:t>Otherwise, the City Name that corresponds to the Last Line Key for the ZIP+4 record must be returned.</a:t>
            </a:r>
          </a:p>
        </p:txBody>
      </p:sp>
      <p:sp>
        <p:nvSpPr>
          <p:cNvPr id="8" name="Text Placeholder 2">
            <a:extLst>
              <a:ext uri="{FF2B5EF4-FFF2-40B4-BE49-F238E27FC236}">
                <a16:creationId xmlns:a16="http://schemas.microsoft.com/office/drawing/2014/main" id="{E3D8E722-A4AB-4F13-9B86-6CAE0CE2D959}"/>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Cross State Addresses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208A1CB7-BD1D-497C-AAB7-08FDC541FE7E}"/>
              </a:ext>
            </a:extLst>
          </p:cNvPr>
          <p:cNvSpPr>
            <a:spLocks noGrp="1"/>
          </p:cNvSpPr>
          <p:nvPr>
            <p:ph type="sldNum" sz="quarter" idx="10"/>
          </p:nvPr>
        </p:nvSpPr>
        <p:spPr/>
        <p:txBody>
          <a:bodyPr/>
          <a:lstStyle/>
          <a:p>
            <a:fld id="{90DF1D56-079D-400F-8097-016EBDA8D58B}" type="slidenum">
              <a:rPr lang="en-US" smtClean="0"/>
              <a:pPr/>
              <a:t>80</a:t>
            </a:fld>
            <a:endParaRPr lang="en-US"/>
          </a:p>
        </p:txBody>
      </p:sp>
    </p:spTree>
    <p:extLst>
      <p:ext uri="{BB962C8B-B14F-4D97-AF65-F5344CB8AC3E}">
        <p14:creationId xmlns:p14="http://schemas.microsoft.com/office/powerpoint/2010/main" val="3107518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822961"/>
            <a:ext cx="9029700" cy="1325563"/>
          </a:xfrm>
          <a:prstGeom prst="rect">
            <a:avLst/>
          </a:prstGeom>
        </p:spPr>
        <p:txBody>
          <a:bodyPr/>
          <a:lstStyle/>
          <a:p>
            <a:r>
              <a:rPr lang="en-US" dirty="0">
                <a:solidFill>
                  <a:schemeClr val="accent2">
                    <a:lumMod val="75000"/>
                  </a:schemeClr>
                </a:solidFill>
              </a:rPr>
              <a:t>Acceptable Mailing Name</a:t>
            </a:r>
          </a:p>
        </p:txBody>
      </p:sp>
      <p:sp>
        <p:nvSpPr>
          <p:cNvPr id="6" name="Text Placeholder 3"/>
          <p:cNvSpPr txBox="1">
            <a:spLocks/>
          </p:cNvSpPr>
          <p:nvPr/>
        </p:nvSpPr>
        <p:spPr>
          <a:xfrm>
            <a:off x="609600" y="1600200"/>
            <a:ext cx="10058400" cy="4452578"/>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nSpc>
                <a:spcPct val="80000"/>
              </a:lnSpc>
              <a:spcBef>
                <a:spcPts val="1200"/>
              </a:spcBef>
              <a:spcAft>
                <a:spcPts val="450"/>
              </a:spcAft>
              <a:buClr>
                <a:schemeClr val="accent6">
                  <a:lumMod val="75000"/>
                </a:schemeClr>
              </a:buClr>
              <a:buNone/>
            </a:pPr>
            <a:r>
              <a:rPr lang="en-US" i="1" u="sng" kern="0" dirty="0">
                <a:solidFill>
                  <a:schemeClr val="accent6">
                    <a:lumMod val="75000"/>
                  </a:schemeClr>
                </a:solidFill>
              </a:rPr>
              <a:t>New Rule</a:t>
            </a:r>
            <a:endParaRPr lang="en-US" kern="0" dirty="0">
              <a:solidFill>
                <a:schemeClr val="accent6">
                  <a:lumMod val="75000"/>
                </a:schemeClr>
              </a:solidFill>
            </a:endParaRPr>
          </a:p>
          <a:p>
            <a:pPr>
              <a:buClr>
                <a:schemeClr val="accent6">
                  <a:lumMod val="75000"/>
                </a:schemeClr>
              </a:buClr>
            </a:pPr>
            <a:r>
              <a:rPr lang="en-US" sz="2000" dirty="0">
                <a:solidFill>
                  <a:schemeClr val="accent6">
                    <a:lumMod val="75000"/>
                  </a:schemeClr>
                </a:solidFill>
              </a:rPr>
              <a:t>If the Input City Name is not the default City for the ZIP Code</a:t>
            </a:r>
          </a:p>
          <a:p>
            <a:pPr marL="0" indent="0">
              <a:buClr>
                <a:schemeClr val="accent6">
                  <a:lumMod val="75000"/>
                </a:schemeClr>
              </a:buClr>
              <a:buNone/>
            </a:pPr>
            <a:r>
              <a:rPr lang="en-US" sz="2000" dirty="0">
                <a:solidFill>
                  <a:schemeClr val="accent6">
                    <a:lumMod val="75000"/>
                  </a:schemeClr>
                </a:solidFill>
              </a:rPr>
              <a:t>AND</a:t>
            </a:r>
          </a:p>
          <a:p>
            <a:pPr>
              <a:buClr>
                <a:schemeClr val="accent6">
                  <a:lumMod val="75000"/>
                </a:schemeClr>
              </a:buClr>
            </a:pPr>
            <a:r>
              <a:rPr lang="en-US" sz="2000" dirty="0">
                <a:solidFill>
                  <a:schemeClr val="accent6">
                    <a:lumMod val="75000"/>
                  </a:schemeClr>
                </a:solidFill>
              </a:rPr>
              <a:t>the Input City Name is a valid mailing name for the ZIP Code of the match</a:t>
            </a:r>
          </a:p>
          <a:p>
            <a:pPr marL="0" indent="0">
              <a:buClr>
                <a:schemeClr val="accent6">
                  <a:lumMod val="75000"/>
                </a:schemeClr>
              </a:buClr>
              <a:buNone/>
            </a:pPr>
            <a:r>
              <a:rPr lang="en-US" sz="2000" dirty="0">
                <a:solidFill>
                  <a:schemeClr val="accent6">
                    <a:lumMod val="75000"/>
                  </a:schemeClr>
                </a:solidFill>
              </a:rPr>
              <a:t>AND</a:t>
            </a:r>
          </a:p>
          <a:p>
            <a:pPr>
              <a:buClr>
                <a:schemeClr val="accent6">
                  <a:lumMod val="75000"/>
                </a:schemeClr>
              </a:buClr>
            </a:pPr>
            <a:r>
              <a:rPr lang="en-US" sz="2000" dirty="0">
                <a:solidFill>
                  <a:schemeClr val="accent6">
                    <a:lumMod val="75000"/>
                  </a:schemeClr>
                </a:solidFill>
              </a:rPr>
              <a:t>the Last Line key for the ZIP+4 record IS the default</a:t>
            </a:r>
          </a:p>
          <a:p>
            <a:pPr marL="0" indent="0">
              <a:buNone/>
            </a:pPr>
            <a:r>
              <a:rPr lang="en-US" sz="2000" i="1" dirty="0">
                <a:solidFill>
                  <a:schemeClr val="accent6">
                    <a:lumMod val="75000"/>
                  </a:schemeClr>
                </a:solidFill>
              </a:rPr>
              <a:t>AND</a:t>
            </a:r>
          </a:p>
          <a:p>
            <a:r>
              <a:rPr lang="en-US" sz="2000" i="1" dirty="0">
                <a:solidFill>
                  <a:schemeClr val="accent6">
                    <a:lumMod val="75000"/>
                  </a:schemeClr>
                </a:solidFill>
              </a:rPr>
              <a:t>the Input State matches the ZIP+4 record State, the input city name can be retained.</a:t>
            </a:r>
          </a:p>
          <a:p>
            <a:pPr marL="0" indent="0">
              <a:buNone/>
            </a:pPr>
            <a:endParaRPr lang="en-US" sz="2000" i="1" dirty="0">
              <a:solidFill>
                <a:schemeClr val="accent6">
                  <a:lumMod val="75000"/>
                </a:schemeClr>
              </a:solidFill>
            </a:endParaRPr>
          </a:p>
          <a:p>
            <a:pPr marL="0" indent="0">
              <a:buNone/>
            </a:pPr>
            <a:r>
              <a:rPr lang="en-US" sz="2000" i="1" dirty="0">
                <a:solidFill>
                  <a:schemeClr val="accent6">
                    <a:lumMod val="75000"/>
                  </a:schemeClr>
                </a:solidFill>
              </a:rPr>
              <a:t>Otherwise, the City/State that corresponds to the Last Line Key for the ZIP+4 record must be returned.</a:t>
            </a:r>
          </a:p>
          <a:p>
            <a:pPr marL="0" indent="0">
              <a:buNone/>
            </a:pPr>
            <a:endParaRPr lang="en-US" sz="2000" dirty="0">
              <a:solidFill>
                <a:srgbClr val="C00000"/>
              </a:solidFill>
            </a:endParaRPr>
          </a:p>
        </p:txBody>
      </p:sp>
      <p:sp>
        <p:nvSpPr>
          <p:cNvPr id="8" name="Text Placeholder 2">
            <a:extLst>
              <a:ext uri="{FF2B5EF4-FFF2-40B4-BE49-F238E27FC236}">
                <a16:creationId xmlns:a16="http://schemas.microsoft.com/office/drawing/2014/main" id="{D2BB4FF4-90DF-47E0-B6D7-771342EDC2EE}"/>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Cross State Addresses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89758908-B985-4A9A-8CCB-B019F80AEC85}"/>
              </a:ext>
            </a:extLst>
          </p:cNvPr>
          <p:cNvSpPr>
            <a:spLocks noGrp="1"/>
          </p:cNvSpPr>
          <p:nvPr>
            <p:ph type="sldNum" sz="quarter" idx="10"/>
          </p:nvPr>
        </p:nvSpPr>
        <p:spPr/>
        <p:txBody>
          <a:bodyPr/>
          <a:lstStyle/>
          <a:p>
            <a:fld id="{90DF1D56-079D-400F-8097-016EBDA8D58B}" type="slidenum">
              <a:rPr lang="en-US" smtClean="0"/>
              <a:pPr/>
              <a:t>81</a:t>
            </a:fld>
            <a:endParaRPr lang="en-US"/>
          </a:p>
        </p:txBody>
      </p:sp>
    </p:spTree>
    <p:extLst>
      <p:ext uri="{BB962C8B-B14F-4D97-AF65-F5344CB8AC3E}">
        <p14:creationId xmlns:p14="http://schemas.microsoft.com/office/powerpoint/2010/main" val="12908044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138169953"/>
              </p:ext>
            </p:extLst>
          </p:nvPr>
        </p:nvGraphicFramePr>
        <p:xfrm>
          <a:off x="2415182" y="3141061"/>
          <a:ext cx="7361637" cy="2116739"/>
        </p:xfrm>
        <a:graphic>
          <a:graphicData uri="http://schemas.openxmlformats.org/drawingml/2006/table">
            <a:tbl>
              <a:tblPr firstRow="1" bandRow="1">
                <a:tableStyleId>{72833802-FEF1-4C79-8D5D-14CF1EAF98D9}</a:tableStyleId>
              </a:tblPr>
              <a:tblGrid>
                <a:gridCol w="1806793">
                  <a:extLst>
                    <a:ext uri="{9D8B030D-6E8A-4147-A177-3AD203B41FA5}">
                      <a16:colId xmlns:a16="http://schemas.microsoft.com/office/drawing/2014/main" val="20000"/>
                    </a:ext>
                  </a:extLst>
                </a:gridCol>
                <a:gridCol w="5554844">
                  <a:extLst>
                    <a:ext uri="{9D8B030D-6E8A-4147-A177-3AD203B41FA5}">
                      <a16:colId xmlns:a16="http://schemas.microsoft.com/office/drawing/2014/main" val="20001"/>
                    </a:ext>
                  </a:extLst>
                </a:gridCol>
              </a:tblGrid>
              <a:tr h="542773">
                <a:tc>
                  <a:txBody>
                    <a:bodyPr/>
                    <a:lstStyle/>
                    <a:p>
                      <a:r>
                        <a:rPr lang="en-US" sz="1600" dirty="0"/>
                        <a:t>Input:</a:t>
                      </a:r>
                      <a:endParaRPr lang="en-US" sz="1600" b="1" dirty="0">
                        <a:solidFill>
                          <a:schemeClr val="accent2">
                            <a:lumMod val="75000"/>
                          </a:schemeClr>
                        </a:solidFill>
                      </a:endParaRPr>
                    </a:p>
                  </a:txBody>
                  <a:tcPr marL="45720" marR="45720"/>
                </a:tc>
                <a:tc>
                  <a:txBody>
                    <a:bodyPr/>
                    <a:lstStyle/>
                    <a:p>
                      <a:pPr marL="0" indent="0">
                        <a:spcBef>
                          <a:spcPts val="0"/>
                        </a:spcBef>
                        <a:buNone/>
                      </a:pPr>
                      <a:r>
                        <a:rPr lang="en-US" altLang="en-US" sz="1800" dirty="0"/>
                        <a:t>31459 480</a:t>
                      </a:r>
                      <a:r>
                        <a:rPr lang="en-US" altLang="en-US" sz="1800" baseline="30000" dirty="0"/>
                        <a:t>th</a:t>
                      </a:r>
                      <a:r>
                        <a:rPr lang="en-US" altLang="en-US" sz="1800" dirty="0"/>
                        <a:t> AVE</a:t>
                      </a:r>
                    </a:p>
                    <a:p>
                      <a:pPr marL="0" indent="0">
                        <a:spcBef>
                          <a:spcPts val="0"/>
                        </a:spcBef>
                        <a:buNone/>
                      </a:pPr>
                      <a:r>
                        <a:rPr lang="en-US" altLang="en-US" sz="1800" dirty="0"/>
                        <a:t>AKRON</a:t>
                      </a:r>
                      <a:r>
                        <a:rPr lang="en-US" altLang="en-US" sz="1800" baseline="0" dirty="0"/>
                        <a:t> </a:t>
                      </a:r>
                      <a:r>
                        <a:rPr lang="en-US" altLang="en-US" sz="1800" baseline="0" dirty="0">
                          <a:effectLst>
                            <a:outerShdw blurRad="38100" dist="38100" dir="2700000" algn="tl">
                              <a:srgbClr val="000000">
                                <a:alpha val="43137"/>
                              </a:srgbClr>
                            </a:outerShdw>
                          </a:effectLst>
                        </a:rPr>
                        <a:t>IA </a:t>
                      </a:r>
                      <a:r>
                        <a:rPr lang="en-US" altLang="en-US" sz="1800" dirty="0"/>
                        <a:t>51001</a:t>
                      </a:r>
                      <a:endParaRPr lang="en-US" altLang="en-US" sz="1800" b="1" i="1"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1"/>
                  </a:ext>
                </a:extLst>
              </a:tr>
              <a:tr h="600552">
                <a:tc>
                  <a:txBody>
                    <a:bodyPr/>
                    <a:lstStyle/>
                    <a:p>
                      <a:r>
                        <a:rPr lang="en-US" sz="1600" dirty="0"/>
                        <a:t>Output 1:</a:t>
                      </a:r>
                      <a:endParaRPr lang="en-US" sz="1600" b="1" dirty="0">
                        <a:solidFill>
                          <a:schemeClr val="accent2">
                            <a:lumMod val="75000"/>
                          </a:schemeClr>
                        </a:solidFill>
                      </a:endParaRPr>
                    </a:p>
                  </a:txBody>
                  <a:tcPr marL="45720" marR="45720"/>
                </a:tc>
                <a:tc>
                  <a:txBody>
                    <a:bodyPr/>
                    <a:lstStyle/>
                    <a:p>
                      <a:pPr marL="0" indent="0">
                        <a:spcBef>
                          <a:spcPts val="0"/>
                        </a:spcBef>
                        <a:buNone/>
                      </a:pPr>
                      <a:r>
                        <a:rPr lang="en-US" altLang="en-US" sz="1800" dirty="0"/>
                        <a:t>31459 480</a:t>
                      </a:r>
                      <a:r>
                        <a:rPr lang="en-US" altLang="en-US" sz="1800" baseline="30000" dirty="0"/>
                        <a:t>th</a:t>
                      </a:r>
                      <a:r>
                        <a:rPr lang="en-US" altLang="en-US" sz="1800" dirty="0"/>
                        <a:t> AVE</a:t>
                      </a:r>
                    </a:p>
                    <a:p>
                      <a:pPr marL="0" indent="0">
                        <a:spcBef>
                          <a:spcPts val="0"/>
                        </a:spcBef>
                        <a:buNone/>
                      </a:pPr>
                      <a:r>
                        <a:rPr lang="en-US" altLang="en-US" sz="1800" dirty="0"/>
                        <a:t>SPINK TOWNSHIP SD  51001-7515</a:t>
                      </a:r>
                      <a:endParaRPr lang="en-US" altLang="en-US" sz="1800" b="1" i="1" dirty="0">
                        <a:solidFill>
                          <a:schemeClr val="accent2">
                            <a:lumMod val="75000"/>
                          </a:schemeClr>
                        </a:solidFill>
                      </a:endParaRPr>
                    </a:p>
                  </a:txBody>
                  <a:tcPr marL="45720" marR="45720"/>
                </a:tc>
                <a:extLst>
                  <a:ext uri="{0D108BD9-81ED-4DB2-BD59-A6C34878D82A}">
                    <a16:rowId xmlns:a16="http://schemas.microsoft.com/office/drawing/2014/main" val="10002"/>
                  </a:ext>
                </a:extLst>
              </a:tr>
              <a:tr h="836579">
                <a:tc>
                  <a:txBody>
                    <a:bodyPr/>
                    <a:lstStyle/>
                    <a:p>
                      <a:pPr algn="l"/>
                      <a:r>
                        <a:rPr lang="en-US" sz="1600" dirty="0"/>
                        <a:t>Output 2:</a:t>
                      </a:r>
                      <a:endParaRPr lang="en-US" sz="1600" b="1" dirty="0">
                        <a:solidFill>
                          <a:schemeClr val="accent2">
                            <a:lumMod val="75000"/>
                          </a:schemeClr>
                        </a:solidFill>
                      </a:endParaRPr>
                    </a:p>
                  </a:txBody>
                  <a:tcPr marL="45720" marR="45720"/>
                </a:tc>
                <a:tc>
                  <a:txBody>
                    <a:bodyPr/>
                    <a:lstStyle/>
                    <a:p>
                      <a:pPr marL="0" indent="0">
                        <a:spcBef>
                          <a:spcPts val="0"/>
                        </a:spcBef>
                        <a:buNone/>
                      </a:pPr>
                      <a:r>
                        <a:rPr lang="en-US" altLang="en-US" sz="1800" dirty="0"/>
                        <a:t>31459 480</a:t>
                      </a:r>
                      <a:r>
                        <a:rPr lang="en-US" altLang="en-US" sz="1800" baseline="30000" dirty="0"/>
                        <a:t>th</a:t>
                      </a:r>
                      <a:r>
                        <a:rPr lang="en-US" altLang="en-US" sz="1800" dirty="0"/>
                        <a:t> AVE</a:t>
                      </a:r>
                    </a:p>
                    <a:p>
                      <a:pPr marL="0" indent="0">
                        <a:spcBef>
                          <a:spcPts val="0"/>
                        </a:spcBef>
                        <a:buNone/>
                      </a:pPr>
                      <a:r>
                        <a:rPr lang="en-US" altLang="en-US" sz="1800" dirty="0"/>
                        <a:t>SPINK TWP SD  51001-7515</a:t>
                      </a:r>
                      <a:endParaRPr lang="en-US" altLang="en-US" sz="1800" b="1" i="1" dirty="0">
                        <a:solidFill>
                          <a:schemeClr val="accent2">
                            <a:lumMod val="75000"/>
                          </a:schemeClr>
                        </a:solidFill>
                      </a:endParaRPr>
                    </a:p>
                  </a:txBody>
                  <a:tcPr marL="45720" marR="45720"/>
                </a:tc>
                <a:extLst>
                  <a:ext uri="{0D108BD9-81ED-4DB2-BD59-A6C34878D82A}">
                    <a16:rowId xmlns:a16="http://schemas.microsoft.com/office/drawing/2014/main" val="10003"/>
                  </a:ext>
                </a:extLst>
              </a:tr>
            </a:tbl>
          </a:graphicData>
        </a:graphic>
      </p:graphicFrame>
      <p:sp>
        <p:nvSpPr>
          <p:cNvPr id="8" name="Text Placeholder 2"/>
          <p:cNvSpPr txBox="1">
            <a:spLocks/>
          </p:cNvSpPr>
          <p:nvPr/>
        </p:nvSpPr>
        <p:spPr>
          <a:xfrm>
            <a:off x="585952" y="1600200"/>
            <a:ext cx="10030327"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r>
              <a:rPr lang="en-US" sz="2400" b="1" dirty="0">
                <a:solidFill>
                  <a:schemeClr val="accent2">
                    <a:lumMod val="75000"/>
                  </a:schemeClr>
                </a:solidFill>
                <a:latin typeface="+mn-lt"/>
              </a:rPr>
              <a:t>CASS – must use the city state key on the ZIP+4 record (Override)</a:t>
            </a:r>
          </a:p>
        </p:txBody>
      </p:sp>
      <p:sp>
        <p:nvSpPr>
          <p:cNvPr id="3" name="Title 2"/>
          <p:cNvSpPr>
            <a:spLocks noGrp="1"/>
          </p:cNvSpPr>
          <p:nvPr>
            <p:ph type="title" idx="4294967295"/>
          </p:nvPr>
        </p:nvSpPr>
        <p:spPr>
          <a:xfrm>
            <a:off x="609600" y="822962"/>
            <a:ext cx="9245600" cy="533400"/>
          </a:xfrm>
          <a:prstGeom prst="rect">
            <a:avLst/>
          </a:prstGeom>
        </p:spPr>
        <p:txBody>
          <a:bodyPr/>
          <a:lstStyle/>
          <a:p>
            <a:r>
              <a:rPr lang="en-US" baseline="0" dirty="0">
                <a:solidFill>
                  <a:schemeClr val="accent2">
                    <a:lumMod val="75000"/>
                  </a:schemeClr>
                </a:solidFill>
              </a:rPr>
              <a:t>Rules</a:t>
            </a:r>
            <a:endParaRPr lang="en-US" dirty="0">
              <a:solidFill>
                <a:schemeClr val="accent2">
                  <a:lumMod val="75000"/>
                </a:schemeClr>
              </a:solidFill>
            </a:endParaRPr>
          </a:p>
        </p:txBody>
      </p:sp>
      <p:sp>
        <p:nvSpPr>
          <p:cNvPr id="10" name="Rectangle 9"/>
          <p:cNvSpPr/>
          <p:nvPr/>
        </p:nvSpPr>
        <p:spPr>
          <a:xfrm>
            <a:off x="1233651" y="5349002"/>
            <a:ext cx="8734927" cy="646331"/>
          </a:xfrm>
          <a:prstGeom prst="rect">
            <a:avLst/>
          </a:prstGeom>
        </p:spPr>
        <p:txBody>
          <a:bodyPr wrap="square">
            <a:spAutoFit/>
          </a:bodyPr>
          <a:lstStyle/>
          <a:p>
            <a:r>
              <a:rPr lang="pl-PL" sz="1100" dirty="0">
                <a:latin typeface="Courier New" panose="02070309020205020404" pitchFamily="49" charset="0"/>
              </a:rPr>
              <a:t>D51001W10013 AKRON                </a:t>
            </a:r>
            <a:r>
              <a:rPr lang="en-US" sz="1100" dirty="0">
                <a:latin typeface="Courier New" panose="02070309020205020404" pitchFamily="49" charset="0"/>
              </a:rPr>
              <a:t>           </a:t>
            </a:r>
            <a:r>
              <a:rPr lang="pl-PL" sz="1100" dirty="0">
                <a:latin typeface="Courier New" panose="02070309020205020404" pitchFamily="49" charset="0"/>
              </a:rPr>
              <a:t>  PYW10013AKRON                  ND 180090IA149PLYMOUTH                 </a:t>
            </a:r>
          </a:p>
          <a:p>
            <a:r>
              <a:rPr lang="en-US" sz="1100" dirty="0">
                <a:latin typeface="Courier New" panose="02070309020205020404" pitchFamily="49" charset="0"/>
              </a:rPr>
              <a:t>D51001W11351 RUBLE                             NNW10013AKRON                  ND 180090IA149PLYMOUTH</a:t>
            </a:r>
          </a:p>
          <a:p>
            <a:r>
              <a:rPr lang="en-US" sz="1100" b="1" dirty="0">
                <a:solidFill>
                  <a:srgbClr val="C00000"/>
                </a:solidFill>
                <a:latin typeface="Courier New" panose="02070309020205020404" pitchFamily="49" charset="0"/>
                <a:cs typeface="Courier New" panose="02070309020205020404" pitchFamily="49" charset="0"/>
              </a:rPr>
              <a:t>D51001018975 SPINK TOWNSHIP       SPINK TWP    NYXSTASDCROSS STATE            ND 180090SD127UNION</a:t>
            </a:r>
            <a:r>
              <a:rPr lang="en-US" sz="1400" b="1" dirty="0">
                <a:solidFill>
                  <a:srgbClr val="C00000"/>
                </a:solidFill>
                <a:latin typeface="Courier New" panose="02070309020205020404" pitchFamily="49" charset="0"/>
              </a:rPr>
              <a:t>     </a:t>
            </a:r>
            <a:r>
              <a:rPr lang="en-US" sz="1400" b="1" dirty="0">
                <a:latin typeface="Courier New" panose="02070309020205020404" pitchFamily="49" charset="0"/>
              </a:rPr>
              <a:t>         </a:t>
            </a:r>
          </a:p>
        </p:txBody>
      </p:sp>
      <p:sp>
        <p:nvSpPr>
          <p:cNvPr id="11" name="Text Placeholder 2">
            <a:extLst>
              <a:ext uri="{FF2B5EF4-FFF2-40B4-BE49-F238E27FC236}">
                <a16:creationId xmlns:a16="http://schemas.microsoft.com/office/drawing/2014/main" id="{0587499E-BC44-4020-AEA3-337301061811}"/>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Cross State Addresses</a:t>
            </a:r>
            <a:endParaRPr lang="en-US" kern="0" dirty="0">
              <a:solidFill>
                <a:schemeClr val="bg1"/>
              </a:solidFill>
            </a:endParaRPr>
          </a:p>
        </p:txBody>
      </p:sp>
      <p:pic>
        <p:nvPicPr>
          <p:cNvPr id="15" name="table">
            <a:extLst>
              <a:ext uri="{FF2B5EF4-FFF2-40B4-BE49-F238E27FC236}">
                <a16:creationId xmlns:a16="http://schemas.microsoft.com/office/drawing/2014/main" id="{757DA7DE-B902-4A38-A07A-775FB76E17B3}"/>
              </a:ext>
            </a:extLst>
          </p:cNvPr>
          <p:cNvPicPr>
            <a:picLocks noChangeAspect="1"/>
          </p:cNvPicPr>
          <p:nvPr/>
        </p:nvPicPr>
        <p:blipFill>
          <a:blip r:embed="rId3"/>
          <a:stretch>
            <a:fillRect/>
          </a:stretch>
        </p:blipFill>
        <p:spPr>
          <a:xfrm>
            <a:off x="2392680" y="2107932"/>
            <a:ext cx="7406640" cy="889674"/>
          </a:xfrm>
          <a:prstGeom prst="rect">
            <a:avLst/>
          </a:prstGeom>
        </p:spPr>
      </p:pic>
      <p:sp>
        <p:nvSpPr>
          <p:cNvPr id="16" name="TextBox 15">
            <a:extLst>
              <a:ext uri="{FF2B5EF4-FFF2-40B4-BE49-F238E27FC236}">
                <a16:creationId xmlns:a16="http://schemas.microsoft.com/office/drawing/2014/main" id="{FB786B66-2645-4B25-9053-6071707A8570}"/>
              </a:ext>
            </a:extLst>
          </p:cNvPr>
          <p:cNvSpPr txBox="1"/>
          <p:nvPr/>
        </p:nvSpPr>
        <p:spPr>
          <a:xfrm>
            <a:off x="609600" y="6364146"/>
            <a:ext cx="11353801" cy="3810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gn="ctr">
              <a:buNone/>
            </a:pPr>
            <a:r>
              <a:rPr lang="en-US" i="1" kern="0" dirty="0">
                <a:solidFill>
                  <a:schemeClr val="accent2">
                    <a:lumMod val="75000"/>
                  </a:schemeClr>
                </a:solidFill>
              </a:rPr>
              <a:t>NOTE: This cross state address is provided only as an example and is not available for testing. </a:t>
            </a:r>
          </a:p>
        </p:txBody>
      </p:sp>
      <p:sp>
        <p:nvSpPr>
          <p:cNvPr id="4" name="Slide Number Placeholder 3">
            <a:extLst>
              <a:ext uri="{FF2B5EF4-FFF2-40B4-BE49-F238E27FC236}">
                <a16:creationId xmlns:a16="http://schemas.microsoft.com/office/drawing/2014/main" id="{5D97F7E5-A9D0-4ECE-B1EA-D3550FE2B6C8}"/>
              </a:ext>
            </a:extLst>
          </p:cNvPr>
          <p:cNvSpPr>
            <a:spLocks noGrp="1"/>
          </p:cNvSpPr>
          <p:nvPr>
            <p:ph type="sldNum" sz="quarter" idx="10"/>
          </p:nvPr>
        </p:nvSpPr>
        <p:spPr/>
        <p:txBody>
          <a:bodyPr/>
          <a:lstStyle/>
          <a:p>
            <a:fld id="{DB48209F-1662-40B9-BF25-8E6F7AC270B7}" type="slidenum">
              <a:rPr lang="en-US" smtClean="0"/>
              <a:pPr/>
              <a:t>82</a:t>
            </a:fld>
            <a:endParaRPr lang="en-US"/>
          </a:p>
        </p:txBody>
      </p:sp>
    </p:spTree>
    <p:extLst>
      <p:ext uri="{BB962C8B-B14F-4D97-AF65-F5344CB8AC3E}">
        <p14:creationId xmlns:p14="http://schemas.microsoft.com/office/powerpoint/2010/main" val="6317501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313609430"/>
              </p:ext>
            </p:extLst>
          </p:nvPr>
        </p:nvGraphicFramePr>
        <p:xfrm>
          <a:off x="2415182" y="3064861"/>
          <a:ext cx="7361637" cy="2116739"/>
        </p:xfrm>
        <a:graphic>
          <a:graphicData uri="http://schemas.openxmlformats.org/drawingml/2006/table">
            <a:tbl>
              <a:tblPr firstRow="1" bandRow="1">
                <a:tableStyleId>{72833802-FEF1-4C79-8D5D-14CF1EAF98D9}</a:tableStyleId>
              </a:tblPr>
              <a:tblGrid>
                <a:gridCol w="1806793">
                  <a:extLst>
                    <a:ext uri="{9D8B030D-6E8A-4147-A177-3AD203B41FA5}">
                      <a16:colId xmlns:a16="http://schemas.microsoft.com/office/drawing/2014/main" val="20000"/>
                    </a:ext>
                  </a:extLst>
                </a:gridCol>
                <a:gridCol w="5554844">
                  <a:extLst>
                    <a:ext uri="{9D8B030D-6E8A-4147-A177-3AD203B41FA5}">
                      <a16:colId xmlns:a16="http://schemas.microsoft.com/office/drawing/2014/main" val="20001"/>
                    </a:ext>
                  </a:extLst>
                </a:gridCol>
              </a:tblGrid>
              <a:tr h="542773">
                <a:tc>
                  <a:txBody>
                    <a:bodyPr/>
                    <a:lstStyle/>
                    <a:p>
                      <a:r>
                        <a:rPr lang="en-US" sz="1600" dirty="0"/>
                        <a:t>Input:</a:t>
                      </a:r>
                      <a:endParaRPr lang="en-US" sz="1600" b="1" dirty="0">
                        <a:solidFill>
                          <a:schemeClr val="accent2">
                            <a:lumMod val="75000"/>
                          </a:schemeClr>
                        </a:solidFill>
                      </a:endParaRPr>
                    </a:p>
                  </a:txBody>
                  <a:tcPr marL="45720" marR="45720"/>
                </a:tc>
                <a:tc>
                  <a:txBody>
                    <a:bodyPr/>
                    <a:lstStyle/>
                    <a:p>
                      <a:pPr marL="0" indent="0">
                        <a:spcBef>
                          <a:spcPts val="0"/>
                        </a:spcBef>
                        <a:spcAft>
                          <a:spcPts val="1200"/>
                        </a:spcAft>
                        <a:buNone/>
                      </a:pPr>
                      <a:r>
                        <a:rPr lang="en-US" sz="1800" u="none" kern="1200" dirty="0">
                          <a:effectLst/>
                        </a:rPr>
                        <a:t>951 REED ST</a:t>
                      </a:r>
                      <a:br>
                        <a:rPr lang="en-US" sz="1800" u="none" kern="1200" dirty="0">
                          <a:effectLst/>
                        </a:rPr>
                      </a:br>
                      <a:r>
                        <a:rPr lang="en-US" sz="1800" u="none" kern="1200" dirty="0">
                          <a:effectLst>
                            <a:outerShdw blurRad="38100" dist="38100" dir="2700000" algn="tl">
                              <a:srgbClr val="000000">
                                <a:alpha val="43137"/>
                              </a:srgbClr>
                            </a:outerShdw>
                          </a:effectLst>
                        </a:rPr>
                        <a:t>SPINK</a:t>
                      </a:r>
                      <a:r>
                        <a:rPr lang="en-US" sz="1800" u="none" kern="1200" baseline="0" dirty="0">
                          <a:effectLst>
                            <a:outerShdw blurRad="38100" dist="38100" dir="2700000" algn="tl">
                              <a:srgbClr val="000000">
                                <a:alpha val="43137"/>
                              </a:srgbClr>
                            </a:outerShdw>
                          </a:effectLst>
                        </a:rPr>
                        <a:t> TOWNSHIP SD </a:t>
                      </a:r>
                      <a:r>
                        <a:rPr lang="en-US" altLang="en-US" sz="1800" dirty="0"/>
                        <a:t>51001</a:t>
                      </a:r>
                      <a:endParaRPr lang="en-US" altLang="en-US" sz="1800" b="1" i="1" u="none" dirty="0">
                        <a:solidFill>
                          <a:srgbClr val="C00000"/>
                        </a:solidFill>
                        <a:effectLst>
                          <a:outerShdw blurRad="38100" dist="38100" dir="2700000" algn="tl">
                            <a:srgbClr val="000000">
                              <a:alpha val="43137"/>
                            </a:srgbClr>
                          </a:outerShdw>
                        </a:effectLst>
                      </a:endParaRPr>
                    </a:p>
                  </a:txBody>
                  <a:tcPr marL="45720" marR="45720"/>
                </a:tc>
                <a:extLst>
                  <a:ext uri="{0D108BD9-81ED-4DB2-BD59-A6C34878D82A}">
                    <a16:rowId xmlns:a16="http://schemas.microsoft.com/office/drawing/2014/main" val="10001"/>
                  </a:ext>
                </a:extLst>
              </a:tr>
              <a:tr h="600552">
                <a:tc>
                  <a:txBody>
                    <a:bodyPr/>
                    <a:lstStyle/>
                    <a:p>
                      <a:r>
                        <a:rPr lang="en-US" sz="1600" dirty="0"/>
                        <a:t>Output 1:</a:t>
                      </a:r>
                      <a:endParaRPr lang="en-US" sz="16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none" baseline="0" dirty="0">
                          <a:effectLst/>
                          <a:uFill>
                            <a:solidFill>
                              <a:schemeClr val="accent2">
                                <a:lumMod val="60000"/>
                                <a:lumOff val="40000"/>
                              </a:schemeClr>
                            </a:solidFill>
                          </a:uFill>
                        </a:rPr>
                        <a:t>951 REED 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none" baseline="0" dirty="0">
                          <a:effectLst/>
                          <a:uFill>
                            <a:solidFill>
                              <a:schemeClr val="accent2">
                                <a:lumMod val="60000"/>
                                <a:lumOff val="40000"/>
                              </a:schemeClr>
                            </a:solidFill>
                          </a:uFill>
                        </a:rPr>
                        <a:t>AKRON IA 51001-8584</a:t>
                      </a:r>
                      <a:endParaRPr lang="en-US" altLang="en-US" sz="1800" b="1" i="0" u="none" baseline="0" dirty="0">
                        <a:solidFill>
                          <a:schemeClr val="accent2">
                            <a:lumMod val="75000"/>
                          </a:schemeClr>
                        </a:solidFill>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2"/>
                  </a:ext>
                </a:extLst>
              </a:tr>
              <a:tr h="836579">
                <a:tc>
                  <a:txBody>
                    <a:bodyPr/>
                    <a:lstStyle/>
                    <a:p>
                      <a:pPr algn="l"/>
                      <a:r>
                        <a:rPr lang="en-US" sz="1600" dirty="0"/>
                        <a:t>Output 2:</a:t>
                      </a:r>
                      <a:endParaRPr lang="en-US" sz="1600" b="1" dirty="0">
                        <a:solidFill>
                          <a:schemeClr val="accent2">
                            <a:lumMod val="75000"/>
                          </a:schemeClr>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none" baseline="0" dirty="0">
                          <a:effectLst/>
                          <a:uFill>
                            <a:solidFill>
                              <a:schemeClr val="accent2">
                                <a:lumMod val="60000"/>
                                <a:lumOff val="40000"/>
                              </a:schemeClr>
                            </a:solidFill>
                          </a:uFill>
                        </a:rPr>
                        <a:t>N/A</a:t>
                      </a:r>
                      <a:endParaRPr lang="en-US" altLang="en-US" sz="1800" b="1" i="1" u="none" baseline="0" dirty="0">
                        <a:solidFill>
                          <a:schemeClr val="accent2">
                            <a:lumMod val="75000"/>
                          </a:schemeClr>
                        </a:solidFill>
                        <a:effectLst/>
                        <a:uFill>
                          <a:solidFill>
                            <a:schemeClr val="accent2">
                              <a:lumMod val="60000"/>
                              <a:lumOff val="40000"/>
                            </a:schemeClr>
                          </a:solidFill>
                        </a:uFill>
                      </a:endParaRPr>
                    </a:p>
                  </a:txBody>
                  <a:tcPr marL="45720" marR="45720" anchor="ctr"/>
                </a:tc>
                <a:extLst>
                  <a:ext uri="{0D108BD9-81ED-4DB2-BD59-A6C34878D82A}">
                    <a16:rowId xmlns:a16="http://schemas.microsoft.com/office/drawing/2014/main" val="10003"/>
                  </a:ext>
                </a:extLst>
              </a:tr>
            </a:tbl>
          </a:graphicData>
        </a:graphic>
      </p:graphicFrame>
      <p:sp>
        <p:nvSpPr>
          <p:cNvPr id="8" name="Text Placeholder 2"/>
          <p:cNvSpPr txBox="1">
            <a:spLocks/>
          </p:cNvSpPr>
          <p:nvPr/>
        </p:nvSpPr>
        <p:spPr>
          <a:xfrm>
            <a:off x="609600" y="1624928"/>
            <a:ext cx="9934889" cy="399156"/>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r>
              <a:rPr lang="en-US" sz="2400" b="1" dirty="0">
                <a:solidFill>
                  <a:schemeClr val="accent2">
                    <a:lumMod val="75000"/>
                  </a:schemeClr>
                </a:solidFill>
                <a:latin typeface="+mn-lt"/>
              </a:rPr>
              <a:t>CASS – must use the city state key on the ZIP+4 record </a:t>
            </a:r>
          </a:p>
        </p:txBody>
      </p:sp>
      <p:sp>
        <p:nvSpPr>
          <p:cNvPr id="3" name="Title 2"/>
          <p:cNvSpPr>
            <a:spLocks noGrp="1"/>
          </p:cNvSpPr>
          <p:nvPr>
            <p:ph type="title" idx="4294967295"/>
          </p:nvPr>
        </p:nvSpPr>
        <p:spPr>
          <a:xfrm>
            <a:off x="609600" y="822961"/>
            <a:ext cx="9029700" cy="533401"/>
          </a:xfrm>
          <a:prstGeom prst="rect">
            <a:avLst/>
          </a:prstGeom>
        </p:spPr>
        <p:txBody>
          <a:bodyPr/>
          <a:lstStyle/>
          <a:p>
            <a:r>
              <a:rPr lang="en-US" baseline="0" dirty="0">
                <a:solidFill>
                  <a:schemeClr val="accent2">
                    <a:lumMod val="75000"/>
                  </a:schemeClr>
                </a:solidFill>
              </a:rPr>
              <a:t>Rules</a:t>
            </a:r>
            <a:endParaRPr lang="en-US" dirty="0">
              <a:solidFill>
                <a:schemeClr val="accent2">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972490370"/>
              </p:ext>
            </p:extLst>
          </p:nvPr>
        </p:nvGraphicFramePr>
        <p:xfrm>
          <a:off x="2392680" y="2082126"/>
          <a:ext cx="7406640" cy="889674"/>
        </p:xfrm>
        <a:graphic>
          <a:graphicData uri="http://schemas.openxmlformats.org/drawingml/2006/table">
            <a:tbl>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1097280">
                  <a:extLst>
                    <a:ext uri="{9D8B030D-6E8A-4147-A177-3AD203B41FA5}">
                      <a16:colId xmlns:a16="http://schemas.microsoft.com/office/drawing/2014/main" val="20008"/>
                    </a:ext>
                  </a:extLst>
                </a:gridCol>
              </a:tblGrid>
              <a:tr h="421735">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0" i="0" u="none" strike="noStrike" cap="none" normalizeH="0" baseline="0" dirty="0">
                          <a:ln>
                            <a:noFill/>
                          </a:ln>
                          <a:solidFill>
                            <a:schemeClr val="accent2">
                              <a:lumMod val="75000"/>
                            </a:schemeClr>
                          </a:solidFill>
                          <a:effectLst/>
                          <a:latin typeface="+mn-lt"/>
                        </a:rPr>
                        <a:t>Source</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0" i="0" u="none" strike="noStrike" cap="none" normalizeH="0" baseline="0" dirty="0">
                          <a:ln>
                            <a:noFill/>
                          </a:ln>
                          <a:solidFill>
                            <a:schemeClr val="accent2">
                              <a:lumMod val="75000"/>
                            </a:schemeClr>
                          </a:solidFill>
                          <a:effectLst/>
                          <a:latin typeface="+mn-lt"/>
                        </a:rPr>
                        <a:t>ZIP 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0" i="0" u="none" strike="noStrike" cap="none" normalizeH="0" baseline="0" dirty="0">
                          <a:ln>
                            <a:noFill/>
                          </a:ln>
                          <a:solidFill>
                            <a:schemeClr val="accent2">
                              <a:lumMod val="75000"/>
                            </a:schemeClr>
                          </a:solidFill>
                          <a:effectLst/>
                          <a:latin typeface="+mn-lt"/>
                        </a:rPr>
                        <a:t>Rec Type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0" i="0" u="none" strike="noStrike" cap="none" normalizeH="0" baseline="0" dirty="0">
                          <a:ln>
                            <a:noFill/>
                          </a:ln>
                          <a:solidFill>
                            <a:schemeClr val="accent2">
                              <a:lumMod val="75000"/>
                            </a:schemeClr>
                          </a:solidFill>
                          <a:effectLst/>
                          <a:latin typeface="+mn-lt"/>
                        </a:rPr>
                        <a:t>Street Indicia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0" i="0" u="none" strike="noStrike" cap="none" normalizeH="0" baseline="0" dirty="0">
                          <a:ln>
                            <a:noFill/>
                          </a:ln>
                          <a:solidFill>
                            <a:schemeClr val="accent2">
                              <a:lumMod val="75000"/>
                            </a:schemeClr>
                          </a:solidFill>
                          <a:effectLst/>
                          <a:latin typeface="+mn-lt"/>
                        </a:rPr>
                        <a:t>Prim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200" b="0" dirty="0">
                          <a:solidFill>
                            <a:schemeClr val="accent2">
                              <a:lumMod val="75000"/>
                            </a:schemeClr>
                          </a:solidFill>
                          <a:latin typeface="+mn-lt"/>
                        </a:rPr>
                        <a:t>O/E/B</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200" b="0" dirty="0">
                          <a:solidFill>
                            <a:schemeClr val="accent2">
                              <a:lumMod val="75000"/>
                            </a:schemeClr>
                          </a:solidFill>
                          <a:latin typeface="+mn-lt"/>
                        </a:rPr>
                        <a:t>ZIP + 4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200" dirty="0">
                          <a:solidFill>
                            <a:schemeClr val="accent2">
                              <a:lumMod val="75000"/>
                            </a:schemeClr>
                          </a:solidFill>
                          <a:latin typeface="+mn-lt"/>
                        </a:rPr>
                        <a:t>State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defRPr/>
                      </a:pPr>
                      <a:r>
                        <a:rPr kumimoji="0" lang="en-US" sz="1200" b="0" i="0" u="none" strike="noStrike" cap="none" normalizeH="0" baseline="0" dirty="0">
                          <a:ln>
                            <a:noFill/>
                          </a:ln>
                          <a:solidFill>
                            <a:schemeClr val="accent2">
                              <a:lumMod val="75000"/>
                            </a:schemeClr>
                          </a:solidFill>
                          <a:effectLst/>
                          <a:latin typeface="+mn-lt"/>
                        </a:rPr>
                        <a:t>LL Key</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43247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defRPr/>
                      </a:pPr>
                      <a:r>
                        <a:rPr kumimoji="0" lang="en-US" sz="1400" b="1" i="0" u="none" strike="noStrike" cap="none" normalizeH="0" baseline="0" dirty="0">
                          <a:ln>
                            <a:noFill/>
                          </a:ln>
                          <a:solidFill>
                            <a:schemeClr val="accent2">
                              <a:lumMod val="75000"/>
                            </a:schemeClr>
                          </a:solidFill>
                          <a:effectLst/>
                          <a:latin typeface="+mn-lt"/>
                        </a:rPr>
                        <a:t>ZIP+4</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mn-lt"/>
                        </a:rPr>
                        <a:t>51001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mn-lt"/>
                        </a:rPr>
                        <a: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mn-lt"/>
                        </a:rPr>
                        <a:t>REED ST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mn-lt"/>
                        </a:rPr>
                        <a:t>901 – 951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dirty="0">
                          <a:solidFill>
                            <a:schemeClr val="accent2">
                              <a:lumMod val="75000"/>
                            </a:schemeClr>
                          </a:solidFill>
                          <a:latin typeface="+mn-lt"/>
                        </a:rPr>
                        <a:t>O</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dirty="0">
                          <a:solidFill>
                            <a:schemeClr val="accent2">
                              <a:lumMod val="75000"/>
                            </a:schemeClr>
                          </a:solidFill>
                          <a:latin typeface="+mn-lt"/>
                        </a:rPr>
                        <a:t>8584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dirty="0">
                          <a:solidFill>
                            <a:srgbClr val="C00000"/>
                          </a:solidFill>
                          <a:effectLst>
                            <a:outerShdw blurRad="38100" dist="38100" dir="2700000" algn="tl">
                              <a:srgbClr val="000000">
                                <a:alpha val="43137"/>
                              </a:srgbClr>
                            </a:outerShdw>
                          </a:effectLst>
                        </a:rPr>
                        <a:t>IA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mn-lt"/>
                        </a:rPr>
                        <a:t>W10013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bl>
          </a:graphicData>
        </a:graphic>
      </p:graphicFrame>
      <p:sp>
        <p:nvSpPr>
          <p:cNvPr id="10" name="Rectangle 9"/>
          <p:cNvSpPr/>
          <p:nvPr/>
        </p:nvSpPr>
        <p:spPr>
          <a:xfrm>
            <a:off x="1780674" y="5373470"/>
            <a:ext cx="8734927" cy="646331"/>
          </a:xfrm>
          <a:prstGeom prst="rect">
            <a:avLst/>
          </a:prstGeom>
        </p:spPr>
        <p:txBody>
          <a:bodyPr wrap="square">
            <a:spAutoFit/>
          </a:bodyPr>
          <a:lstStyle/>
          <a:p>
            <a:r>
              <a:rPr lang="pl-PL" sz="1100" dirty="0">
                <a:latin typeface="Courier New" panose="02070309020205020404" pitchFamily="49" charset="0"/>
              </a:rPr>
              <a:t>D51001W10013 AKRON                </a:t>
            </a:r>
            <a:r>
              <a:rPr lang="en-US" sz="1100" dirty="0">
                <a:latin typeface="Courier New" panose="02070309020205020404" pitchFamily="49" charset="0"/>
              </a:rPr>
              <a:t>           </a:t>
            </a:r>
            <a:r>
              <a:rPr lang="pl-PL" sz="1100" dirty="0">
                <a:latin typeface="Courier New" panose="02070309020205020404" pitchFamily="49" charset="0"/>
              </a:rPr>
              <a:t>  PYW10013AKRON                  ND 180090IA149PLYMOUTH                 </a:t>
            </a:r>
          </a:p>
          <a:p>
            <a:r>
              <a:rPr lang="en-US" sz="1100" dirty="0">
                <a:latin typeface="Courier New" panose="02070309020205020404" pitchFamily="49" charset="0"/>
              </a:rPr>
              <a:t>D51001W11351 RUBLE                             NNW10013AKRON                  ND 180090IA149PLYMOUTH</a:t>
            </a:r>
          </a:p>
          <a:p>
            <a:r>
              <a:rPr lang="en-US" sz="1100" b="1" dirty="0">
                <a:solidFill>
                  <a:srgbClr val="C00000"/>
                </a:solidFill>
                <a:latin typeface="Courier New" panose="02070309020205020404" pitchFamily="49" charset="0"/>
                <a:cs typeface="Courier New" panose="02070309020205020404" pitchFamily="49" charset="0"/>
              </a:rPr>
              <a:t>D51001018975 SPINK TOWNSHIP       SPINK TWP    NYXSTASDCROSS STATE            ND 180090SD127UNION</a:t>
            </a:r>
            <a:r>
              <a:rPr lang="en-US" sz="1400" b="1" dirty="0">
                <a:solidFill>
                  <a:srgbClr val="C00000"/>
                </a:solidFill>
                <a:latin typeface="Courier New" panose="02070309020205020404" pitchFamily="49" charset="0"/>
              </a:rPr>
              <a:t>     </a:t>
            </a:r>
            <a:r>
              <a:rPr lang="en-US" sz="1400" b="1" dirty="0">
                <a:latin typeface="Courier New" panose="02070309020205020404" pitchFamily="49" charset="0"/>
              </a:rPr>
              <a:t>         </a:t>
            </a:r>
          </a:p>
        </p:txBody>
      </p:sp>
      <p:sp>
        <p:nvSpPr>
          <p:cNvPr id="4" name="TextBox 3"/>
          <p:cNvSpPr txBox="1"/>
          <p:nvPr/>
        </p:nvSpPr>
        <p:spPr>
          <a:xfrm>
            <a:off x="1524000" y="6111006"/>
            <a:ext cx="914400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kern="0" dirty="0">
                <a:solidFill>
                  <a:schemeClr val="accent2">
                    <a:lumMod val="75000"/>
                  </a:schemeClr>
                </a:solidFill>
              </a:rPr>
              <a:t>NOTE: The Input State must match the state on ZIP+4 or City/State corresponding to LL Key on ZIP+4 must be returned.</a:t>
            </a:r>
            <a:endParaRPr lang="en-US" sz="1400" b="1" kern="0" dirty="0">
              <a:solidFill>
                <a:schemeClr val="accent2">
                  <a:lumMod val="75000"/>
                </a:schemeClr>
              </a:solidFill>
            </a:endParaRPr>
          </a:p>
        </p:txBody>
      </p:sp>
      <p:sp>
        <p:nvSpPr>
          <p:cNvPr id="11" name="Text Placeholder 2">
            <a:extLst>
              <a:ext uri="{FF2B5EF4-FFF2-40B4-BE49-F238E27FC236}">
                <a16:creationId xmlns:a16="http://schemas.microsoft.com/office/drawing/2014/main" id="{B6B95B26-F11E-413B-8ED2-7DAC4150BAEF}"/>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Cross State Addresses</a:t>
            </a:r>
            <a:endParaRPr lang="en-US" kern="0" dirty="0">
              <a:solidFill>
                <a:schemeClr val="bg1"/>
              </a:solidFill>
            </a:endParaRPr>
          </a:p>
        </p:txBody>
      </p:sp>
      <p:sp>
        <p:nvSpPr>
          <p:cNvPr id="5" name="Slide Number Placeholder 4">
            <a:extLst>
              <a:ext uri="{FF2B5EF4-FFF2-40B4-BE49-F238E27FC236}">
                <a16:creationId xmlns:a16="http://schemas.microsoft.com/office/drawing/2014/main" id="{1E0F2256-CCF6-41B5-9768-AB1B06569515}"/>
              </a:ext>
            </a:extLst>
          </p:cNvPr>
          <p:cNvSpPr>
            <a:spLocks noGrp="1"/>
          </p:cNvSpPr>
          <p:nvPr>
            <p:ph type="sldNum" sz="quarter" idx="10"/>
          </p:nvPr>
        </p:nvSpPr>
        <p:spPr/>
        <p:txBody>
          <a:bodyPr/>
          <a:lstStyle/>
          <a:p>
            <a:fld id="{DB48209F-1662-40B9-BF25-8E6F7AC270B7}" type="slidenum">
              <a:rPr lang="en-US" smtClean="0"/>
              <a:pPr/>
              <a:t>83</a:t>
            </a:fld>
            <a:endParaRPr lang="en-US"/>
          </a:p>
        </p:txBody>
      </p:sp>
    </p:spTree>
    <p:extLst>
      <p:ext uri="{BB962C8B-B14F-4D97-AF65-F5344CB8AC3E}">
        <p14:creationId xmlns:p14="http://schemas.microsoft.com/office/powerpoint/2010/main" val="23563346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600200"/>
            <a:ext cx="905842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
            </a:pPr>
            <a:r>
              <a:rPr lang="en-US" altLang="en-US" sz="2400" b="1" dirty="0">
                <a:solidFill>
                  <a:schemeClr val="accent6">
                    <a:lumMod val="75000"/>
                  </a:schemeClr>
                </a:solidFill>
              </a:rPr>
              <a:t>Increase Informed Delivery availability</a:t>
            </a:r>
          </a:p>
          <a:p>
            <a:pPr marL="342900" indent="-342900">
              <a:buFont typeface="Wingdings" panose="05000000000000000000" pitchFamily="2" charset="2"/>
              <a:buChar char="§"/>
            </a:pPr>
            <a:r>
              <a:rPr lang="en-US" altLang="en-US" sz="2400" b="1" dirty="0">
                <a:solidFill>
                  <a:schemeClr val="accent6">
                    <a:lumMod val="75000"/>
                  </a:schemeClr>
                </a:solidFill>
              </a:rPr>
              <a:t>Improve Delivery Point Sequencing </a:t>
            </a:r>
          </a:p>
          <a:p>
            <a:pPr marL="342900" indent="-342900">
              <a:buFont typeface="Wingdings" panose="05000000000000000000" pitchFamily="2" charset="2"/>
              <a:buChar char="§"/>
            </a:pPr>
            <a:r>
              <a:rPr lang="en-US" altLang="en-US" sz="2400" b="1" dirty="0">
                <a:solidFill>
                  <a:schemeClr val="accent6">
                    <a:lumMod val="75000"/>
                  </a:schemeClr>
                </a:solidFill>
              </a:rPr>
              <a:t>Improve Enhanced Line-of-Travel Presort</a:t>
            </a:r>
          </a:p>
        </p:txBody>
      </p:sp>
      <p:sp>
        <p:nvSpPr>
          <p:cNvPr id="8"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TotalDPS</a:t>
            </a:r>
            <a:endParaRPr lang="en-US" kern="0" dirty="0">
              <a:solidFill>
                <a:schemeClr val="bg1"/>
              </a:solidFill>
            </a:endParaRPr>
          </a:p>
        </p:txBody>
      </p:sp>
      <p:sp>
        <p:nvSpPr>
          <p:cNvPr id="4" name="Title 3"/>
          <p:cNvSpPr>
            <a:spLocks noGrp="1"/>
          </p:cNvSpPr>
          <p:nvPr>
            <p:ph type="title"/>
          </p:nvPr>
        </p:nvSpPr>
        <p:spPr>
          <a:xfrm>
            <a:off x="609600" y="822960"/>
            <a:ext cx="9029700" cy="868680"/>
          </a:xfrm>
        </p:spPr>
        <p:txBody>
          <a:bodyPr/>
          <a:lstStyle/>
          <a:p>
            <a:r>
              <a:rPr lang="en-US" dirty="0">
                <a:solidFill>
                  <a:schemeClr val="accent2">
                    <a:lumMod val="75000"/>
                  </a:schemeClr>
                </a:solidFill>
              </a:rPr>
              <a:t>TotalDPS - Purpose</a:t>
            </a:r>
          </a:p>
        </p:txBody>
      </p:sp>
      <p:graphicFrame>
        <p:nvGraphicFramePr>
          <p:cNvPr id="9" name="Table 8"/>
          <p:cNvGraphicFramePr>
            <a:graphicFrameLocks noGrp="1"/>
          </p:cNvGraphicFramePr>
          <p:nvPr/>
        </p:nvGraphicFramePr>
        <p:xfrm>
          <a:off x="1838568" y="3338514"/>
          <a:ext cx="7860177" cy="2408873"/>
        </p:xfrm>
        <a:graphic>
          <a:graphicData uri="http://schemas.openxmlformats.org/drawingml/2006/table">
            <a:tbl>
              <a:tblPr firstRow="1" bandRow="1">
                <a:tableStyleId>{E8B1032C-EA38-4F05-BA0D-38AFFFC7BED3}</a:tableStyleId>
              </a:tblPr>
              <a:tblGrid>
                <a:gridCol w="2468880">
                  <a:extLst>
                    <a:ext uri="{9D8B030D-6E8A-4147-A177-3AD203B41FA5}">
                      <a16:colId xmlns:a16="http://schemas.microsoft.com/office/drawing/2014/main" val="20000"/>
                    </a:ext>
                  </a:extLst>
                </a:gridCol>
                <a:gridCol w="1065579">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1065579">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1065579">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92113">
                <a:tc gridSpan="7">
                  <a:txBody>
                    <a:bodyPr/>
                    <a:lstStyle/>
                    <a:p>
                      <a:r>
                        <a:rPr lang="en-US" dirty="0"/>
                        <a:t>TotalDPS</a:t>
                      </a:r>
                      <a:r>
                        <a:rPr lang="en-US" baseline="0" dirty="0"/>
                        <a:t> Analysis</a:t>
                      </a:r>
                      <a:endParaRPr lang="en-US" dirty="0">
                        <a:solidFill>
                          <a:srgbClr val="C000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solidFill>
                          <a:srgbClr val="C00000"/>
                        </a:solidFill>
                      </a:endParaRPr>
                    </a:p>
                  </a:txBody>
                  <a:tcPr/>
                </a:tc>
                <a:extLst>
                  <a:ext uri="{0D108BD9-81ED-4DB2-BD59-A6C34878D82A}">
                    <a16:rowId xmlns:a16="http://schemas.microsoft.com/office/drawing/2014/main" val="10000"/>
                  </a:ext>
                </a:extLst>
              </a:tr>
              <a:tr h="370840">
                <a:tc>
                  <a:txBody>
                    <a:bodyPr/>
                    <a:lstStyle/>
                    <a:p>
                      <a:endParaRPr lang="en-US" dirty="0">
                        <a:solidFill>
                          <a:srgbClr val="C00000"/>
                        </a:solidFill>
                      </a:endParaRPr>
                    </a:p>
                  </a:txBody>
                  <a:tcPr/>
                </a:tc>
                <a:tc>
                  <a:txBody>
                    <a:bodyPr/>
                    <a:lstStyle/>
                    <a:p>
                      <a:r>
                        <a:rPr lang="en-US" dirty="0"/>
                        <a:t>Total</a:t>
                      </a:r>
                      <a:endParaRPr lang="en-US" dirty="0">
                        <a:solidFill>
                          <a:srgbClr val="C00000"/>
                        </a:solidFill>
                      </a:endParaRPr>
                    </a:p>
                  </a:txBody>
                  <a:tcPr/>
                </a:tc>
                <a:tc>
                  <a:txBody>
                    <a:bodyPr/>
                    <a:lstStyle/>
                    <a:p>
                      <a:r>
                        <a:rPr lang="en-US" dirty="0"/>
                        <a:t>%</a:t>
                      </a:r>
                      <a:endParaRPr lang="en-US" dirty="0">
                        <a:solidFill>
                          <a:srgbClr val="C00000"/>
                        </a:solidFill>
                      </a:endParaRPr>
                    </a:p>
                  </a:txBody>
                  <a:tcPr/>
                </a:tc>
                <a:tc>
                  <a:txBody>
                    <a:bodyPr/>
                    <a:lstStyle/>
                    <a:p>
                      <a:r>
                        <a:rPr lang="en-US" dirty="0"/>
                        <a:t>Street</a:t>
                      </a:r>
                      <a:endParaRPr lang="en-US" dirty="0">
                        <a:solidFill>
                          <a:srgbClr val="C00000"/>
                        </a:solidFill>
                      </a:endParaRPr>
                    </a:p>
                  </a:txBody>
                  <a:tcPr/>
                </a:tc>
                <a:tc>
                  <a:txBody>
                    <a:bodyPr/>
                    <a:lstStyle/>
                    <a:p>
                      <a:r>
                        <a:rPr lang="en-US" dirty="0"/>
                        <a:t>%</a:t>
                      </a:r>
                      <a:endParaRPr lang="en-US" dirty="0">
                        <a:solidFill>
                          <a:srgbClr val="C00000"/>
                        </a:solidFill>
                      </a:endParaRPr>
                    </a:p>
                  </a:txBody>
                  <a:tcPr/>
                </a:tc>
                <a:tc>
                  <a:txBody>
                    <a:bodyPr/>
                    <a:lstStyle/>
                    <a:p>
                      <a:r>
                        <a:rPr lang="en-US" dirty="0"/>
                        <a:t>RR/HC</a:t>
                      </a:r>
                      <a:endParaRPr lang="en-US" dirty="0">
                        <a:solidFill>
                          <a:srgbClr val="C00000"/>
                        </a:solidFill>
                      </a:endParaRPr>
                    </a:p>
                  </a:txBody>
                  <a:tcPr/>
                </a:tc>
                <a:tc>
                  <a:txBody>
                    <a:bodyPr/>
                    <a:lstStyle/>
                    <a:p>
                      <a:r>
                        <a:rPr lang="en-US" dirty="0"/>
                        <a:t>%</a:t>
                      </a:r>
                      <a:endParaRPr lang="en-US" dirty="0">
                        <a:solidFill>
                          <a:srgbClr val="C00000"/>
                        </a:solidFill>
                      </a:endParaRPr>
                    </a:p>
                  </a:txBody>
                  <a:tcPr/>
                </a:tc>
                <a:extLst>
                  <a:ext uri="{0D108BD9-81ED-4DB2-BD59-A6C34878D82A}">
                    <a16:rowId xmlns:a16="http://schemas.microsoft.com/office/drawing/2014/main" val="10001"/>
                  </a:ext>
                </a:extLst>
              </a:tr>
              <a:tr h="548640">
                <a:tc>
                  <a:txBody>
                    <a:bodyPr/>
                    <a:lstStyle/>
                    <a:p>
                      <a:pPr algn="l" fontAlgn="ctr"/>
                      <a:r>
                        <a:rPr lang="en-US" sz="1800" u="none" strike="noStrike" dirty="0">
                          <a:effectLst/>
                        </a:rPr>
                        <a:t>Current DPBC Conflicts</a:t>
                      </a:r>
                      <a:endParaRPr lang="en-US" sz="1800" b="1"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5,393,998</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 </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4,845,738</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89.8%</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a:effectLst/>
                        </a:rPr>
                        <a:t>87,836</a:t>
                      </a:r>
                      <a:endParaRPr lang="en-US" sz="1600" b="0" i="0" u="none" strike="noStrike">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1.8%</a:t>
                      </a:r>
                      <a:endParaRPr lang="en-US" sz="1600" b="0" i="0" u="none" strike="noStrike" dirty="0">
                        <a:solidFill>
                          <a:srgbClr val="C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48640">
                <a:tc>
                  <a:txBody>
                    <a:bodyPr/>
                    <a:lstStyle/>
                    <a:p>
                      <a:pPr algn="l" fontAlgn="ctr"/>
                      <a:r>
                        <a:rPr lang="en-US" sz="1800" u="none" strike="noStrike" dirty="0">
                          <a:effectLst/>
                        </a:rPr>
                        <a:t>TotalDPS Resolved</a:t>
                      </a:r>
                      <a:endParaRPr lang="en-US" sz="1800" b="1"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a:effectLst/>
                        </a:rPr>
                        <a:t>4,732,246</a:t>
                      </a:r>
                      <a:endParaRPr lang="en-US" sz="1600" b="0" i="0" u="none" strike="noStrike">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dirty="0">
                          <a:effectLst/>
                        </a:rPr>
                        <a:t>87.7%</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4,656,767</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dirty="0">
                          <a:effectLst/>
                        </a:rPr>
                        <a:t>96.1%</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a:effectLst/>
                        </a:rPr>
                        <a:t>75,479</a:t>
                      </a:r>
                      <a:endParaRPr lang="en-US" sz="1600" b="0" i="0" u="none" strike="noStrike">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dirty="0">
                          <a:effectLst/>
                        </a:rPr>
                        <a:t>85.9%</a:t>
                      </a:r>
                      <a:endParaRPr lang="en-US" sz="1600" b="0" i="0" u="none" strike="noStrike" dirty="0">
                        <a:solidFill>
                          <a:srgbClr val="C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48640">
                <a:tc>
                  <a:txBody>
                    <a:bodyPr/>
                    <a:lstStyle/>
                    <a:p>
                      <a:pPr algn="l" fontAlgn="ctr"/>
                      <a:r>
                        <a:rPr lang="en-US" sz="1800" u="none" strike="noStrike" dirty="0">
                          <a:effectLst/>
                        </a:rPr>
                        <a:t>New DPBC Conflicts</a:t>
                      </a:r>
                      <a:endParaRPr lang="en-US" sz="1800" b="1"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a:effectLst/>
                        </a:rPr>
                        <a:t>69,877</a:t>
                      </a:r>
                      <a:endParaRPr lang="en-US" sz="1600" b="0" i="0" u="none" strike="noStrike">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dirty="0">
                          <a:effectLst/>
                        </a:rPr>
                        <a:t>-1.3%</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a:effectLst/>
                        </a:rPr>
                        <a:t>61,780</a:t>
                      </a:r>
                      <a:endParaRPr lang="en-US" sz="1600" b="0" i="0" u="none" strike="noStrike">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dirty="0">
                          <a:effectLst/>
                        </a:rPr>
                        <a:t>-1.3%</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8,097</a:t>
                      </a:r>
                      <a:endParaRPr lang="en-US" sz="1600" b="0" i="0" u="none" strike="noStrike" dirty="0">
                        <a:solidFill>
                          <a:srgbClr val="C00000"/>
                        </a:solidFill>
                        <a:effectLst/>
                        <a:latin typeface="Arial" panose="020B0604020202020204" pitchFamily="34" charset="0"/>
                      </a:endParaRPr>
                    </a:p>
                  </a:txBody>
                  <a:tcPr marL="9525" marR="9525" marT="9525" marB="0" anchor="ctr"/>
                </a:tc>
                <a:tc>
                  <a:txBody>
                    <a:bodyPr/>
                    <a:lstStyle/>
                    <a:p>
                      <a:pPr algn="r" fontAlgn="b"/>
                      <a:r>
                        <a:rPr lang="en-US" sz="1600" u="none" strike="noStrike" dirty="0">
                          <a:effectLst/>
                        </a:rPr>
                        <a:t>-9.2%</a:t>
                      </a:r>
                      <a:endParaRPr lang="en-US" sz="1600" b="0" i="0" u="none" strike="noStrike" dirty="0">
                        <a:solidFill>
                          <a:srgbClr val="C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0BC2658C-00EB-493D-95E9-05E5CFE62306}"/>
              </a:ext>
            </a:extLst>
          </p:cNvPr>
          <p:cNvSpPr>
            <a:spLocks noGrp="1"/>
          </p:cNvSpPr>
          <p:nvPr>
            <p:ph type="sldNum" sz="quarter" idx="12"/>
          </p:nvPr>
        </p:nvSpPr>
        <p:spPr/>
        <p:txBody>
          <a:bodyPr/>
          <a:lstStyle/>
          <a:p>
            <a:fld id="{D00AEED8-7BF0-4AC9-A72F-ABE87588D37A}" type="slidenum">
              <a:rPr lang="en-US" smtClean="0"/>
              <a:pPr/>
              <a:t>84</a:t>
            </a:fld>
            <a:endParaRPr lang="en-US"/>
          </a:p>
        </p:txBody>
      </p:sp>
    </p:spTree>
    <p:extLst>
      <p:ext uri="{BB962C8B-B14F-4D97-AF65-F5344CB8AC3E}">
        <p14:creationId xmlns:p14="http://schemas.microsoft.com/office/powerpoint/2010/main" val="325821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TotalDPS</a:t>
            </a:r>
            <a:endParaRPr lang="en-US" kern="0" dirty="0">
              <a:solidFill>
                <a:schemeClr val="bg1"/>
              </a:solidFill>
            </a:endParaRPr>
          </a:p>
        </p:txBody>
      </p:sp>
      <p:sp>
        <p:nvSpPr>
          <p:cNvPr id="8" name="Rectangle 7"/>
          <p:cNvSpPr/>
          <p:nvPr/>
        </p:nvSpPr>
        <p:spPr>
          <a:xfrm>
            <a:off x="609601" y="1623804"/>
            <a:ext cx="10134599" cy="4508927"/>
          </a:xfrm>
          <a:prstGeom prst="rect">
            <a:avLst/>
          </a:prstGeom>
        </p:spPr>
        <p:txBody>
          <a:bodyPr wrap="square">
            <a:spAutoFit/>
          </a:bodyPr>
          <a:lstStyle/>
          <a:p>
            <a:pPr marL="342900" indent="-342900">
              <a:spcBef>
                <a:spcPts val="0"/>
              </a:spcBef>
              <a:spcAft>
                <a:spcPts val="600"/>
              </a:spcAft>
              <a:buFont typeface="Wingdings" panose="05000000000000000000" pitchFamily="2" charset="2"/>
              <a:buChar char="§"/>
            </a:pPr>
            <a:r>
              <a:rPr lang="en-US" sz="2400" dirty="0">
                <a:solidFill>
                  <a:schemeClr val="accent2">
                    <a:lumMod val="75000"/>
                  </a:schemeClr>
                </a:solidFill>
              </a:rPr>
              <a:t>Current calculation will still be performed on all records</a:t>
            </a:r>
          </a:p>
          <a:p>
            <a:pPr marL="342900" indent="-342900">
              <a:spcBef>
                <a:spcPts val="0"/>
              </a:spcBef>
              <a:spcAft>
                <a:spcPts val="600"/>
              </a:spcAft>
              <a:buFont typeface="Wingdings" panose="05000000000000000000" pitchFamily="2" charset="2"/>
              <a:buChar char="§"/>
            </a:pPr>
            <a:r>
              <a:rPr lang="en-US" sz="2400" dirty="0">
                <a:solidFill>
                  <a:schemeClr val="accent2">
                    <a:lumMod val="75000"/>
                  </a:schemeClr>
                </a:solidFill>
              </a:rPr>
              <a:t>TotalDPS computation is used address situations that result in the same DPV</a:t>
            </a:r>
            <a:r>
              <a:rPr lang="en-US" sz="2400" baseline="30000" dirty="0">
                <a:solidFill>
                  <a:schemeClr val="accent2">
                    <a:lumMod val="75000"/>
                  </a:schemeClr>
                </a:solidFill>
              </a:rPr>
              <a:t>®</a:t>
            </a:r>
            <a:r>
              <a:rPr lang="en-US" sz="2400" dirty="0">
                <a:solidFill>
                  <a:schemeClr val="accent2">
                    <a:lumMod val="75000"/>
                  </a:schemeClr>
                </a:solidFill>
              </a:rPr>
              <a:t>, so an additional calculation will be performed for:</a:t>
            </a:r>
          </a:p>
          <a:p>
            <a:pPr marL="682625" lvl="1" indent="-339725">
              <a:spcBef>
                <a:spcPts val="0"/>
              </a:spcBef>
              <a:spcAft>
                <a:spcPts val="600"/>
              </a:spcAft>
              <a:buFont typeface="Wingdings" panose="05000000000000000000" pitchFamily="2" charset="2"/>
              <a:buChar char="Ø"/>
            </a:pPr>
            <a:r>
              <a:rPr lang="en-US" altLang="en-US" sz="2000" dirty="0">
                <a:solidFill>
                  <a:schemeClr val="accent2">
                    <a:lumMod val="75000"/>
                  </a:schemeClr>
                </a:solidFill>
              </a:rPr>
              <a:t>Rural Route/Highway Contract Box numbers with All Alpha, Trailing Alpha, or Trailing Fraction</a:t>
            </a:r>
          </a:p>
          <a:p>
            <a:pPr marL="682625" lvl="1" indent="-339725">
              <a:spcBef>
                <a:spcPts val="0"/>
              </a:spcBef>
              <a:spcAft>
                <a:spcPts val="600"/>
              </a:spcAft>
              <a:buFont typeface="Wingdings" panose="05000000000000000000" pitchFamily="2" charset="2"/>
              <a:buChar char="Ø"/>
            </a:pPr>
            <a:r>
              <a:rPr lang="en-US" altLang="en-US" sz="2000" dirty="0">
                <a:solidFill>
                  <a:schemeClr val="accent2">
                    <a:lumMod val="75000"/>
                  </a:schemeClr>
                </a:solidFill>
              </a:rPr>
              <a:t>Street records with All Alpha, Trailing Alpha, Trailing Fraction, or Secondary</a:t>
            </a:r>
          </a:p>
          <a:p>
            <a:pPr marL="342900" indent="-342900">
              <a:spcBef>
                <a:spcPts val="0"/>
              </a:spcBef>
              <a:spcAft>
                <a:spcPts val="600"/>
              </a:spcAft>
              <a:buFont typeface="Wingdings" panose="05000000000000000000" pitchFamily="2" charset="2"/>
              <a:buChar char="§"/>
            </a:pPr>
            <a:r>
              <a:rPr lang="en-US" sz="2400" dirty="0">
                <a:solidFill>
                  <a:schemeClr val="accent2">
                    <a:lumMod val="75000"/>
                  </a:schemeClr>
                </a:solidFill>
              </a:rPr>
              <a:t>In some cases, the DP will not change and in some instances </a:t>
            </a:r>
            <a:r>
              <a:rPr lang="en-US" sz="2400" dirty="0" err="1">
                <a:solidFill>
                  <a:schemeClr val="accent2">
                    <a:lumMod val="75000"/>
                  </a:schemeClr>
                </a:solidFill>
              </a:rPr>
              <a:t>TotalDPS</a:t>
            </a:r>
            <a:r>
              <a:rPr lang="en-US" sz="2400" dirty="0">
                <a:solidFill>
                  <a:schemeClr val="accent2">
                    <a:lumMod val="75000"/>
                  </a:schemeClr>
                </a:solidFill>
              </a:rPr>
              <a:t> cannot resolve conflicts:</a:t>
            </a:r>
          </a:p>
          <a:p>
            <a:pPr marL="682625" lvl="1" indent="-342900">
              <a:spcBef>
                <a:spcPts val="0"/>
              </a:spcBef>
              <a:spcAft>
                <a:spcPts val="600"/>
              </a:spcAft>
              <a:buClr>
                <a:schemeClr val="accent2">
                  <a:lumMod val="75000"/>
                </a:schemeClr>
              </a:buClr>
              <a:buFont typeface="Wingdings" panose="05000000000000000000" pitchFamily="2" charset="2"/>
              <a:buChar char="Ø"/>
            </a:pPr>
            <a:r>
              <a:rPr lang="en-US" sz="2000" dirty="0">
                <a:solidFill>
                  <a:schemeClr val="accent2">
                    <a:lumMod val="75000"/>
                  </a:schemeClr>
                </a:solidFill>
              </a:rPr>
              <a:t>123 Main St </a:t>
            </a:r>
            <a:r>
              <a:rPr lang="en-US" sz="2000" i="1" u="sng" dirty="0">
                <a:solidFill>
                  <a:schemeClr val="accent2">
                    <a:lumMod val="75000"/>
                  </a:schemeClr>
                </a:solidFill>
              </a:rPr>
              <a:t>STE 1</a:t>
            </a:r>
            <a:r>
              <a:rPr lang="en-US" sz="2000" dirty="0">
                <a:solidFill>
                  <a:schemeClr val="accent2">
                    <a:lumMod val="75000"/>
                  </a:schemeClr>
                </a:solidFill>
              </a:rPr>
              <a:t>   and  123 Main St </a:t>
            </a:r>
            <a:r>
              <a:rPr lang="en-US" sz="2000" i="1" u="sng" dirty="0">
                <a:solidFill>
                  <a:schemeClr val="accent2">
                    <a:lumMod val="75000"/>
                  </a:schemeClr>
                </a:solidFill>
              </a:rPr>
              <a:t>APT 1</a:t>
            </a:r>
          </a:p>
          <a:p>
            <a:pPr marL="682625" lvl="1" indent="-342900">
              <a:spcBef>
                <a:spcPts val="0"/>
              </a:spcBef>
              <a:spcAft>
                <a:spcPts val="600"/>
              </a:spcAft>
              <a:buClr>
                <a:schemeClr val="accent2">
                  <a:lumMod val="75000"/>
                </a:schemeClr>
              </a:buClr>
              <a:buFont typeface="Wingdings" panose="05000000000000000000" pitchFamily="2" charset="2"/>
              <a:buChar char="Ø"/>
            </a:pPr>
            <a:r>
              <a:rPr lang="en-US" sz="2000" dirty="0">
                <a:solidFill>
                  <a:schemeClr val="accent2">
                    <a:lumMod val="75000"/>
                  </a:schemeClr>
                </a:solidFill>
              </a:rPr>
              <a:t>Hyphenated Primary 121-1, 122-1, 123-1 </a:t>
            </a:r>
          </a:p>
          <a:p>
            <a:pPr marL="344488" defTabSz="574675">
              <a:spcBef>
                <a:spcPts val="0"/>
              </a:spcBef>
              <a:spcAft>
                <a:spcPts val="600"/>
              </a:spcAft>
              <a:buClr>
                <a:schemeClr val="accent2">
                  <a:lumMod val="75000"/>
                </a:schemeClr>
              </a:buClr>
            </a:pPr>
            <a:r>
              <a:rPr lang="en-US" sz="2400" dirty="0">
                <a:solidFill>
                  <a:schemeClr val="accent2">
                    <a:lumMod val="75000"/>
                  </a:schemeClr>
                </a:solidFill>
              </a:rPr>
              <a:t>Corresponds to an “01” DP</a:t>
            </a:r>
          </a:p>
        </p:txBody>
      </p:sp>
      <p:sp>
        <p:nvSpPr>
          <p:cNvPr id="2" name="Title 1"/>
          <p:cNvSpPr>
            <a:spLocks noGrp="1"/>
          </p:cNvSpPr>
          <p:nvPr>
            <p:ph type="title"/>
          </p:nvPr>
        </p:nvSpPr>
        <p:spPr>
          <a:xfrm>
            <a:off x="609601" y="822960"/>
            <a:ext cx="9280526" cy="519112"/>
          </a:xfrm>
        </p:spPr>
        <p:txBody>
          <a:bodyPr/>
          <a:lstStyle/>
          <a:p>
            <a:r>
              <a:rPr lang="en-US" dirty="0">
                <a:solidFill>
                  <a:schemeClr val="accent2">
                    <a:lumMod val="75000"/>
                  </a:schemeClr>
                </a:solidFill>
              </a:rPr>
              <a:t>How it works</a:t>
            </a:r>
          </a:p>
        </p:txBody>
      </p:sp>
      <p:sp>
        <p:nvSpPr>
          <p:cNvPr id="3" name="TextBox 2"/>
          <p:cNvSpPr txBox="1"/>
          <p:nvPr/>
        </p:nvSpPr>
        <p:spPr>
          <a:xfrm>
            <a:off x="609601" y="6035040"/>
            <a:ext cx="1097279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kern="0" dirty="0">
                <a:solidFill>
                  <a:schemeClr val="accent6">
                    <a:lumMod val="75000"/>
                  </a:schemeClr>
                </a:solidFill>
              </a:rPr>
              <a:t>NOTE: Secondary information on Street records is only used for </a:t>
            </a:r>
            <a:r>
              <a:rPr lang="en-US" kern="0" dirty="0" err="1">
                <a:solidFill>
                  <a:schemeClr val="accent6">
                    <a:lumMod val="75000"/>
                  </a:schemeClr>
                </a:solidFill>
              </a:rPr>
              <a:t>TotalDPS</a:t>
            </a:r>
            <a:r>
              <a:rPr lang="en-US" kern="0" dirty="0">
                <a:solidFill>
                  <a:schemeClr val="accent6">
                    <a:lumMod val="75000"/>
                  </a:schemeClr>
                </a:solidFill>
              </a:rPr>
              <a:t> when the secondary DPV confirms. If the secondary doesn’t DPV confirm, it should not be included in the calculation.</a:t>
            </a:r>
          </a:p>
        </p:txBody>
      </p:sp>
      <p:sp>
        <p:nvSpPr>
          <p:cNvPr id="4" name="Slide Number Placeholder 3">
            <a:extLst>
              <a:ext uri="{FF2B5EF4-FFF2-40B4-BE49-F238E27FC236}">
                <a16:creationId xmlns:a16="http://schemas.microsoft.com/office/drawing/2014/main" id="{459ADB41-5AD5-40E8-8536-BE80FFF98532}"/>
              </a:ext>
            </a:extLst>
          </p:cNvPr>
          <p:cNvSpPr>
            <a:spLocks noGrp="1"/>
          </p:cNvSpPr>
          <p:nvPr>
            <p:ph type="sldNum" sz="quarter" idx="10"/>
          </p:nvPr>
        </p:nvSpPr>
        <p:spPr/>
        <p:txBody>
          <a:bodyPr/>
          <a:lstStyle/>
          <a:p>
            <a:fld id="{DB48209F-1662-40B9-BF25-8E6F7AC270B7}" type="slidenum">
              <a:rPr lang="en-US" smtClean="0"/>
              <a:pPr/>
              <a:t>85</a:t>
            </a:fld>
            <a:endParaRPr lang="en-US"/>
          </a:p>
        </p:txBody>
      </p:sp>
    </p:spTree>
    <p:extLst>
      <p:ext uri="{BB962C8B-B14F-4D97-AF65-F5344CB8AC3E}">
        <p14:creationId xmlns:p14="http://schemas.microsoft.com/office/powerpoint/2010/main" val="2643235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55759171"/>
              </p:ext>
            </p:extLst>
          </p:nvPr>
        </p:nvGraphicFramePr>
        <p:xfrm>
          <a:off x="1524000" y="2362200"/>
          <a:ext cx="9144000" cy="4333240"/>
        </p:xfrm>
        <a:graphic>
          <a:graphicData uri="http://schemas.openxmlformats.org/drawingml/2006/table">
            <a:tbl>
              <a:tblPr firstRow="1" bandRow="1">
                <a:tableStyleId>{72833802-FEF1-4C79-8D5D-14CF1EAF98D9}</a:tableStyleId>
              </a:tblPr>
              <a:tblGrid>
                <a:gridCol w="3624649">
                  <a:extLst>
                    <a:ext uri="{9D8B030D-6E8A-4147-A177-3AD203B41FA5}">
                      <a16:colId xmlns:a16="http://schemas.microsoft.com/office/drawing/2014/main" val="20000"/>
                    </a:ext>
                  </a:extLst>
                </a:gridCol>
                <a:gridCol w="2471351">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l"/>
                      <a:r>
                        <a:rPr lang="en-US" u="sng" dirty="0"/>
                        <a:t>Address</a:t>
                      </a:r>
                      <a:endParaRPr lang="en-US" b="0" u="sng" dirty="0">
                        <a:solidFill>
                          <a:schemeClr val="accent2">
                            <a:lumMod val="75000"/>
                          </a:schemeClr>
                        </a:solidFill>
                      </a:endParaRPr>
                    </a:p>
                  </a:txBody>
                  <a:tcPr/>
                </a:tc>
                <a:tc>
                  <a:txBody>
                    <a:bodyPr/>
                    <a:lstStyle/>
                    <a:p>
                      <a:pPr algn="ctr"/>
                      <a:r>
                        <a:rPr lang="en-US" u="sng" dirty="0"/>
                        <a:t>Old Delivery Point</a:t>
                      </a:r>
                      <a:endParaRPr lang="en-US" u="sng"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t>New Delivery Point</a:t>
                      </a:r>
                      <a:endParaRPr lang="en-US" u="sng"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sz="2000" dirty="0"/>
                        <a:t>RR 1 BOX 135A</a:t>
                      </a:r>
                      <a:endParaRPr lang="en-US" sz="2000" b="0" dirty="0">
                        <a:solidFill>
                          <a:schemeClr val="accent2">
                            <a:lumMod val="75000"/>
                          </a:schemeClr>
                        </a:solidFill>
                      </a:endParaRPr>
                    </a:p>
                  </a:txBody>
                  <a:tcPr/>
                </a:tc>
                <a:tc>
                  <a:txBody>
                    <a:bodyPr/>
                    <a:lstStyle/>
                    <a:p>
                      <a:pPr algn="ctr"/>
                      <a:r>
                        <a:rPr lang="en-US" sz="2000" dirty="0"/>
                        <a:t>35</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62</a:t>
                      </a:r>
                      <a:endParaRPr lang="en-US" sz="2000"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sz="2000" dirty="0"/>
                        <a:t>HC 83 BOX 34AA</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34</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61</a:t>
                      </a:r>
                      <a:endParaRPr lang="en-US" sz="2000" dirty="0">
                        <a:solidFill>
                          <a:schemeClr val="bg1"/>
                        </a:solidFill>
                      </a:endParaRPr>
                    </a:p>
                  </a:txBody>
                  <a:tcPr/>
                </a:tc>
                <a:extLst>
                  <a:ext uri="{0D108BD9-81ED-4DB2-BD59-A6C34878D82A}">
                    <a16:rowId xmlns:a16="http://schemas.microsoft.com/office/drawing/2014/main" val="10002"/>
                  </a:ext>
                </a:extLst>
              </a:tr>
              <a:tr h="370840">
                <a:tc>
                  <a:txBody>
                    <a:bodyPr/>
                    <a:lstStyle/>
                    <a:p>
                      <a:r>
                        <a:rPr lang="en-US" sz="2000" dirty="0"/>
                        <a:t>444 S MAIN ST APT 1</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44</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63</a:t>
                      </a:r>
                      <a:endParaRPr lang="en-US" sz="2000" dirty="0">
                        <a:solidFill>
                          <a:schemeClr val="bg1"/>
                        </a:solidFill>
                      </a:endParaRPr>
                    </a:p>
                  </a:txBody>
                  <a:tcPr/>
                </a:tc>
                <a:extLst>
                  <a:ext uri="{0D108BD9-81ED-4DB2-BD59-A6C34878D82A}">
                    <a16:rowId xmlns:a16="http://schemas.microsoft.com/office/drawing/2014/main" val="10003"/>
                  </a:ext>
                </a:extLst>
              </a:tr>
              <a:tr h="370840">
                <a:tc>
                  <a:txBody>
                    <a:bodyPr/>
                    <a:lstStyle/>
                    <a:p>
                      <a:r>
                        <a:rPr lang="en-US" sz="2000" dirty="0"/>
                        <a:t>444 S MAIN ST APT 2</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44</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31</a:t>
                      </a:r>
                      <a:endParaRPr lang="en-US" sz="2000" dirty="0">
                        <a:solidFill>
                          <a:schemeClr val="bg1"/>
                        </a:solidFill>
                      </a:endParaRPr>
                    </a:p>
                  </a:txBody>
                  <a:tcPr/>
                </a:tc>
                <a:extLst>
                  <a:ext uri="{0D108BD9-81ED-4DB2-BD59-A6C34878D82A}">
                    <a16:rowId xmlns:a16="http://schemas.microsoft.com/office/drawing/2014/main" val="10004"/>
                  </a:ext>
                </a:extLst>
              </a:tr>
              <a:tr h="370840">
                <a:tc>
                  <a:txBody>
                    <a:bodyPr/>
                    <a:lstStyle/>
                    <a:p>
                      <a:r>
                        <a:rPr lang="en-US" sz="2000" dirty="0"/>
                        <a:t>444 S MAIN ST APT A</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44</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71</a:t>
                      </a:r>
                      <a:endParaRPr lang="en-US" sz="2000" dirty="0">
                        <a:solidFill>
                          <a:schemeClr val="bg1"/>
                        </a:solidFill>
                      </a:endParaRPr>
                    </a:p>
                  </a:txBody>
                  <a:tcPr/>
                </a:tc>
                <a:extLst>
                  <a:ext uri="{0D108BD9-81ED-4DB2-BD59-A6C34878D82A}">
                    <a16:rowId xmlns:a16="http://schemas.microsoft.com/office/drawing/2014/main" val="10005"/>
                  </a:ext>
                </a:extLst>
              </a:tr>
              <a:tr h="370840">
                <a:tc>
                  <a:txBody>
                    <a:bodyPr/>
                    <a:lstStyle/>
                    <a:p>
                      <a:r>
                        <a:rPr lang="en-US" sz="2000" dirty="0"/>
                        <a:t>444 S MAIN ST APT B</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44</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97</a:t>
                      </a:r>
                      <a:endParaRPr lang="en-US" sz="2000" dirty="0">
                        <a:solidFill>
                          <a:schemeClr val="bg1"/>
                        </a:solidFill>
                      </a:endParaRPr>
                    </a:p>
                  </a:txBody>
                  <a:tcPr/>
                </a:tc>
                <a:extLst>
                  <a:ext uri="{0D108BD9-81ED-4DB2-BD59-A6C34878D82A}">
                    <a16:rowId xmlns:a16="http://schemas.microsoft.com/office/drawing/2014/main" val="10006"/>
                  </a:ext>
                </a:extLst>
              </a:tr>
              <a:tr h="370840">
                <a:tc>
                  <a:txBody>
                    <a:bodyPr/>
                    <a:lstStyle/>
                    <a:p>
                      <a:r>
                        <a:rPr lang="en-US" sz="2000" dirty="0"/>
                        <a:t>1608 SHARON RD BSMT</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08</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79</a:t>
                      </a:r>
                      <a:endParaRPr lang="en-US" sz="2000" dirty="0">
                        <a:solidFill>
                          <a:schemeClr val="bg1"/>
                        </a:solidFill>
                      </a:endParaRPr>
                    </a:p>
                  </a:txBody>
                  <a:tcPr/>
                </a:tc>
                <a:extLst>
                  <a:ext uri="{0D108BD9-81ED-4DB2-BD59-A6C34878D82A}">
                    <a16:rowId xmlns:a16="http://schemas.microsoft.com/office/drawing/2014/main" val="10007"/>
                  </a:ext>
                </a:extLst>
              </a:tr>
              <a:tr h="370840">
                <a:tc>
                  <a:txBody>
                    <a:bodyPr/>
                    <a:lstStyle/>
                    <a:p>
                      <a:r>
                        <a:rPr lang="en-US" sz="2000" dirty="0"/>
                        <a:t>104A</a:t>
                      </a:r>
                      <a:r>
                        <a:rPr lang="en-US" sz="2000" baseline="0" dirty="0"/>
                        <a:t> KNOBLEY RD</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04</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31</a:t>
                      </a:r>
                      <a:endParaRPr lang="en-US" sz="2000" dirty="0">
                        <a:solidFill>
                          <a:schemeClr val="bg1"/>
                        </a:solidFill>
                      </a:endParaRPr>
                    </a:p>
                  </a:txBody>
                  <a:tcPr/>
                </a:tc>
                <a:extLst>
                  <a:ext uri="{0D108BD9-81ED-4DB2-BD59-A6C34878D82A}">
                    <a16:rowId xmlns:a16="http://schemas.microsoft.com/office/drawing/2014/main" val="10008"/>
                  </a:ext>
                </a:extLst>
              </a:tr>
              <a:tr h="370840">
                <a:tc>
                  <a:txBody>
                    <a:bodyPr/>
                    <a:lstStyle/>
                    <a:p>
                      <a:r>
                        <a:rPr lang="en-US" sz="2000" dirty="0"/>
                        <a:t>301 1/2 D ST</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01</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26</a:t>
                      </a:r>
                      <a:endParaRPr lang="en-US" sz="2000" dirty="0">
                        <a:solidFill>
                          <a:schemeClr val="bg1"/>
                        </a:solidFill>
                      </a:endParaRPr>
                    </a:p>
                  </a:txBody>
                  <a:tcPr/>
                </a:tc>
                <a:extLst>
                  <a:ext uri="{0D108BD9-81ED-4DB2-BD59-A6C34878D82A}">
                    <a16:rowId xmlns:a16="http://schemas.microsoft.com/office/drawing/2014/main" val="10009"/>
                  </a:ext>
                </a:extLst>
              </a:tr>
              <a:tr h="370840">
                <a:tc>
                  <a:txBody>
                    <a:bodyPr/>
                    <a:lstStyle/>
                    <a:p>
                      <a:r>
                        <a:rPr lang="en-US" sz="2000" dirty="0"/>
                        <a:t>A RIGGS RD</a:t>
                      </a:r>
                      <a:endParaRPr lang="en-US" sz="20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99</a:t>
                      </a:r>
                      <a:endParaRPr lang="en-US"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26</a:t>
                      </a:r>
                      <a:endParaRPr lang="en-US" sz="2000" dirty="0">
                        <a:solidFill>
                          <a:schemeClr val="bg1"/>
                        </a:solidFill>
                      </a:endParaRPr>
                    </a:p>
                  </a:txBody>
                  <a:tcPr/>
                </a:tc>
                <a:extLst>
                  <a:ext uri="{0D108BD9-81ED-4DB2-BD59-A6C34878D82A}">
                    <a16:rowId xmlns:a16="http://schemas.microsoft.com/office/drawing/2014/main" val="10010"/>
                  </a:ext>
                </a:extLst>
              </a:tr>
            </a:tbl>
          </a:graphicData>
        </a:graphic>
      </p:graphicFrame>
      <p:sp>
        <p:nvSpPr>
          <p:cNvPr id="7"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TotalDPS</a:t>
            </a:r>
            <a:endParaRPr lang="en-US" kern="0" dirty="0">
              <a:solidFill>
                <a:schemeClr val="bg1"/>
              </a:solidFill>
            </a:endParaRPr>
          </a:p>
        </p:txBody>
      </p:sp>
      <p:sp>
        <p:nvSpPr>
          <p:cNvPr id="2" name="Title 1"/>
          <p:cNvSpPr>
            <a:spLocks noGrp="1"/>
          </p:cNvSpPr>
          <p:nvPr>
            <p:ph type="title" idx="4294967295"/>
          </p:nvPr>
        </p:nvSpPr>
        <p:spPr>
          <a:xfrm>
            <a:off x="609600" y="822960"/>
            <a:ext cx="10058400" cy="983658"/>
          </a:xfrm>
          <a:prstGeom prst="rect">
            <a:avLst/>
          </a:prstGeom>
        </p:spPr>
        <p:txBody>
          <a:bodyPr/>
          <a:lstStyle/>
          <a:p>
            <a:r>
              <a:rPr lang="en-US" dirty="0">
                <a:solidFill>
                  <a:schemeClr val="accent2">
                    <a:lumMod val="75000"/>
                  </a:schemeClr>
                </a:solidFill>
              </a:rPr>
              <a:t>All Alpha, Trailing Alpha, Trailing Fractions, or Unit Designator Present </a:t>
            </a:r>
          </a:p>
        </p:txBody>
      </p:sp>
      <p:sp>
        <p:nvSpPr>
          <p:cNvPr id="4" name="TextBox 3"/>
          <p:cNvSpPr txBox="1"/>
          <p:nvPr/>
        </p:nvSpPr>
        <p:spPr>
          <a:xfrm>
            <a:off x="609600" y="1874799"/>
            <a:ext cx="83820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kern="0" dirty="0">
                <a:solidFill>
                  <a:schemeClr val="accent2">
                    <a:lumMod val="75000"/>
                  </a:schemeClr>
                </a:solidFill>
              </a:rPr>
              <a:t>Example Addresses affected by </a:t>
            </a:r>
            <a:r>
              <a:rPr lang="en-US" sz="2000" kern="0" dirty="0" err="1">
                <a:solidFill>
                  <a:schemeClr val="accent2">
                    <a:lumMod val="75000"/>
                  </a:schemeClr>
                </a:solidFill>
              </a:rPr>
              <a:t>TotalDPS</a:t>
            </a:r>
            <a:r>
              <a:rPr lang="en-US" sz="2000" kern="0" dirty="0">
                <a:solidFill>
                  <a:schemeClr val="accent2">
                    <a:lumMod val="75000"/>
                  </a:schemeClr>
                </a:solidFill>
              </a:rPr>
              <a:t>:</a:t>
            </a:r>
          </a:p>
        </p:txBody>
      </p:sp>
      <p:sp>
        <p:nvSpPr>
          <p:cNvPr id="3" name="Slide Number Placeholder 2">
            <a:extLst>
              <a:ext uri="{FF2B5EF4-FFF2-40B4-BE49-F238E27FC236}">
                <a16:creationId xmlns:a16="http://schemas.microsoft.com/office/drawing/2014/main" id="{0923E368-E1DC-455B-B7C9-8587E7507DFE}"/>
              </a:ext>
            </a:extLst>
          </p:cNvPr>
          <p:cNvSpPr>
            <a:spLocks noGrp="1"/>
          </p:cNvSpPr>
          <p:nvPr>
            <p:ph type="sldNum" sz="quarter" idx="10"/>
          </p:nvPr>
        </p:nvSpPr>
        <p:spPr/>
        <p:txBody>
          <a:bodyPr/>
          <a:lstStyle/>
          <a:p>
            <a:fld id="{90DF1D56-079D-400F-8097-016EBDA8D58B}" type="slidenum">
              <a:rPr lang="en-US" smtClean="0"/>
              <a:pPr/>
              <a:t>86</a:t>
            </a:fld>
            <a:endParaRPr lang="en-US"/>
          </a:p>
        </p:txBody>
      </p:sp>
    </p:spTree>
    <p:extLst>
      <p:ext uri="{BB962C8B-B14F-4D97-AF65-F5344CB8AC3E}">
        <p14:creationId xmlns:p14="http://schemas.microsoft.com/office/powerpoint/2010/main" val="769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1382117"/>
            <a:ext cx="10134600"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spcAft>
                <a:spcPts val="1200"/>
              </a:spcAft>
              <a:buClr>
                <a:schemeClr val="accent6">
                  <a:lumMod val="75000"/>
                </a:schemeClr>
              </a:buClr>
              <a:buFont typeface="Wingdings" panose="05000000000000000000" pitchFamily="2" charset="2"/>
              <a:buChar char="§"/>
            </a:pPr>
            <a:r>
              <a:rPr lang="en-US" altLang="en-US" sz="2400" dirty="0">
                <a:solidFill>
                  <a:schemeClr val="accent6">
                    <a:lumMod val="75000"/>
                  </a:schemeClr>
                </a:solidFill>
              </a:rPr>
              <a:t>USPS</a:t>
            </a:r>
            <a:r>
              <a:rPr lang="en-US" altLang="en-US" sz="2400" baseline="30000" dirty="0">
                <a:solidFill>
                  <a:schemeClr val="accent6">
                    <a:lumMod val="75000"/>
                  </a:schemeClr>
                </a:solidFill>
              </a:rPr>
              <a:t>®</a:t>
            </a:r>
            <a:r>
              <a:rPr lang="en-US" altLang="en-US" sz="2400" dirty="0">
                <a:solidFill>
                  <a:schemeClr val="accent6">
                    <a:lumMod val="75000"/>
                  </a:schemeClr>
                </a:solidFill>
              </a:rPr>
              <a:t> will incorporate </a:t>
            </a:r>
            <a:r>
              <a:rPr lang="en-US" altLang="en-US" sz="2400" dirty="0" err="1">
                <a:solidFill>
                  <a:schemeClr val="accent6">
                    <a:lumMod val="75000"/>
                  </a:schemeClr>
                </a:solidFill>
              </a:rPr>
              <a:t>TotalDPS</a:t>
            </a:r>
            <a:r>
              <a:rPr lang="en-US" altLang="en-US" sz="2400" dirty="0">
                <a:solidFill>
                  <a:schemeClr val="accent6">
                    <a:lumMod val="75000"/>
                  </a:schemeClr>
                </a:solidFill>
              </a:rPr>
              <a:t> as a solution to 11-Digit Conflicts</a:t>
            </a:r>
          </a:p>
          <a:p>
            <a:pPr marL="342900" indent="-342900" eaLnBrk="1" hangingPunct="1">
              <a:spcAft>
                <a:spcPts val="1200"/>
              </a:spcAft>
              <a:buClr>
                <a:schemeClr val="accent6">
                  <a:lumMod val="75000"/>
                </a:schemeClr>
              </a:buClr>
              <a:buFont typeface="Wingdings" panose="05000000000000000000" pitchFamily="2" charset="2"/>
              <a:buChar char="§"/>
            </a:pPr>
            <a:r>
              <a:rPr lang="en-US" altLang="en-US" sz="2200" dirty="0">
                <a:solidFill>
                  <a:schemeClr val="accent6">
                    <a:lumMod val="75000"/>
                  </a:schemeClr>
                </a:solidFill>
              </a:rPr>
              <a:t>Software will be required to calculate the new 11-Digit by Cycle O final implementation </a:t>
            </a:r>
          </a:p>
          <a:p>
            <a:pPr marL="342900" indent="-342900" eaLnBrk="1" hangingPunct="1">
              <a:spcAft>
                <a:spcPts val="1200"/>
              </a:spcAft>
              <a:buClr>
                <a:schemeClr val="accent6">
                  <a:lumMod val="75000"/>
                </a:schemeClr>
              </a:buClr>
              <a:buFont typeface="Wingdings" panose="05000000000000000000" pitchFamily="2" charset="2"/>
              <a:buChar char="§"/>
            </a:pPr>
            <a:r>
              <a:rPr lang="en-US" altLang="en-US" sz="2200" dirty="0">
                <a:solidFill>
                  <a:schemeClr val="accent6">
                    <a:lumMod val="75000"/>
                  </a:schemeClr>
                </a:solidFill>
              </a:rPr>
              <a:t>Separate Stage 1 File for TotalDPS 11-Digit calculations will be available in February 2021 and will include:</a:t>
            </a:r>
          </a:p>
          <a:p>
            <a:pPr marL="690563" lvl="1" indent="-342900">
              <a:spcBef>
                <a:spcPts val="0"/>
              </a:spcBef>
              <a:spcAft>
                <a:spcPts val="600"/>
              </a:spcAft>
              <a:buClr>
                <a:schemeClr val="accent6">
                  <a:lumMod val="75000"/>
                </a:schemeClr>
              </a:buClr>
              <a:buFont typeface="Wingdings" panose="05000000000000000000" pitchFamily="2" charset="2"/>
              <a:buChar char="§"/>
            </a:pPr>
            <a:r>
              <a:rPr lang="en-US" altLang="en-US" sz="2200" dirty="0">
                <a:solidFill>
                  <a:schemeClr val="accent6">
                    <a:lumMod val="75000"/>
                  </a:schemeClr>
                </a:solidFill>
              </a:rPr>
              <a:t>Rural Route/Highway Contract Box numbers with All Alphas, Trailing Alpha &amp; Trailing Fractions</a:t>
            </a:r>
          </a:p>
          <a:p>
            <a:pPr marL="690563" lvl="1" indent="-342900">
              <a:spcBef>
                <a:spcPts val="0"/>
              </a:spcBef>
              <a:spcAft>
                <a:spcPts val="600"/>
              </a:spcAft>
              <a:buClr>
                <a:schemeClr val="accent6">
                  <a:lumMod val="75000"/>
                </a:schemeClr>
              </a:buClr>
              <a:buFont typeface="Wingdings" panose="05000000000000000000" pitchFamily="2" charset="2"/>
              <a:buChar char="§"/>
            </a:pPr>
            <a:r>
              <a:rPr lang="en-US" altLang="en-US" sz="2200" dirty="0">
                <a:solidFill>
                  <a:schemeClr val="accent6">
                    <a:lumMod val="75000"/>
                  </a:schemeClr>
                </a:solidFill>
              </a:rPr>
              <a:t>Street records with All Alphas, Trailing Alpha, Trailing Fractions, &amp; Street Secondary</a:t>
            </a:r>
          </a:p>
          <a:p>
            <a:pPr marL="342900" indent="-342900">
              <a:spcBef>
                <a:spcPts val="0"/>
              </a:spcBef>
              <a:spcAft>
                <a:spcPts val="1200"/>
              </a:spcAft>
              <a:buClr>
                <a:schemeClr val="accent6">
                  <a:lumMod val="75000"/>
                </a:schemeClr>
              </a:buClr>
              <a:buFont typeface="Wingdings" panose="05000000000000000000" pitchFamily="2" charset="2"/>
              <a:buChar char="§"/>
            </a:pPr>
            <a:r>
              <a:rPr lang="en-US" altLang="en-US" sz="2200" kern="0" dirty="0">
                <a:solidFill>
                  <a:schemeClr val="accent6">
                    <a:lumMod val="75000"/>
                  </a:schemeClr>
                </a:solidFill>
              </a:rPr>
              <a:t>Allows developers to self-test the new 11-Digit calculation for impacted addresses.</a:t>
            </a:r>
          </a:p>
          <a:p>
            <a:pPr marL="342900" indent="-342900">
              <a:spcBef>
                <a:spcPts val="0"/>
              </a:spcBef>
              <a:spcAft>
                <a:spcPts val="600"/>
              </a:spcAft>
              <a:buClr>
                <a:schemeClr val="accent6">
                  <a:lumMod val="75000"/>
                </a:schemeClr>
              </a:buClr>
              <a:buFont typeface="Wingdings" panose="05000000000000000000" pitchFamily="2" charset="2"/>
              <a:buChar char="§"/>
            </a:pPr>
            <a:r>
              <a:rPr lang="en-US" altLang="en-US" sz="2200" dirty="0">
                <a:solidFill>
                  <a:schemeClr val="accent6">
                    <a:lumMod val="75000"/>
                  </a:schemeClr>
                </a:solidFill>
              </a:rPr>
              <a:t>Will also be included in the Cycle O Stage files</a:t>
            </a:r>
          </a:p>
          <a:p>
            <a:pPr marL="690563" lvl="1" indent="-342900">
              <a:spcBef>
                <a:spcPts val="0"/>
              </a:spcBef>
              <a:spcAft>
                <a:spcPts val="600"/>
              </a:spcAft>
              <a:buClr>
                <a:schemeClr val="accent6">
                  <a:lumMod val="75000"/>
                </a:schemeClr>
              </a:buClr>
              <a:buFont typeface="Wingdings" panose="05000000000000000000" pitchFamily="2" charset="2"/>
              <a:buChar char="§"/>
            </a:pPr>
            <a:endParaRPr lang="en-US" altLang="en-US" sz="1800" dirty="0">
              <a:solidFill>
                <a:schemeClr val="accent6">
                  <a:lumMod val="75000"/>
                </a:schemeClr>
              </a:solidFill>
            </a:endParaRPr>
          </a:p>
        </p:txBody>
      </p:sp>
      <p:sp>
        <p:nvSpPr>
          <p:cNvPr id="6" name="Title 5"/>
          <p:cNvSpPr>
            <a:spLocks noGrp="1"/>
          </p:cNvSpPr>
          <p:nvPr>
            <p:ph type="title" idx="4294967295"/>
          </p:nvPr>
        </p:nvSpPr>
        <p:spPr>
          <a:xfrm>
            <a:off x="609600" y="822961"/>
            <a:ext cx="9029700" cy="472440"/>
          </a:xfrm>
          <a:prstGeom prst="rect">
            <a:avLst/>
          </a:prstGeom>
        </p:spPr>
        <p:txBody>
          <a:bodyPr/>
          <a:lstStyle/>
          <a:p>
            <a:r>
              <a:rPr lang="en-US" dirty="0">
                <a:solidFill>
                  <a:schemeClr val="accent2">
                    <a:lumMod val="75000"/>
                  </a:schemeClr>
                </a:solidFill>
              </a:rPr>
              <a:t>New Rule</a:t>
            </a:r>
          </a:p>
        </p:txBody>
      </p:sp>
      <p:sp>
        <p:nvSpPr>
          <p:cNvPr id="7" name="Text Placeholder 2">
            <a:extLst>
              <a:ext uri="{FF2B5EF4-FFF2-40B4-BE49-F238E27FC236}">
                <a16:creationId xmlns:a16="http://schemas.microsoft.com/office/drawing/2014/main" id="{9B5E6388-9020-41F2-B243-CB33553B09A8}"/>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TotalDPS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681B1AB6-4510-4D70-9872-A16BF1902518}"/>
              </a:ext>
            </a:extLst>
          </p:cNvPr>
          <p:cNvSpPr>
            <a:spLocks noGrp="1"/>
          </p:cNvSpPr>
          <p:nvPr>
            <p:ph type="sldNum" sz="quarter" idx="10"/>
          </p:nvPr>
        </p:nvSpPr>
        <p:spPr/>
        <p:txBody>
          <a:bodyPr/>
          <a:lstStyle/>
          <a:p>
            <a:fld id="{90DF1D56-079D-400F-8097-016EBDA8D58B}" type="slidenum">
              <a:rPr lang="en-US" smtClean="0"/>
              <a:pPr/>
              <a:t>87</a:t>
            </a:fld>
            <a:endParaRPr lang="en-US"/>
          </a:p>
        </p:txBody>
      </p:sp>
    </p:spTree>
    <p:extLst>
      <p:ext uri="{BB962C8B-B14F-4D97-AF65-F5344CB8AC3E}">
        <p14:creationId xmlns:p14="http://schemas.microsoft.com/office/powerpoint/2010/main" val="14088042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990600"/>
            <a:ext cx="1051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Aft>
                <a:spcPts val="1200"/>
              </a:spcAft>
            </a:pPr>
            <a:r>
              <a:rPr lang="en-US" altLang="en-US" sz="2400" dirty="0">
                <a:solidFill>
                  <a:schemeClr val="accent6">
                    <a:lumMod val="75000"/>
                  </a:schemeClr>
                </a:solidFill>
              </a:rPr>
              <a:t>In order to determine when </a:t>
            </a:r>
            <a:r>
              <a:rPr lang="en-US" altLang="en-US" sz="2400" dirty="0" err="1">
                <a:solidFill>
                  <a:schemeClr val="accent6">
                    <a:lumMod val="75000"/>
                  </a:schemeClr>
                </a:solidFill>
              </a:rPr>
              <a:t>TotalDPS</a:t>
            </a:r>
            <a:r>
              <a:rPr lang="en-US" altLang="en-US" sz="2400" dirty="0">
                <a:solidFill>
                  <a:schemeClr val="accent6">
                    <a:lumMod val="75000"/>
                  </a:schemeClr>
                </a:solidFill>
              </a:rPr>
              <a:t> is active, we are adding information to the DPV® and DSF2® header files. TDPS will appear in columns 67 – 70.</a:t>
            </a:r>
          </a:p>
        </p:txBody>
      </p:sp>
      <p:sp>
        <p:nvSpPr>
          <p:cNvPr id="4" name="TextBox 3"/>
          <p:cNvSpPr txBox="1"/>
          <p:nvPr/>
        </p:nvSpPr>
        <p:spPr>
          <a:xfrm>
            <a:off x="1066800" y="1905000"/>
            <a:ext cx="9219113"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b="1" dirty="0">
                <a:solidFill>
                  <a:srgbClr val="FF0000"/>
                </a:solidFill>
                <a:latin typeface="Courier New" panose="02070309020205020404" pitchFamily="49" charset="0"/>
                <a:cs typeface="Courier New" panose="02070309020205020404" pitchFamily="49" charset="0"/>
              </a:rPr>
              <a:t>(Columns)</a:t>
            </a:r>
          </a:p>
          <a:p>
            <a:r>
              <a:rPr lang="en-US" sz="1200" b="1" dirty="0">
                <a:latin typeface="Courier New" panose="02070309020205020404" pitchFamily="49" charset="0"/>
                <a:cs typeface="Courier New" panose="02070309020205020404" pitchFamily="49" charset="0"/>
              </a:rPr>
              <a:t>000000000111111111122222222223333333333444444444455555555556666666666777777777788888888889</a:t>
            </a:r>
          </a:p>
          <a:p>
            <a:r>
              <a:rPr lang="en-US" sz="1200" b="1" dirty="0">
                <a:latin typeface="Courier New" panose="02070309020205020404" pitchFamily="49" charset="0"/>
                <a:cs typeface="Courier New" panose="02070309020205020404" pitchFamily="49" charset="0"/>
              </a:rPr>
              <a:t>123456789012345678901234567890123456789012345678901234567890123456789012345678901234567890</a:t>
            </a:r>
          </a:p>
          <a:p>
            <a:endParaRPr lang="en-US" sz="900" b="1" dirty="0">
              <a:latin typeface="Courier New" panose="02070309020205020404" pitchFamily="49" charset="0"/>
              <a:cs typeface="Courier New" panose="02070309020205020404" pitchFamily="49" charset="0"/>
            </a:endParaRPr>
          </a:p>
          <a:p>
            <a:r>
              <a:rPr lang="en-US" sz="1200" b="1" dirty="0">
                <a:solidFill>
                  <a:srgbClr val="FF0000"/>
                </a:solidFill>
                <a:latin typeface="Courier New" panose="02070309020205020404" pitchFamily="49" charset="0"/>
                <a:cs typeface="Courier New" panose="02070309020205020404" pitchFamily="49" charset="0"/>
              </a:rPr>
              <a:t>(Current)</a:t>
            </a:r>
          </a:p>
          <a:p>
            <a:r>
              <a:rPr lang="en-US" sz="1200" b="1" dirty="0">
                <a:latin typeface="Courier New" panose="02070309020205020404" pitchFamily="49" charset="0"/>
                <a:cs typeface="Courier New" panose="02070309020205020404" pitchFamily="49" charset="0"/>
              </a:rPr>
              <a:t>Name:             DPV Split                                             SHA-256</a:t>
            </a:r>
          </a:p>
          <a:p>
            <a:r>
              <a:rPr lang="en-US" sz="1200" b="1" dirty="0">
                <a:latin typeface="Courier New" panose="02070309020205020404" pitchFamily="49" charset="0"/>
                <a:cs typeface="Courier New" panose="02070309020205020404" pitchFamily="49" charset="0"/>
              </a:rPr>
              <a:t>Name:             DPV Flat                                              SHA-256</a:t>
            </a:r>
          </a:p>
          <a:p>
            <a:r>
              <a:rPr lang="en-US" sz="1200" b="1" dirty="0">
                <a:latin typeface="Courier New" panose="02070309020205020404" pitchFamily="49" charset="0"/>
                <a:cs typeface="Courier New" panose="02070309020205020404" pitchFamily="49" charset="0"/>
              </a:rPr>
              <a:t>Name:             DPV Full                                              SHA-256</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Name:             DSF2 Split                                            SHA-256</a:t>
            </a:r>
          </a:p>
          <a:p>
            <a:r>
              <a:rPr lang="en-US" sz="1200" b="1" dirty="0">
                <a:latin typeface="Courier New" panose="02070309020205020404" pitchFamily="49" charset="0"/>
                <a:cs typeface="Courier New" panose="02070309020205020404" pitchFamily="49" charset="0"/>
              </a:rPr>
              <a:t>Name:             DSF2 Flat                                             SHA-256</a:t>
            </a:r>
          </a:p>
          <a:p>
            <a:r>
              <a:rPr lang="en-US" sz="1200" b="1" dirty="0">
                <a:latin typeface="Courier New" panose="02070309020205020404" pitchFamily="49" charset="0"/>
                <a:cs typeface="Courier New" panose="02070309020205020404" pitchFamily="49" charset="0"/>
              </a:rPr>
              <a:t>Name:             DSF2 Full                                             SHA-256</a:t>
            </a:r>
          </a:p>
          <a:p>
            <a:endParaRPr lang="en-US" sz="1200" b="1" dirty="0">
              <a:latin typeface="Courier New" panose="02070309020205020404" pitchFamily="49" charset="0"/>
              <a:cs typeface="Courier New" panose="02070309020205020404" pitchFamily="49" charset="0"/>
            </a:endParaRPr>
          </a:p>
          <a:p>
            <a:r>
              <a:rPr lang="en-US" sz="1200" b="1" dirty="0">
                <a:solidFill>
                  <a:srgbClr val="FF0000"/>
                </a:solidFill>
                <a:latin typeface="Courier New" panose="02070309020205020404" pitchFamily="49" charset="0"/>
                <a:cs typeface="Courier New" panose="02070309020205020404" pitchFamily="49" charset="0"/>
              </a:rPr>
              <a:t>(New)</a:t>
            </a:r>
          </a:p>
          <a:p>
            <a:r>
              <a:rPr lang="en-US" sz="1200" b="1" dirty="0">
                <a:latin typeface="Courier New" panose="02070309020205020404" pitchFamily="49" charset="0"/>
                <a:cs typeface="Courier New" panose="02070309020205020404" pitchFamily="49" charset="0"/>
              </a:rPr>
              <a:t>Name:             DPV Split                                       TDPS  SHA-256</a:t>
            </a:r>
          </a:p>
          <a:p>
            <a:r>
              <a:rPr lang="en-US" sz="1200" b="1" dirty="0">
                <a:latin typeface="Courier New" panose="02070309020205020404" pitchFamily="49" charset="0"/>
                <a:cs typeface="Courier New" panose="02070309020205020404" pitchFamily="49" charset="0"/>
              </a:rPr>
              <a:t>Name:             DPV Flat                                        TDPS  SHA-256</a:t>
            </a:r>
          </a:p>
          <a:p>
            <a:r>
              <a:rPr lang="en-US" sz="1200" b="1" dirty="0">
                <a:latin typeface="Courier New" panose="02070309020205020404" pitchFamily="49" charset="0"/>
                <a:cs typeface="Courier New" panose="02070309020205020404" pitchFamily="49" charset="0"/>
              </a:rPr>
              <a:t>Name:             DPV Full                                        TDPS  SHA-256</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Name:             DSF2 Split                                      TDPS  SHA-256</a:t>
            </a:r>
          </a:p>
          <a:p>
            <a:r>
              <a:rPr lang="en-US" sz="1200" b="1" dirty="0">
                <a:latin typeface="Courier New" panose="02070309020205020404" pitchFamily="49" charset="0"/>
                <a:cs typeface="Courier New" panose="02070309020205020404" pitchFamily="49" charset="0"/>
              </a:rPr>
              <a:t>Name:             DSF2 Flat                                       TDPS  SHA-256</a:t>
            </a:r>
          </a:p>
          <a:p>
            <a:r>
              <a:rPr lang="en-US" sz="1200" b="1" dirty="0">
                <a:latin typeface="Courier New" panose="02070309020205020404" pitchFamily="49" charset="0"/>
                <a:cs typeface="Courier New" panose="02070309020205020404" pitchFamily="49" charset="0"/>
              </a:rPr>
              <a:t>Name:             DSF2 Full                                       TDPS  SHA-256</a:t>
            </a:r>
          </a:p>
        </p:txBody>
      </p:sp>
      <p:sp>
        <p:nvSpPr>
          <p:cNvPr id="7" name="TextBox 6"/>
          <p:cNvSpPr txBox="1"/>
          <p:nvPr/>
        </p:nvSpPr>
        <p:spPr>
          <a:xfrm>
            <a:off x="609600" y="6019800"/>
            <a:ext cx="1097280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en-US" sz="1600" dirty="0">
                <a:solidFill>
                  <a:schemeClr val="accent6">
                    <a:lumMod val="75000"/>
                  </a:schemeClr>
                </a:solidFill>
              </a:rPr>
              <a:t>The presence of TDPS in the header will denote that </a:t>
            </a:r>
            <a:r>
              <a:rPr lang="en-US" altLang="en-US" sz="1600" dirty="0" err="1">
                <a:solidFill>
                  <a:schemeClr val="accent6">
                    <a:lumMod val="75000"/>
                  </a:schemeClr>
                </a:solidFill>
              </a:rPr>
              <a:t>TotalDPS</a:t>
            </a:r>
            <a:r>
              <a:rPr lang="en-US" altLang="en-US" sz="1600" dirty="0">
                <a:solidFill>
                  <a:schemeClr val="accent6">
                    <a:lumMod val="75000"/>
                  </a:schemeClr>
                </a:solidFill>
              </a:rPr>
              <a:t> should be used in calculating the delivery point. It will be present in the CASS Static Data provided for CASS tests and should only be used in production when TDPS is present in production data.</a:t>
            </a:r>
            <a:endParaRPr lang="en-US" sz="1600" i="1" kern="0" dirty="0">
              <a:solidFill>
                <a:schemeClr val="accent2">
                  <a:lumMod val="75000"/>
                </a:schemeClr>
              </a:solidFill>
              <a:latin typeface="+mj-lt"/>
            </a:endParaRPr>
          </a:p>
        </p:txBody>
      </p:sp>
      <p:sp>
        <p:nvSpPr>
          <p:cNvPr id="8" name="Text Placeholder 2">
            <a:extLst>
              <a:ext uri="{FF2B5EF4-FFF2-40B4-BE49-F238E27FC236}">
                <a16:creationId xmlns:a16="http://schemas.microsoft.com/office/drawing/2014/main" id="{D9B8108E-CE02-4EA7-83ED-AC94203D7791}"/>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err="1">
                <a:solidFill>
                  <a:schemeClr val="bg1"/>
                </a:solidFill>
              </a:rPr>
              <a:t>TotalDPS</a:t>
            </a:r>
            <a:endParaRPr lang="en-US" kern="0" dirty="0">
              <a:solidFill>
                <a:schemeClr val="bg1"/>
              </a:solidFill>
            </a:endParaRPr>
          </a:p>
        </p:txBody>
      </p:sp>
      <p:sp>
        <p:nvSpPr>
          <p:cNvPr id="3" name="Slide Number Placeholder 2">
            <a:extLst>
              <a:ext uri="{FF2B5EF4-FFF2-40B4-BE49-F238E27FC236}">
                <a16:creationId xmlns:a16="http://schemas.microsoft.com/office/drawing/2014/main" id="{9811BF18-C43F-4765-AB22-3A5ED4705979}"/>
              </a:ext>
            </a:extLst>
          </p:cNvPr>
          <p:cNvSpPr>
            <a:spLocks noGrp="1"/>
          </p:cNvSpPr>
          <p:nvPr>
            <p:ph type="sldNum" sz="quarter" idx="10"/>
          </p:nvPr>
        </p:nvSpPr>
        <p:spPr/>
        <p:txBody>
          <a:bodyPr/>
          <a:lstStyle/>
          <a:p>
            <a:fld id="{90DF1D56-079D-400F-8097-016EBDA8D58B}" type="slidenum">
              <a:rPr lang="en-US" smtClean="0"/>
              <a:pPr/>
              <a:t>88</a:t>
            </a:fld>
            <a:endParaRPr lang="en-US"/>
          </a:p>
        </p:txBody>
      </p:sp>
    </p:spTree>
    <p:extLst>
      <p:ext uri="{BB962C8B-B14F-4D97-AF65-F5344CB8AC3E}">
        <p14:creationId xmlns:p14="http://schemas.microsoft.com/office/powerpoint/2010/main" val="2375708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09600" y="1396128"/>
            <a:ext cx="10972800" cy="5233272"/>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spcBef>
                <a:spcPts val="0"/>
              </a:spcBef>
              <a:spcAft>
                <a:spcPts val="1200"/>
              </a:spcAft>
              <a:buClr>
                <a:schemeClr val="accent6">
                  <a:lumMod val="75000"/>
                </a:schemeClr>
              </a:buClr>
              <a:buNone/>
            </a:pPr>
            <a:r>
              <a:rPr lang="en-US" altLang="en-US" kern="0" dirty="0">
                <a:solidFill>
                  <a:schemeClr val="accent6">
                    <a:lumMod val="75000"/>
                  </a:schemeClr>
                </a:solidFill>
              </a:rPr>
              <a:t>USPS is still defining requirements for Informed Address. </a:t>
            </a:r>
            <a:r>
              <a:rPr lang="en-US" altLang="en-US" i="1" kern="0" dirty="0">
                <a:solidFill>
                  <a:schemeClr val="accent6">
                    <a:lumMod val="75000"/>
                  </a:schemeClr>
                </a:solidFill>
              </a:rPr>
              <a:t>The following CASS Cycle O rules are determined based on proposed requirements for mailing to an Informed Address:</a:t>
            </a:r>
            <a:endParaRPr lang="en-US" altLang="en-US" i="1" strike="sngStrike" kern="0" dirty="0">
              <a:solidFill>
                <a:schemeClr val="accent6">
                  <a:lumMod val="75000"/>
                </a:schemeClr>
              </a:solidFill>
            </a:endParaRPr>
          </a:p>
          <a:p>
            <a:pPr>
              <a:spcBef>
                <a:spcPts val="0"/>
              </a:spcBef>
              <a:spcAft>
                <a:spcPts val="1200"/>
              </a:spcAft>
              <a:buClr>
                <a:schemeClr val="accent6">
                  <a:lumMod val="75000"/>
                </a:schemeClr>
              </a:buClr>
            </a:pPr>
            <a:r>
              <a:rPr lang="en-US" altLang="en-US" sz="2000" kern="0" dirty="0">
                <a:solidFill>
                  <a:schemeClr val="accent6">
                    <a:lumMod val="75000"/>
                  </a:schemeClr>
                </a:solidFill>
              </a:rPr>
              <a:t>CASS processing must be performed on the list prior to submitting to the USPS to receive IA records.</a:t>
            </a:r>
          </a:p>
          <a:p>
            <a:pPr lvl="1">
              <a:spcBef>
                <a:spcPts val="0"/>
              </a:spcBef>
              <a:spcAft>
                <a:spcPts val="1200"/>
              </a:spcAft>
              <a:buClr>
                <a:schemeClr val="accent6">
                  <a:lumMod val="75000"/>
                </a:schemeClr>
              </a:buClr>
            </a:pPr>
            <a:r>
              <a:rPr lang="en-US" altLang="en-US" sz="2000" kern="0" dirty="0">
                <a:solidFill>
                  <a:schemeClr val="accent6">
                    <a:lumMod val="75000"/>
                  </a:schemeClr>
                </a:solidFill>
              </a:rPr>
              <a:t>IA processing will assist with determining if an 11-Digit is already represented on the list.  </a:t>
            </a:r>
          </a:p>
          <a:p>
            <a:pPr>
              <a:spcBef>
                <a:spcPts val="0"/>
              </a:spcBef>
              <a:spcAft>
                <a:spcPts val="1200"/>
              </a:spcAft>
              <a:buClr>
                <a:schemeClr val="accent6">
                  <a:lumMod val="75000"/>
                </a:schemeClr>
              </a:buClr>
            </a:pPr>
            <a:r>
              <a:rPr lang="en-US" altLang="en-US" sz="2000" kern="0" dirty="0">
                <a:solidFill>
                  <a:schemeClr val="accent6">
                    <a:lumMod val="75000"/>
                  </a:schemeClr>
                </a:solidFill>
              </a:rPr>
              <a:t>IA records that represent 11-Digits that are not already on the list will be added.</a:t>
            </a:r>
          </a:p>
          <a:p>
            <a:pPr>
              <a:spcBef>
                <a:spcPts val="0"/>
              </a:spcBef>
              <a:spcAft>
                <a:spcPts val="1200"/>
              </a:spcAft>
              <a:buClr>
                <a:schemeClr val="accent6">
                  <a:lumMod val="75000"/>
                </a:schemeClr>
              </a:buClr>
            </a:pPr>
            <a:r>
              <a:rPr lang="en-US" altLang="en-US" sz="2000" kern="0" dirty="0">
                <a:solidFill>
                  <a:schemeClr val="accent6">
                    <a:lumMod val="75000"/>
                  </a:schemeClr>
                </a:solidFill>
              </a:rPr>
              <a:t>IA identified addresses records must not be submitted for CASS address line matching.</a:t>
            </a:r>
          </a:p>
          <a:p>
            <a:pPr>
              <a:spcBef>
                <a:spcPts val="0"/>
              </a:spcBef>
              <a:spcAft>
                <a:spcPts val="1200"/>
              </a:spcAft>
              <a:buClr>
                <a:schemeClr val="accent6">
                  <a:lumMod val="75000"/>
                </a:schemeClr>
              </a:buClr>
            </a:pPr>
            <a:r>
              <a:rPr lang="en-US" altLang="en-US" sz="2000" kern="0" dirty="0">
                <a:solidFill>
                  <a:schemeClr val="accent2">
                    <a:lumMod val="75000"/>
                  </a:schemeClr>
                </a:solidFill>
              </a:rPr>
              <a:t>Will be included in Cycle O testing based on characteristics in the CASS Technical Guide</a:t>
            </a:r>
          </a:p>
        </p:txBody>
      </p:sp>
      <p:sp>
        <p:nvSpPr>
          <p:cNvPr id="7"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Informed Addressing</a:t>
            </a:r>
            <a:endParaRPr lang="en-US" kern="0" dirty="0">
              <a:solidFill>
                <a:schemeClr val="bg1"/>
              </a:solidFill>
            </a:endParaRPr>
          </a:p>
        </p:txBody>
      </p:sp>
      <p:sp>
        <p:nvSpPr>
          <p:cNvPr id="3" name="Slide Number Placeholder 2">
            <a:extLst>
              <a:ext uri="{FF2B5EF4-FFF2-40B4-BE49-F238E27FC236}">
                <a16:creationId xmlns:a16="http://schemas.microsoft.com/office/drawing/2014/main" id="{96856245-8BA5-4FB5-A2C0-1E7A2F8B819F}"/>
              </a:ext>
            </a:extLst>
          </p:cNvPr>
          <p:cNvSpPr>
            <a:spLocks noGrp="1"/>
          </p:cNvSpPr>
          <p:nvPr>
            <p:ph type="sldNum" sz="quarter" idx="10"/>
          </p:nvPr>
        </p:nvSpPr>
        <p:spPr/>
        <p:txBody>
          <a:bodyPr/>
          <a:lstStyle/>
          <a:p>
            <a:fld id="{90DF1D56-079D-400F-8097-016EBDA8D58B}" type="slidenum">
              <a:rPr lang="en-US" smtClean="0"/>
              <a:pPr/>
              <a:t>89</a:t>
            </a:fld>
            <a:endParaRPr lang="en-US"/>
          </a:p>
        </p:txBody>
      </p:sp>
    </p:spTree>
    <p:extLst>
      <p:ext uri="{BB962C8B-B14F-4D97-AF65-F5344CB8AC3E}">
        <p14:creationId xmlns:p14="http://schemas.microsoft.com/office/powerpoint/2010/main" val="148595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70685316"/>
              </p:ext>
            </p:extLst>
          </p:nvPr>
        </p:nvGraphicFramePr>
        <p:xfrm>
          <a:off x="2209800" y="3276600"/>
          <a:ext cx="7772400" cy="2560320"/>
        </p:xfrm>
        <a:graphic>
          <a:graphicData uri="http://schemas.openxmlformats.org/drawingml/2006/table">
            <a:tbl>
              <a:tblPr firstRow="1" bandRow="1">
                <a:tableStyleId>{72833802-FEF1-4C79-8D5D-14CF1EAF98D9}</a:tableStyleId>
              </a:tblPr>
              <a:tblGrid>
                <a:gridCol w="1727212">
                  <a:extLst>
                    <a:ext uri="{9D8B030D-6E8A-4147-A177-3AD203B41FA5}">
                      <a16:colId xmlns:a16="http://schemas.microsoft.com/office/drawing/2014/main" val="20000"/>
                    </a:ext>
                  </a:extLst>
                </a:gridCol>
                <a:gridCol w="6045188">
                  <a:extLst>
                    <a:ext uri="{9D8B030D-6E8A-4147-A177-3AD203B41FA5}">
                      <a16:colId xmlns:a16="http://schemas.microsoft.com/office/drawing/2014/main" val="20001"/>
                    </a:ext>
                  </a:extLst>
                </a:gridCol>
              </a:tblGrid>
              <a:tr h="640080">
                <a:tc>
                  <a:txBody>
                    <a:bodyPr/>
                    <a:lstStyle/>
                    <a:p>
                      <a:r>
                        <a:rPr lang="en-US" sz="1800" dirty="0"/>
                        <a:t>Input:</a:t>
                      </a:r>
                      <a:endParaRPr lang="en-US" sz="1800" b="1" dirty="0">
                        <a:solidFill>
                          <a:schemeClr val="accent2">
                            <a:lumMod val="75000"/>
                          </a:schemeClr>
                        </a:solidFill>
                      </a:endParaRPr>
                    </a:p>
                  </a:txBody>
                  <a:tcPr marL="45720" marR="45720"/>
                </a:tc>
                <a:tc>
                  <a:txBody>
                    <a:bodyPr/>
                    <a:lstStyle/>
                    <a:p>
                      <a:pPr marL="0" indent="0">
                        <a:spcBef>
                          <a:spcPts val="0"/>
                        </a:spcBef>
                        <a:buNone/>
                      </a:pPr>
                      <a:r>
                        <a:rPr lang="en-US" altLang="en-US" sz="1800" dirty="0"/>
                        <a:t>7 THOMAS ST</a:t>
                      </a:r>
                    </a:p>
                    <a:p>
                      <a:pPr marL="0" indent="0">
                        <a:spcBef>
                          <a:spcPts val="0"/>
                        </a:spcBef>
                        <a:spcAft>
                          <a:spcPts val="1200"/>
                        </a:spcAft>
                        <a:buNone/>
                      </a:pPr>
                      <a:r>
                        <a:rPr lang="en-US" altLang="en-US" sz="1800" dirty="0"/>
                        <a:t>COFFEEVILLE MS 38953         (NO MATCH RECORD)</a:t>
                      </a:r>
                      <a:endParaRPr lang="en-US" altLang="en-US" sz="1800" b="1" i="1" dirty="0">
                        <a:solidFill>
                          <a:schemeClr val="accent2">
                            <a:lumMod val="75000"/>
                          </a:schemeClr>
                        </a:solidFill>
                      </a:endParaRPr>
                    </a:p>
                  </a:txBody>
                  <a:tcPr marL="45720" marR="45720"/>
                </a:tc>
                <a:extLst>
                  <a:ext uri="{0D108BD9-81ED-4DB2-BD59-A6C34878D82A}">
                    <a16:rowId xmlns:a16="http://schemas.microsoft.com/office/drawing/2014/main" val="10000"/>
                  </a:ext>
                </a:extLst>
              </a:tr>
              <a:tr h="640080">
                <a:tc>
                  <a:txBody>
                    <a:bodyPr/>
                    <a:lstStyle/>
                    <a:p>
                      <a:pPr algn="l"/>
                      <a:r>
                        <a:rPr lang="en-US" sz="1800" dirty="0">
                          <a:solidFill>
                            <a:schemeClr val="tx1"/>
                          </a:solidFill>
                        </a:rPr>
                        <a:t>Output 1:</a:t>
                      </a:r>
                      <a:endParaRPr lang="en-US" sz="1800" b="1" dirty="0">
                        <a:solidFill>
                          <a:schemeClr val="tx1"/>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7 THOMAS 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COFFEEVILLE MS </a:t>
                      </a:r>
                      <a:r>
                        <a:rPr lang="en-US" alt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38922       (PREFERRED OUTPUT</a:t>
                      </a:r>
                      <a:endParaRPr lang="en-US" altLang="en-US" sz="1800" b="1"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1"/>
                  </a:ext>
                </a:extLst>
              </a:tr>
              <a:tr h="640080">
                <a:tc>
                  <a:txBody>
                    <a:bodyPr/>
                    <a:lstStyle/>
                    <a:p>
                      <a:pPr algn="l"/>
                      <a:r>
                        <a:rPr lang="en-US" sz="1800" dirty="0">
                          <a:solidFill>
                            <a:schemeClr val="tx1"/>
                          </a:solidFill>
                        </a:rPr>
                        <a:t>Output 2:</a:t>
                      </a:r>
                      <a:endParaRPr lang="en-US" sz="1800" b="1" dirty="0">
                        <a:solidFill>
                          <a:schemeClr val="tx1"/>
                        </a:solidFill>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7 THOMAS 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COFFEEVILLE MS </a:t>
                      </a:r>
                      <a:r>
                        <a:rPr lang="en-US" alt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38953        (OPTIONAL OUTPUT)</a:t>
                      </a:r>
                      <a:endParaRPr lang="en-US" altLang="en-US" sz="1800" b="1"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2"/>
                  </a:ext>
                </a:extLst>
              </a:tr>
              <a:tr h="640080">
                <a:tc>
                  <a:txBody>
                    <a:bodyPr/>
                    <a:lstStyle/>
                    <a:p>
                      <a:r>
                        <a:rPr lang="en-US" sz="1800" dirty="0">
                          <a:solidFill>
                            <a:schemeClr val="tx1"/>
                          </a:solidFill>
                        </a:rPr>
                        <a:t>Form 3553:</a:t>
                      </a:r>
                    </a:p>
                    <a:p>
                      <a:r>
                        <a:rPr lang="en-US" sz="1400" dirty="0">
                          <a:solidFill>
                            <a:schemeClr val="tx1"/>
                          </a:solidFill>
                        </a:rPr>
                        <a:t>5-Digit</a:t>
                      </a:r>
                      <a:r>
                        <a:rPr lang="en-US" sz="1400" baseline="0" dirty="0">
                          <a:solidFill>
                            <a:schemeClr val="tx1"/>
                          </a:solidFill>
                        </a:rPr>
                        <a:t> Coded</a:t>
                      </a:r>
                      <a:endParaRPr lang="en-US" sz="1400" b="1" dirty="0">
                        <a:solidFill>
                          <a:schemeClr val="tx1"/>
                        </a:solidFill>
                      </a:endParaRPr>
                    </a:p>
                  </a:txBody>
                  <a:tcPr marL="45720" marR="45720"/>
                </a:tc>
                <a:tc>
                  <a:txBody>
                    <a:bodyPr/>
                    <a:lstStyle/>
                    <a:p>
                      <a:r>
                        <a:rPr lang="en-US" sz="1800" i="1" u="dotted"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Y for</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Output 1  </a:t>
                      </a:r>
                      <a:r>
                        <a:rPr lang="en-US" sz="1800" i="1" u="none"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a:t>
                      </a:r>
                      <a:r>
                        <a:rPr lang="en-US" sz="1800"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rPr>
                        <a:t> N for Output 2 </a:t>
                      </a:r>
                      <a:endParaRPr lang="en-US" sz="1800" b="1" i="1" u="dotted" baseline="0" dirty="0">
                        <a:solidFill>
                          <a:schemeClr val="tx1"/>
                        </a:solidFill>
                        <a:effectLst>
                          <a:outerShdw blurRad="38100" dist="38100" dir="2700000" algn="tl">
                            <a:srgbClr val="000000">
                              <a:alpha val="43137"/>
                            </a:srgbClr>
                          </a:outerShdw>
                        </a:effectLst>
                        <a:uFill>
                          <a:solidFill>
                            <a:schemeClr val="accent2">
                              <a:lumMod val="60000"/>
                              <a:lumOff val="40000"/>
                            </a:schemeClr>
                          </a:solidFill>
                        </a:uFill>
                      </a:endParaRPr>
                    </a:p>
                  </a:txBody>
                  <a:tcPr marL="45720" marR="45720"/>
                </a:tc>
                <a:extLst>
                  <a:ext uri="{0D108BD9-81ED-4DB2-BD59-A6C34878D82A}">
                    <a16:rowId xmlns:a16="http://schemas.microsoft.com/office/drawing/2014/main" val="10003"/>
                  </a:ext>
                </a:extLst>
              </a:tr>
            </a:tbl>
          </a:graphicData>
        </a:graphic>
      </p:graphicFrame>
      <p:graphicFrame>
        <p:nvGraphicFramePr>
          <p:cNvPr id="8" name="Group 36"/>
          <p:cNvGraphicFramePr>
            <a:graphicFrameLocks/>
          </p:cNvGraphicFramePr>
          <p:nvPr>
            <p:extLst>
              <p:ext uri="{D42A27DB-BD31-4B8C-83A1-F6EECF244321}">
                <p14:modId xmlns:p14="http://schemas.microsoft.com/office/powerpoint/2010/main" val="387868319"/>
              </p:ext>
            </p:extLst>
          </p:nvPr>
        </p:nvGraphicFramePr>
        <p:xfrm>
          <a:off x="2887733" y="1828800"/>
          <a:ext cx="6568935" cy="1280238"/>
        </p:xfrm>
        <a:graphic>
          <a:graphicData uri="http://schemas.openxmlformats.org/drawingml/2006/table">
            <a:tbl>
              <a:tblPr/>
              <a:tblGrid>
                <a:gridCol w="960120">
                  <a:extLst>
                    <a:ext uri="{9D8B030D-6E8A-4147-A177-3AD203B41FA5}">
                      <a16:colId xmlns:a16="http://schemas.microsoft.com/office/drawing/2014/main" val="20000"/>
                    </a:ext>
                  </a:extLst>
                </a:gridCol>
                <a:gridCol w="1064308">
                  <a:extLst>
                    <a:ext uri="{9D8B030D-6E8A-4147-A177-3AD203B41FA5}">
                      <a16:colId xmlns:a16="http://schemas.microsoft.com/office/drawing/2014/main" val="20001"/>
                    </a:ext>
                  </a:extLst>
                </a:gridCol>
                <a:gridCol w="2418882">
                  <a:extLst>
                    <a:ext uri="{9D8B030D-6E8A-4147-A177-3AD203B41FA5}">
                      <a16:colId xmlns:a16="http://schemas.microsoft.com/office/drawing/2014/main" val="20002"/>
                    </a:ext>
                  </a:extLst>
                </a:gridCol>
                <a:gridCol w="870797">
                  <a:extLst>
                    <a:ext uri="{9D8B030D-6E8A-4147-A177-3AD203B41FA5}">
                      <a16:colId xmlns:a16="http://schemas.microsoft.com/office/drawing/2014/main" val="20003"/>
                    </a:ext>
                  </a:extLst>
                </a:gridCol>
                <a:gridCol w="1254828">
                  <a:extLst>
                    <a:ext uri="{9D8B030D-6E8A-4147-A177-3AD203B41FA5}">
                      <a16:colId xmlns:a16="http://schemas.microsoft.com/office/drawing/2014/main" val="20004"/>
                    </a:ext>
                  </a:extLst>
                </a:gridCol>
              </a:tblGrid>
              <a:tr h="312284">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Detail Code</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ZIP Code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City</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State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400" b="1" baseline="0" dirty="0">
                          <a:solidFill>
                            <a:schemeClr val="accent2">
                              <a:lumMod val="75000"/>
                            </a:schemeClr>
                          </a:solidFill>
                          <a:latin typeface="Arial" panose="020B0604020202020204" pitchFamily="34" charset="0"/>
                          <a:cs typeface="Arial" panose="020B0604020202020204" pitchFamily="34" charset="0"/>
                        </a:rPr>
                        <a:t>Finance Number</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229625">
                <a:tc>
                  <a:txBody>
                    <a:bodyPr/>
                    <a:lstStyle/>
                    <a:p>
                      <a:pPr algn="ctr"/>
                      <a:r>
                        <a:rPr lang="en-US" sz="1900" dirty="0">
                          <a:solidFill>
                            <a:schemeClr val="accent2">
                              <a:lumMod val="75000"/>
                            </a:schemeClr>
                          </a:solidFill>
                        </a:rPr>
                        <a:t>D</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38922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l"/>
                      <a:r>
                        <a:rPr lang="en-US" sz="1900" dirty="0">
                          <a:solidFill>
                            <a:schemeClr val="accent2">
                              <a:lumMod val="75000"/>
                            </a:schemeClr>
                          </a:solidFill>
                        </a:rPr>
                        <a:t>COFFEEVILLE</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MS</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271599</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229625">
                <a:tc>
                  <a:txBody>
                    <a:bodyPr/>
                    <a:lstStyle/>
                    <a:p>
                      <a:pPr algn="ctr"/>
                      <a:r>
                        <a:rPr lang="en-US" sz="1900" dirty="0">
                          <a:solidFill>
                            <a:schemeClr val="accent2">
                              <a:lumMod val="75000"/>
                            </a:schemeClr>
                          </a:solidFill>
                        </a:rPr>
                        <a:t>D</a:t>
                      </a:r>
                    </a:p>
                  </a:txBody>
                  <a:tcPr marT="45733" marB="4573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38953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l"/>
                      <a:r>
                        <a:rPr lang="en-US" sz="1900" dirty="0">
                          <a:solidFill>
                            <a:schemeClr val="accent2">
                              <a:lumMod val="75000"/>
                            </a:schemeClr>
                          </a:solidFill>
                        </a:rPr>
                        <a:t>SCOBEY</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MS</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algn="ctr"/>
                      <a:r>
                        <a:rPr lang="en-US" sz="1900" dirty="0">
                          <a:solidFill>
                            <a:schemeClr val="accent2">
                              <a:lumMod val="75000"/>
                            </a:schemeClr>
                          </a:solidFill>
                        </a:rPr>
                        <a:t>277254</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bl>
          </a:graphicData>
        </a:graphic>
      </p:graphicFrame>
      <p:sp>
        <p:nvSpPr>
          <p:cNvPr id="7" name="Text Placeholder 3"/>
          <p:cNvSpPr>
            <a:spLocks noGrp="1"/>
          </p:cNvSpPr>
          <p:nvPr>
            <p:ph type="body" sz="quarter" idx="12"/>
          </p:nvPr>
        </p:nvSpPr>
        <p:spPr>
          <a:xfrm>
            <a:off x="609600" y="5791200"/>
            <a:ext cx="10972800" cy="1066800"/>
          </a:xfrm>
        </p:spPr>
        <p:txBody>
          <a:bodyPr/>
          <a:lstStyle/>
          <a:p>
            <a:pPr marL="0" indent="0">
              <a:spcBef>
                <a:spcPts val="0"/>
              </a:spcBef>
              <a:spcAft>
                <a:spcPts val="1200"/>
              </a:spcAft>
              <a:buNone/>
            </a:pPr>
            <a:r>
              <a:rPr lang="en-US" altLang="en-US" sz="1800" b="1" dirty="0">
                <a:solidFill>
                  <a:schemeClr val="accent2">
                    <a:lumMod val="75000"/>
                  </a:schemeClr>
                </a:solidFill>
              </a:rPr>
              <a:t>Coffeeville is a Single ZIP Code city. CASS Software would be allowed to return the ZIP Code for Coffeeville MS even though this is a No Match. </a:t>
            </a:r>
          </a:p>
          <a:p>
            <a:pPr marL="0" indent="0">
              <a:spcBef>
                <a:spcPts val="0"/>
              </a:spcBef>
              <a:spcAft>
                <a:spcPts val="1200"/>
              </a:spcAft>
              <a:buNone/>
            </a:pPr>
            <a:r>
              <a:rPr lang="en-US" altLang="en-US" sz="1800" b="1" i="1" dirty="0">
                <a:solidFill>
                  <a:schemeClr val="accent6">
                    <a:lumMod val="75000"/>
                  </a:schemeClr>
                </a:solidFill>
              </a:rPr>
              <a:t>CASS Software must return the proper flag based on the Output returned.</a:t>
            </a:r>
          </a:p>
          <a:p>
            <a:pPr marL="0" indent="0">
              <a:spcBef>
                <a:spcPts val="0"/>
              </a:spcBef>
              <a:spcAft>
                <a:spcPts val="1200"/>
              </a:spcAft>
              <a:buNone/>
            </a:pPr>
            <a:endParaRPr lang="en-US" altLang="en-US" sz="1800" b="1" dirty="0">
              <a:solidFill>
                <a:schemeClr val="accent2">
                  <a:lumMod val="75000"/>
                </a:schemeClr>
              </a:solidFill>
            </a:endParaRPr>
          </a:p>
        </p:txBody>
      </p:sp>
      <p:sp>
        <p:nvSpPr>
          <p:cNvPr id="12" name="Title 2"/>
          <p:cNvSpPr txBox="1">
            <a:spLocks/>
          </p:cNvSpPr>
          <p:nvPr/>
        </p:nvSpPr>
        <p:spPr>
          <a:xfrm>
            <a:off x="609600" y="822961"/>
            <a:ext cx="11277600" cy="1005839"/>
          </a:xfrm>
          <a:prstGeom prst="rect">
            <a:avLst/>
          </a:prstGeom>
        </p:spPr>
        <p:txBody>
          <a:bodyPr/>
          <a:lstStyle>
            <a:lvl1pPr algn="l" rtl="0" eaLnBrk="1" fontAlgn="base" hangingPunct="1">
              <a:spcBef>
                <a:spcPct val="0"/>
              </a:spcBef>
              <a:spcAft>
                <a:spcPct val="0"/>
              </a:spcAft>
              <a:defRPr sz="2800" i="1">
                <a:solidFill>
                  <a:srgbClr val="333399"/>
                </a:solidFill>
                <a:latin typeface="+mj-lt"/>
                <a:ea typeface="+mj-ea"/>
                <a:cs typeface="+mj-cs"/>
              </a:defRPr>
            </a:lvl1pPr>
            <a:lvl2pPr algn="l" rtl="0" eaLnBrk="1" fontAlgn="base" hangingPunct="1">
              <a:spcBef>
                <a:spcPct val="0"/>
              </a:spcBef>
              <a:spcAft>
                <a:spcPct val="0"/>
              </a:spcAft>
              <a:defRPr sz="2800" i="1">
                <a:solidFill>
                  <a:srgbClr val="333399"/>
                </a:solidFill>
                <a:latin typeface="Arial Black" pitchFamily="34" charset="0"/>
                <a:ea typeface="MS PGothic" pitchFamily="34" charset="-128"/>
              </a:defRPr>
            </a:lvl2pPr>
            <a:lvl3pPr algn="l" rtl="0" eaLnBrk="1" fontAlgn="base" hangingPunct="1">
              <a:spcBef>
                <a:spcPct val="0"/>
              </a:spcBef>
              <a:spcAft>
                <a:spcPct val="0"/>
              </a:spcAft>
              <a:defRPr sz="2800" i="1">
                <a:solidFill>
                  <a:srgbClr val="333399"/>
                </a:solidFill>
                <a:latin typeface="Arial Black" pitchFamily="34" charset="0"/>
                <a:ea typeface="MS PGothic" pitchFamily="34" charset="-128"/>
              </a:defRPr>
            </a:lvl3pPr>
            <a:lvl4pPr algn="l" rtl="0" eaLnBrk="1" fontAlgn="base" hangingPunct="1">
              <a:spcBef>
                <a:spcPct val="0"/>
              </a:spcBef>
              <a:spcAft>
                <a:spcPct val="0"/>
              </a:spcAft>
              <a:defRPr sz="2800" i="1">
                <a:solidFill>
                  <a:srgbClr val="333399"/>
                </a:solidFill>
                <a:latin typeface="Arial Black" pitchFamily="34" charset="0"/>
                <a:ea typeface="MS PGothic" pitchFamily="34" charset="-128"/>
              </a:defRPr>
            </a:lvl4pPr>
            <a:lvl5pPr algn="l" rtl="0" eaLnBrk="1" fontAlgn="base" hangingPunct="1">
              <a:spcBef>
                <a:spcPct val="0"/>
              </a:spcBef>
              <a:spcAft>
                <a:spcPct val="0"/>
              </a:spcAft>
              <a:defRPr sz="2800" i="1">
                <a:solidFill>
                  <a:srgbClr val="333399"/>
                </a:solidFill>
                <a:latin typeface="Arial Black" pitchFamily="34" charset="0"/>
                <a:ea typeface="MS PGothic" pitchFamily="34" charset="-128"/>
              </a:defRPr>
            </a:lvl5pPr>
            <a:lvl6pPr marL="457200" algn="l" rtl="0" eaLnBrk="1" fontAlgn="base" hangingPunct="1">
              <a:spcBef>
                <a:spcPct val="0"/>
              </a:spcBef>
              <a:spcAft>
                <a:spcPct val="0"/>
              </a:spcAft>
              <a:defRPr sz="2800" i="1">
                <a:solidFill>
                  <a:srgbClr val="333399"/>
                </a:solidFill>
                <a:latin typeface="Arial Black" pitchFamily="34" charset="0"/>
                <a:ea typeface="MS PGothic" pitchFamily="34" charset="-128"/>
              </a:defRPr>
            </a:lvl6pPr>
            <a:lvl7pPr marL="914400" algn="l" rtl="0" eaLnBrk="1" fontAlgn="base" hangingPunct="1">
              <a:spcBef>
                <a:spcPct val="0"/>
              </a:spcBef>
              <a:spcAft>
                <a:spcPct val="0"/>
              </a:spcAft>
              <a:defRPr sz="2800" i="1">
                <a:solidFill>
                  <a:srgbClr val="333399"/>
                </a:solidFill>
                <a:latin typeface="Arial Black" pitchFamily="34" charset="0"/>
                <a:ea typeface="MS PGothic" pitchFamily="34" charset="-128"/>
              </a:defRPr>
            </a:lvl7pPr>
            <a:lvl8pPr marL="1371600" algn="l" rtl="0" eaLnBrk="1" fontAlgn="base" hangingPunct="1">
              <a:spcBef>
                <a:spcPct val="0"/>
              </a:spcBef>
              <a:spcAft>
                <a:spcPct val="0"/>
              </a:spcAft>
              <a:defRPr sz="2800" i="1">
                <a:solidFill>
                  <a:srgbClr val="333399"/>
                </a:solidFill>
                <a:latin typeface="Arial Black" pitchFamily="34" charset="0"/>
                <a:ea typeface="MS PGothic" pitchFamily="34" charset="-128"/>
              </a:defRPr>
            </a:lvl8pPr>
            <a:lvl9pPr marL="1828800" algn="l" rtl="0" eaLnBrk="1" fontAlgn="base" hangingPunct="1">
              <a:spcBef>
                <a:spcPct val="0"/>
              </a:spcBef>
              <a:spcAft>
                <a:spcPct val="0"/>
              </a:spcAft>
              <a:defRPr sz="2800" i="1">
                <a:solidFill>
                  <a:srgbClr val="333399"/>
                </a:solidFill>
                <a:latin typeface="Arial Black" pitchFamily="34" charset="0"/>
                <a:ea typeface="MS PGothic" pitchFamily="34" charset="-128"/>
              </a:defRPr>
            </a:lvl9pPr>
          </a:lstStyle>
          <a:p>
            <a:r>
              <a:rPr lang="en-US" sz="2400" b="1" kern="0" dirty="0">
                <a:solidFill>
                  <a:schemeClr val="accent6">
                    <a:lumMod val="75000"/>
                  </a:schemeClr>
                </a:solidFill>
                <a:latin typeface="+mn-lt"/>
              </a:rPr>
              <a:t>When a no-match to ZIP+4 occurs, and a Single-Coded City is present on input and the ZIP Code is present </a:t>
            </a:r>
            <a:r>
              <a:rPr lang="en-US" sz="2400" b="1" u="sng" kern="0" dirty="0">
                <a:solidFill>
                  <a:schemeClr val="accent6">
                    <a:lumMod val="75000"/>
                  </a:schemeClr>
                </a:solidFill>
                <a:latin typeface="+mn-lt"/>
              </a:rPr>
              <a:t>but doesn’t correspond to the Input City</a:t>
            </a:r>
            <a:r>
              <a:rPr lang="en-US" sz="2400" b="1" kern="0" dirty="0">
                <a:solidFill>
                  <a:schemeClr val="accent6">
                    <a:lumMod val="75000"/>
                  </a:schemeClr>
                </a:solidFill>
                <a:latin typeface="+mn-lt"/>
              </a:rPr>
              <a:t>: </a:t>
            </a:r>
          </a:p>
        </p:txBody>
      </p:sp>
      <p:sp>
        <p:nvSpPr>
          <p:cNvPr id="13" name="Text Placeholder 2"/>
          <p:cNvSpPr txBox="1">
            <a:spLocks/>
          </p:cNvSpPr>
          <p:nvPr/>
        </p:nvSpPr>
        <p:spPr>
          <a:xfrm>
            <a:off x="1828800" y="152400"/>
            <a:ext cx="9753600" cy="502999"/>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5-Digit ZIP Code™ Validation</a:t>
            </a:r>
            <a:endParaRPr lang="en-US" kern="0" dirty="0">
              <a:solidFill>
                <a:schemeClr val="bg1"/>
              </a:solidFill>
            </a:endParaRPr>
          </a:p>
        </p:txBody>
      </p:sp>
      <p:sp>
        <p:nvSpPr>
          <p:cNvPr id="4" name="Slide Number Placeholder 3">
            <a:extLst>
              <a:ext uri="{FF2B5EF4-FFF2-40B4-BE49-F238E27FC236}">
                <a16:creationId xmlns:a16="http://schemas.microsoft.com/office/drawing/2014/main" id="{2D1660D8-CB46-4630-AEAD-8193A3D724C7}"/>
              </a:ext>
            </a:extLst>
          </p:cNvPr>
          <p:cNvSpPr>
            <a:spLocks noGrp="1"/>
          </p:cNvSpPr>
          <p:nvPr>
            <p:ph type="sldNum" sz="quarter" idx="10"/>
          </p:nvPr>
        </p:nvSpPr>
        <p:spPr/>
        <p:txBody>
          <a:bodyPr/>
          <a:lstStyle/>
          <a:p>
            <a:fld id="{DB48209F-1662-40B9-BF25-8E6F7AC270B7}" type="slidenum">
              <a:rPr lang="en-US" smtClean="0"/>
              <a:pPr/>
              <a:t>9</a:t>
            </a:fld>
            <a:endParaRPr lang="en-US"/>
          </a:p>
        </p:txBody>
      </p:sp>
    </p:spTree>
    <p:extLst>
      <p:ext uri="{BB962C8B-B14F-4D97-AF65-F5344CB8AC3E}">
        <p14:creationId xmlns:p14="http://schemas.microsoft.com/office/powerpoint/2010/main" val="6436016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09600" y="1396129"/>
            <a:ext cx="10972800" cy="4471272"/>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spcBef>
                <a:spcPts val="0"/>
              </a:spcBef>
              <a:spcAft>
                <a:spcPts val="1200"/>
              </a:spcAft>
              <a:buClr>
                <a:schemeClr val="accent6">
                  <a:lumMod val="75000"/>
                </a:schemeClr>
              </a:buClr>
            </a:pPr>
            <a:r>
              <a:rPr lang="en-US" altLang="en-US" sz="2000" kern="0" dirty="0">
                <a:solidFill>
                  <a:schemeClr val="accent6">
                    <a:lumMod val="75000"/>
                  </a:schemeClr>
                </a:solidFill>
              </a:rPr>
              <a:t>If an IA record is retained on a list that is processed through CASS, </a:t>
            </a:r>
            <a:r>
              <a:rPr lang="en-US" altLang="en-US" sz="2000" i="1" kern="0" dirty="0">
                <a:solidFill>
                  <a:schemeClr val="accent6">
                    <a:lumMod val="75000"/>
                  </a:schemeClr>
                </a:solidFill>
              </a:rPr>
              <a:t>the software must recognize the record using the USPS assigned characteristics identified in the CASS Technical Guide</a:t>
            </a:r>
            <a:r>
              <a:rPr lang="en-US" altLang="en-US" sz="2000" kern="0" dirty="0">
                <a:solidFill>
                  <a:schemeClr val="accent6">
                    <a:lumMod val="75000"/>
                  </a:schemeClr>
                </a:solidFill>
              </a:rPr>
              <a:t>. The following prefix’s are initially indicated, </a:t>
            </a:r>
            <a:r>
              <a:rPr lang="en-US" altLang="en-US" sz="2000" i="1" u="sng" kern="0" dirty="0">
                <a:solidFill>
                  <a:schemeClr val="accent6">
                    <a:lumMod val="75000"/>
                  </a:schemeClr>
                </a:solidFill>
              </a:rPr>
              <a:t>but are not final</a:t>
            </a:r>
            <a:r>
              <a:rPr lang="en-US" altLang="en-US" sz="2000" kern="0" dirty="0">
                <a:solidFill>
                  <a:schemeClr val="accent6">
                    <a:lumMod val="75000"/>
                  </a:schemeClr>
                </a:solidFill>
              </a:rPr>
              <a:t>:</a:t>
            </a:r>
          </a:p>
          <a:p>
            <a:pPr marL="457200" lvl="1" indent="0">
              <a:buNone/>
            </a:pPr>
            <a:r>
              <a:rPr lang="en-US" sz="2000" dirty="0">
                <a:solidFill>
                  <a:schemeClr val="accent6">
                    <a:lumMod val="75000"/>
                  </a:schemeClr>
                </a:solidFill>
              </a:rPr>
              <a:t>99*</a:t>
            </a:r>
          </a:p>
          <a:p>
            <a:pPr marL="457200" lvl="1" indent="0">
              <a:buNone/>
            </a:pPr>
            <a:r>
              <a:rPr lang="en-US" sz="2000" dirty="0">
                <a:solidFill>
                  <a:schemeClr val="accent6">
                    <a:lumMod val="75000"/>
                  </a:schemeClr>
                </a:solidFill>
              </a:rPr>
              <a:t>IA Code</a:t>
            </a:r>
          </a:p>
          <a:p>
            <a:pPr marL="457200" lvl="1" indent="0">
              <a:spcAft>
                <a:spcPts val="600"/>
              </a:spcAft>
              <a:buNone/>
            </a:pPr>
            <a:r>
              <a:rPr lang="en-US" sz="2000" dirty="0">
                <a:solidFill>
                  <a:schemeClr val="accent6">
                    <a:lumMod val="75000"/>
                  </a:schemeClr>
                </a:solidFill>
              </a:rPr>
              <a:t>USPS Code</a:t>
            </a:r>
          </a:p>
          <a:p>
            <a:pPr>
              <a:spcBef>
                <a:spcPts val="600"/>
              </a:spcBef>
              <a:spcAft>
                <a:spcPts val="1200"/>
              </a:spcAft>
              <a:buClr>
                <a:schemeClr val="accent6">
                  <a:lumMod val="75000"/>
                </a:schemeClr>
              </a:buClr>
            </a:pPr>
            <a:r>
              <a:rPr lang="en-US" altLang="en-US" sz="2000" i="1" kern="0" dirty="0">
                <a:solidFill>
                  <a:schemeClr val="accent6">
                    <a:lumMod val="75000"/>
                  </a:schemeClr>
                </a:solidFill>
              </a:rPr>
              <a:t>Once recognized by the Informed Address indicators, CASS must return DPV = BLANK and Footnote A1IA</a:t>
            </a:r>
          </a:p>
          <a:p>
            <a:pPr>
              <a:spcBef>
                <a:spcPts val="0"/>
              </a:spcBef>
              <a:spcAft>
                <a:spcPts val="1200"/>
              </a:spcAft>
              <a:buClr>
                <a:schemeClr val="accent6">
                  <a:lumMod val="75000"/>
                </a:schemeClr>
              </a:buClr>
            </a:pPr>
            <a:r>
              <a:rPr lang="en-US" altLang="en-US" sz="2000" kern="0" dirty="0">
                <a:solidFill>
                  <a:schemeClr val="accent6">
                    <a:lumMod val="75000"/>
                  </a:schemeClr>
                </a:solidFill>
              </a:rPr>
              <a:t>Verify the City State &amp; ZIP Code according to 5-Digit ZIP Code Validation rules.</a:t>
            </a:r>
          </a:p>
          <a:p>
            <a:pPr>
              <a:spcBef>
                <a:spcPts val="0"/>
              </a:spcBef>
              <a:spcAft>
                <a:spcPts val="1200"/>
              </a:spcAft>
            </a:pPr>
            <a:r>
              <a:rPr lang="en-US" sz="2000" i="1" dirty="0">
                <a:solidFill>
                  <a:schemeClr val="accent6">
                    <a:lumMod val="75000"/>
                  </a:schemeClr>
                </a:solidFill>
                <a:latin typeface="Arial" charset="0"/>
                <a:cs typeface="Arial" charset="0"/>
              </a:rPr>
              <a:t>This will be tested in Cycle O</a:t>
            </a:r>
          </a:p>
          <a:p>
            <a:pPr>
              <a:spcBef>
                <a:spcPts val="0"/>
              </a:spcBef>
              <a:spcAft>
                <a:spcPts val="1200"/>
              </a:spcAft>
            </a:pPr>
            <a:r>
              <a:rPr lang="en-US" sz="2000" i="1" u="sng" dirty="0">
                <a:solidFill>
                  <a:schemeClr val="accent6">
                    <a:lumMod val="75000"/>
                  </a:schemeClr>
                </a:solidFill>
                <a:latin typeface="Arial" charset="0"/>
                <a:cs typeface="Arial" charset="0"/>
              </a:rPr>
              <a:t>Implement Prior to Cycle O Testing</a:t>
            </a:r>
            <a:r>
              <a:rPr lang="en-US" sz="2000" i="1" dirty="0">
                <a:solidFill>
                  <a:schemeClr val="accent6">
                    <a:lumMod val="75000"/>
                  </a:schemeClr>
                </a:solidFill>
                <a:latin typeface="Arial" charset="0"/>
                <a:cs typeface="Arial" charset="0"/>
              </a:rPr>
              <a:t> -  Yes, if IA address format has been finalized. </a:t>
            </a:r>
          </a:p>
          <a:p>
            <a:pPr>
              <a:spcBef>
                <a:spcPts val="0"/>
              </a:spcBef>
              <a:spcAft>
                <a:spcPts val="1200"/>
              </a:spcAft>
              <a:buClr>
                <a:schemeClr val="accent6">
                  <a:lumMod val="75000"/>
                </a:schemeClr>
              </a:buClr>
            </a:pPr>
            <a:endParaRPr lang="en-US" altLang="en-US" sz="2000" kern="0" dirty="0">
              <a:solidFill>
                <a:schemeClr val="accent6">
                  <a:lumMod val="75000"/>
                </a:schemeClr>
              </a:solidFill>
            </a:endParaRPr>
          </a:p>
        </p:txBody>
      </p:sp>
      <p:sp>
        <p:nvSpPr>
          <p:cNvPr id="7"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Informed Addressing</a:t>
            </a:r>
            <a:endParaRPr lang="en-US" kern="0" dirty="0">
              <a:solidFill>
                <a:schemeClr val="bg1"/>
              </a:solidFill>
            </a:endParaRPr>
          </a:p>
        </p:txBody>
      </p:sp>
      <p:sp>
        <p:nvSpPr>
          <p:cNvPr id="3" name="Slide Number Placeholder 2">
            <a:extLst>
              <a:ext uri="{FF2B5EF4-FFF2-40B4-BE49-F238E27FC236}">
                <a16:creationId xmlns:a16="http://schemas.microsoft.com/office/drawing/2014/main" id="{B2F2F836-E826-41F5-BC2C-0F4ED3A5F434}"/>
              </a:ext>
            </a:extLst>
          </p:cNvPr>
          <p:cNvSpPr>
            <a:spLocks noGrp="1"/>
          </p:cNvSpPr>
          <p:nvPr>
            <p:ph type="sldNum" sz="quarter" idx="10"/>
          </p:nvPr>
        </p:nvSpPr>
        <p:spPr/>
        <p:txBody>
          <a:bodyPr/>
          <a:lstStyle/>
          <a:p>
            <a:fld id="{90DF1D56-079D-400F-8097-016EBDA8D58B}" type="slidenum">
              <a:rPr lang="en-US" smtClean="0"/>
              <a:pPr/>
              <a:t>90</a:t>
            </a:fld>
            <a:endParaRPr lang="en-US"/>
          </a:p>
        </p:txBody>
      </p:sp>
    </p:spTree>
    <p:extLst>
      <p:ext uri="{BB962C8B-B14F-4D97-AF65-F5344CB8AC3E}">
        <p14:creationId xmlns:p14="http://schemas.microsoft.com/office/powerpoint/2010/main" val="12232223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09601" y="4564437"/>
            <a:ext cx="10972798" cy="813672"/>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spcBef>
                <a:spcPts val="0"/>
              </a:spcBef>
              <a:spcAft>
                <a:spcPts val="1200"/>
              </a:spcAft>
              <a:buClr>
                <a:schemeClr val="accent6">
                  <a:lumMod val="75000"/>
                </a:schemeClr>
              </a:buClr>
            </a:pPr>
            <a:r>
              <a:rPr lang="en-US" altLang="en-US" sz="2000" i="1" kern="0" dirty="0">
                <a:solidFill>
                  <a:schemeClr val="accent6">
                    <a:lumMod val="75000"/>
                  </a:schemeClr>
                </a:solidFill>
              </a:rPr>
              <a:t>If the 5-Digit Validation flag is returned, count as 5-digit Coded on PS Form 3553. </a:t>
            </a:r>
          </a:p>
        </p:txBody>
      </p:sp>
      <p:sp>
        <p:nvSpPr>
          <p:cNvPr id="7" name="Text Placeholder 2"/>
          <p:cNvSpPr txBox="1">
            <a:spLocks/>
          </p:cNvSpPr>
          <p:nvPr/>
        </p:nvSpPr>
        <p:spPr>
          <a:xfrm>
            <a:off x="1828800" y="152400"/>
            <a:ext cx="9753600" cy="549542"/>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Informed Addressing</a:t>
            </a:r>
            <a:endParaRPr lang="en-US" kern="0" dirty="0">
              <a:solidFill>
                <a:schemeClr val="bg1"/>
              </a:solidFill>
            </a:endParaRPr>
          </a:p>
        </p:txBody>
      </p:sp>
      <p:pic>
        <p:nvPicPr>
          <p:cNvPr id="9" name="Picture 8"/>
          <p:cNvPicPr>
            <a:picLocks noChangeAspect="1"/>
          </p:cNvPicPr>
          <p:nvPr/>
        </p:nvPicPr>
        <p:blipFill>
          <a:blip r:embed="rId3"/>
          <a:stretch>
            <a:fillRect/>
          </a:stretch>
        </p:blipFill>
        <p:spPr>
          <a:xfrm>
            <a:off x="2971800" y="5242954"/>
            <a:ext cx="6400800" cy="1462646"/>
          </a:xfrm>
          <a:prstGeom prst="rect">
            <a:avLst/>
          </a:prstGeom>
          <a:ln>
            <a:solidFill>
              <a:schemeClr val="accent2">
                <a:lumMod val="75000"/>
              </a:schemeClr>
            </a:solidFill>
          </a:ln>
        </p:spPr>
      </p:pic>
      <p:sp>
        <p:nvSpPr>
          <p:cNvPr id="4" name="Rectangle 3"/>
          <p:cNvSpPr/>
          <p:nvPr/>
        </p:nvSpPr>
        <p:spPr>
          <a:xfrm>
            <a:off x="6103279" y="5623954"/>
            <a:ext cx="3291840" cy="3657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txBox="1">
            <a:spLocks noChangeArrowheads="1"/>
          </p:cNvSpPr>
          <p:nvPr/>
        </p:nvSpPr>
        <p:spPr>
          <a:xfrm>
            <a:off x="609600" y="1417828"/>
            <a:ext cx="10972799" cy="813672"/>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spcBef>
                <a:spcPts val="0"/>
              </a:spcBef>
              <a:spcAft>
                <a:spcPts val="1200"/>
              </a:spcAft>
              <a:buClr>
                <a:schemeClr val="accent6">
                  <a:lumMod val="75000"/>
                </a:schemeClr>
              </a:buClr>
            </a:pPr>
            <a:r>
              <a:rPr lang="en-US" altLang="en-US" sz="2000" i="1" kern="0" dirty="0">
                <a:solidFill>
                  <a:schemeClr val="accent6">
                    <a:lumMod val="75000"/>
                  </a:schemeClr>
                </a:solidFill>
              </a:rPr>
              <a:t>Include the number of IA records identified from the list in the count on the PS Form 3553 Total Records Submitted for Processing</a:t>
            </a:r>
          </a:p>
        </p:txBody>
      </p:sp>
      <p:pic>
        <p:nvPicPr>
          <p:cNvPr id="11" name="Picture 10"/>
          <p:cNvPicPr>
            <a:picLocks noChangeAspect="1"/>
          </p:cNvPicPr>
          <p:nvPr/>
        </p:nvPicPr>
        <p:blipFill>
          <a:blip r:embed="rId4"/>
          <a:stretch>
            <a:fillRect/>
          </a:stretch>
        </p:blipFill>
        <p:spPr>
          <a:xfrm>
            <a:off x="2902879" y="2200166"/>
            <a:ext cx="6400800" cy="2182408"/>
          </a:xfrm>
          <a:prstGeom prst="rect">
            <a:avLst/>
          </a:prstGeom>
          <a:ln>
            <a:solidFill>
              <a:schemeClr val="accent2">
                <a:lumMod val="75000"/>
              </a:schemeClr>
            </a:solidFill>
          </a:ln>
        </p:spPr>
      </p:pic>
      <p:sp>
        <p:nvSpPr>
          <p:cNvPr id="12" name="Rectangle 11"/>
          <p:cNvSpPr/>
          <p:nvPr/>
        </p:nvSpPr>
        <p:spPr>
          <a:xfrm>
            <a:off x="7587190" y="3859573"/>
            <a:ext cx="1737360" cy="5486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5AEB7E-1B54-4123-B1AE-08CAD2F9E657}"/>
              </a:ext>
            </a:extLst>
          </p:cNvPr>
          <p:cNvSpPr>
            <a:spLocks noGrp="1"/>
          </p:cNvSpPr>
          <p:nvPr>
            <p:ph type="sldNum" sz="quarter" idx="10"/>
          </p:nvPr>
        </p:nvSpPr>
        <p:spPr/>
        <p:txBody>
          <a:bodyPr/>
          <a:lstStyle/>
          <a:p>
            <a:fld id="{90DF1D56-079D-400F-8097-016EBDA8D58B}" type="slidenum">
              <a:rPr lang="en-US" smtClean="0"/>
              <a:pPr/>
              <a:t>91</a:t>
            </a:fld>
            <a:endParaRPr lang="en-US"/>
          </a:p>
        </p:txBody>
      </p:sp>
    </p:spTree>
    <p:extLst>
      <p:ext uri="{BB962C8B-B14F-4D97-AF65-F5344CB8AC3E}">
        <p14:creationId xmlns:p14="http://schemas.microsoft.com/office/powerpoint/2010/main" val="8716897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Cycle O Testing</a:t>
            </a:r>
            <a:endParaRPr lang="en-US" kern="0" dirty="0">
              <a:solidFill>
                <a:schemeClr val="bg1"/>
              </a:solidFill>
            </a:endParaRPr>
          </a:p>
        </p:txBody>
      </p:sp>
      <p:sp>
        <p:nvSpPr>
          <p:cNvPr id="5" name="Rectangle 3"/>
          <p:cNvSpPr txBox="1">
            <a:spLocks noChangeArrowheads="1"/>
          </p:cNvSpPr>
          <p:nvPr/>
        </p:nvSpPr>
        <p:spPr>
          <a:xfrm>
            <a:off x="609602" y="1584960"/>
            <a:ext cx="10972798" cy="4182041"/>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spcBef>
                <a:spcPts val="0"/>
              </a:spcBef>
              <a:spcAft>
                <a:spcPts val="1200"/>
              </a:spcAft>
              <a:buClr>
                <a:schemeClr val="accent6">
                  <a:lumMod val="75000"/>
                </a:schemeClr>
              </a:buClr>
            </a:pPr>
            <a:r>
              <a:rPr lang="en-US" altLang="en-US" kern="0" dirty="0">
                <a:solidFill>
                  <a:schemeClr val="accent6">
                    <a:lumMod val="75000"/>
                  </a:schemeClr>
                </a:solidFill>
              </a:rPr>
              <a:t>The term "Platform" means any differently compiled version (operating system) with the same configuration </a:t>
            </a:r>
          </a:p>
          <a:p>
            <a:pPr>
              <a:spcBef>
                <a:spcPts val="0"/>
              </a:spcBef>
              <a:spcAft>
                <a:spcPts val="1200"/>
              </a:spcAft>
              <a:buClr>
                <a:schemeClr val="accent6">
                  <a:lumMod val="75000"/>
                </a:schemeClr>
              </a:buClr>
            </a:pPr>
            <a:r>
              <a:rPr lang="en-US" altLang="en-US" kern="0" dirty="0">
                <a:solidFill>
                  <a:schemeClr val="accent6">
                    <a:lumMod val="75000"/>
                  </a:schemeClr>
                </a:solidFill>
              </a:rPr>
              <a:t>Multiple platforms with different configurations are subject to all testing fees</a:t>
            </a:r>
          </a:p>
          <a:p>
            <a:pPr>
              <a:spcBef>
                <a:spcPts val="0"/>
              </a:spcBef>
              <a:spcAft>
                <a:spcPts val="1200"/>
              </a:spcAft>
              <a:buClr>
                <a:schemeClr val="accent6">
                  <a:lumMod val="75000"/>
                </a:schemeClr>
              </a:buClr>
            </a:pPr>
            <a:r>
              <a:rPr lang="en-US" altLang="en-US" kern="0" dirty="0">
                <a:solidFill>
                  <a:schemeClr val="accent6">
                    <a:lumMod val="75000"/>
                  </a:schemeClr>
                </a:solidFill>
              </a:rPr>
              <a:t>Waivers will not be considered</a:t>
            </a:r>
          </a:p>
          <a:p>
            <a:pPr>
              <a:spcBef>
                <a:spcPts val="0"/>
              </a:spcBef>
              <a:spcAft>
                <a:spcPts val="1200"/>
              </a:spcAft>
              <a:buClr>
                <a:schemeClr val="accent6">
                  <a:lumMod val="75000"/>
                </a:schemeClr>
              </a:buClr>
            </a:pPr>
            <a:r>
              <a:rPr lang="en-US" altLang="en-US" kern="0" dirty="0">
                <a:solidFill>
                  <a:schemeClr val="accent6">
                    <a:lumMod val="75000"/>
                  </a:schemeClr>
                </a:solidFill>
              </a:rPr>
              <a:t>There will be a ten (10) business day turnaround period for each test submission</a:t>
            </a:r>
          </a:p>
          <a:p>
            <a:pPr>
              <a:spcBef>
                <a:spcPts val="0"/>
              </a:spcBef>
              <a:spcAft>
                <a:spcPts val="1200"/>
              </a:spcAft>
              <a:buClr>
                <a:schemeClr val="accent6">
                  <a:lumMod val="75000"/>
                </a:schemeClr>
              </a:buClr>
            </a:pPr>
            <a:r>
              <a:rPr lang="en-US" kern="0" dirty="0">
                <a:solidFill>
                  <a:schemeClr val="accent2">
                    <a:lumMod val="75000"/>
                  </a:schemeClr>
                </a:solidFill>
              </a:rPr>
              <a:t>Testing will include all existing logic and new Cycle O Requirements.</a:t>
            </a:r>
          </a:p>
          <a:p>
            <a:pPr>
              <a:spcBef>
                <a:spcPts val="0"/>
              </a:spcBef>
              <a:spcAft>
                <a:spcPts val="1200"/>
              </a:spcAft>
              <a:buClr>
                <a:schemeClr val="accent6">
                  <a:lumMod val="75000"/>
                </a:schemeClr>
              </a:buClr>
            </a:pPr>
            <a:endParaRPr lang="en-US" altLang="en-US" kern="0" dirty="0">
              <a:solidFill>
                <a:schemeClr val="accent6">
                  <a:lumMod val="75000"/>
                </a:schemeClr>
              </a:solidFill>
            </a:endParaRPr>
          </a:p>
        </p:txBody>
      </p:sp>
      <p:sp>
        <p:nvSpPr>
          <p:cNvPr id="6" name="Title 5"/>
          <p:cNvSpPr>
            <a:spLocks noGrp="1"/>
          </p:cNvSpPr>
          <p:nvPr>
            <p:ph type="title" idx="4294967295"/>
          </p:nvPr>
        </p:nvSpPr>
        <p:spPr>
          <a:xfrm>
            <a:off x="609601" y="822961"/>
            <a:ext cx="9685352" cy="624839"/>
          </a:xfrm>
          <a:prstGeom prst="rect">
            <a:avLst/>
          </a:prstGeom>
        </p:spPr>
        <p:txBody>
          <a:bodyPr/>
          <a:lstStyle/>
          <a:p>
            <a:r>
              <a:rPr lang="en-US" dirty="0">
                <a:solidFill>
                  <a:schemeClr val="accent2">
                    <a:lumMod val="75000"/>
                  </a:schemeClr>
                </a:solidFill>
              </a:rPr>
              <a:t>Certification</a:t>
            </a:r>
            <a:r>
              <a:rPr lang="en-US" baseline="0" dirty="0">
                <a:solidFill>
                  <a:schemeClr val="accent2">
                    <a:lumMod val="75000"/>
                  </a:schemeClr>
                </a:solidFill>
              </a:rPr>
              <a:t> is Required for ALL Platforms</a:t>
            </a:r>
            <a:endParaRPr lang="en-US" dirty="0">
              <a:solidFill>
                <a:schemeClr val="accent2">
                  <a:lumMod val="75000"/>
                </a:schemeClr>
              </a:solidFill>
            </a:endParaRPr>
          </a:p>
        </p:txBody>
      </p:sp>
      <p:sp>
        <p:nvSpPr>
          <p:cNvPr id="7" name="TextBox 6"/>
          <p:cNvSpPr txBox="1"/>
          <p:nvPr/>
        </p:nvSpPr>
        <p:spPr>
          <a:xfrm>
            <a:off x="1558506" y="6529001"/>
            <a:ext cx="609600"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i="1" kern="0" dirty="0">
                <a:solidFill>
                  <a:schemeClr val="bg1">
                    <a:lumMod val="75000"/>
                  </a:schemeClr>
                </a:solidFill>
              </a:rPr>
              <a:t>#74</a:t>
            </a:r>
          </a:p>
        </p:txBody>
      </p:sp>
      <p:sp>
        <p:nvSpPr>
          <p:cNvPr id="4" name="Slide Number Placeholder 3">
            <a:extLst>
              <a:ext uri="{FF2B5EF4-FFF2-40B4-BE49-F238E27FC236}">
                <a16:creationId xmlns:a16="http://schemas.microsoft.com/office/drawing/2014/main" id="{7088A0E1-1FC3-43CD-B590-11C719D43EE7}"/>
              </a:ext>
            </a:extLst>
          </p:cNvPr>
          <p:cNvSpPr>
            <a:spLocks noGrp="1"/>
          </p:cNvSpPr>
          <p:nvPr>
            <p:ph type="sldNum" sz="quarter" idx="10"/>
          </p:nvPr>
        </p:nvSpPr>
        <p:spPr/>
        <p:txBody>
          <a:bodyPr/>
          <a:lstStyle/>
          <a:p>
            <a:fld id="{90DF1D56-079D-400F-8097-016EBDA8D58B}" type="slidenum">
              <a:rPr lang="en-US" smtClean="0"/>
              <a:pPr/>
              <a:t>92</a:t>
            </a:fld>
            <a:endParaRPr lang="en-US"/>
          </a:p>
        </p:txBody>
      </p:sp>
    </p:spTree>
    <p:extLst>
      <p:ext uri="{BB962C8B-B14F-4D97-AF65-F5344CB8AC3E}">
        <p14:creationId xmlns:p14="http://schemas.microsoft.com/office/powerpoint/2010/main" val="1344282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Cycle O Testing</a:t>
            </a:r>
            <a:endParaRPr lang="en-US" kern="0" dirty="0">
              <a:solidFill>
                <a:schemeClr val="bg1"/>
              </a:solidFill>
            </a:endParaRPr>
          </a:p>
        </p:txBody>
      </p:sp>
      <p:sp>
        <p:nvSpPr>
          <p:cNvPr id="6" name="Text Placeholder 3"/>
          <p:cNvSpPr txBox="1">
            <a:spLocks/>
          </p:cNvSpPr>
          <p:nvPr/>
        </p:nvSpPr>
        <p:spPr>
          <a:xfrm>
            <a:off x="609600" y="1600199"/>
            <a:ext cx="10972800" cy="5105401"/>
          </a:xfrm>
          <a:prstGeom prst="rect">
            <a:avLst/>
          </a:prstGeom>
        </p:spPr>
        <p:txBody>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lvl="0">
              <a:buClr>
                <a:schemeClr val="accent2">
                  <a:lumMod val="75000"/>
                </a:schemeClr>
              </a:buClr>
            </a:pPr>
            <a:r>
              <a:rPr lang="en-US" sz="2000" i="1" dirty="0">
                <a:solidFill>
                  <a:schemeClr val="accent6">
                    <a:lumMod val="75000"/>
                  </a:schemeClr>
                </a:solidFill>
              </a:rPr>
              <a:t>Cross State Addresses</a:t>
            </a:r>
          </a:p>
          <a:p>
            <a:pPr lvl="0">
              <a:buClr>
                <a:schemeClr val="accent2">
                  <a:lumMod val="75000"/>
                </a:schemeClr>
              </a:buClr>
            </a:pPr>
            <a:r>
              <a:rPr lang="en-US" sz="2000" i="1" dirty="0">
                <a:solidFill>
                  <a:schemeClr val="accent6">
                    <a:lumMod val="75000"/>
                  </a:schemeClr>
                </a:solidFill>
              </a:rPr>
              <a:t>Total DPS</a:t>
            </a:r>
          </a:p>
          <a:p>
            <a:pPr lvl="0">
              <a:buClr>
                <a:schemeClr val="accent2">
                  <a:lumMod val="75000"/>
                </a:schemeClr>
              </a:buClr>
            </a:pPr>
            <a:r>
              <a:rPr lang="en-US" sz="2000" dirty="0">
                <a:solidFill>
                  <a:schemeClr val="accent2">
                    <a:lumMod val="75000"/>
                  </a:schemeClr>
                </a:solidFill>
              </a:rPr>
              <a:t>Informed Address</a:t>
            </a:r>
          </a:p>
          <a:p>
            <a:pPr>
              <a:buClr>
                <a:schemeClr val="accent2">
                  <a:lumMod val="75000"/>
                </a:schemeClr>
              </a:buClr>
            </a:pPr>
            <a:r>
              <a:rPr lang="en-US" sz="2000" kern="0" dirty="0">
                <a:solidFill>
                  <a:schemeClr val="accent2">
                    <a:lumMod val="75000"/>
                  </a:schemeClr>
                </a:solidFill>
              </a:rPr>
              <a:t>PO Box Only Delivery Zones</a:t>
            </a:r>
          </a:p>
          <a:p>
            <a:pPr>
              <a:buClr>
                <a:schemeClr val="accent2">
                  <a:lumMod val="75000"/>
                </a:schemeClr>
              </a:buClr>
            </a:pPr>
            <a:r>
              <a:rPr lang="en-US" sz="2000" kern="0" dirty="0">
                <a:solidFill>
                  <a:schemeClr val="accent2">
                    <a:lumMod val="75000"/>
                  </a:schemeClr>
                </a:solidFill>
              </a:rPr>
              <a:t>5-Digit ZIP Validation </a:t>
            </a:r>
            <a:r>
              <a:rPr lang="en-US" sz="2000" i="1" kern="0" dirty="0">
                <a:solidFill>
                  <a:schemeClr val="accent6">
                    <a:lumMod val="75000"/>
                  </a:schemeClr>
                </a:solidFill>
              </a:rPr>
              <a:t>(including IA records)</a:t>
            </a:r>
          </a:p>
          <a:p>
            <a:pPr>
              <a:buClr>
                <a:schemeClr val="accent2">
                  <a:lumMod val="75000"/>
                </a:schemeClr>
              </a:buClr>
            </a:pPr>
            <a:r>
              <a:rPr lang="en-US" sz="2000" kern="0" dirty="0">
                <a:solidFill>
                  <a:schemeClr val="accent2">
                    <a:lumMod val="75000"/>
                  </a:schemeClr>
                </a:solidFill>
              </a:rPr>
              <a:t>DPV</a:t>
            </a:r>
            <a:r>
              <a:rPr lang="en-US" sz="2000" baseline="30000" dirty="0">
                <a:solidFill>
                  <a:schemeClr val="accent2">
                    <a:lumMod val="75000"/>
                  </a:schemeClr>
                </a:solidFill>
              </a:rPr>
              <a:t>®</a:t>
            </a:r>
            <a:r>
              <a:rPr lang="en-US" sz="2000" kern="0" dirty="0">
                <a:solidFill>
                  <a:schemeClr val="accent2">
                    <a:lumMod val="75000"/>
                  </a:schemeClr>
                </a:solidFill>
              </a:rPr>
              <a:t> Return Code/Footnote changes</a:t>
            </a:r>
          </a:p>
          <a:p>
            <a:pPr>
              <a:buClr>
                <a:schemeClr val="accent2">
                  <a:lumMod val="75000"/>
                </a:schemeClr>
              </a:buClr>
            </a:pPr>
            <a:r>
              <a:rPr lang="en-US" sz="2000" kern="0" dirty="0">
                <a:solidFill>
                  <a:schemeClr val="accent2">
                    <a:lumMod val="75000"/>
                  </a:schemeClr>
                </a:solidFill>
              </a:rPr>
              <a:t>PBSA – PO Box Street Address Identifier</a:t>
            </a:r>
          </a:p>
          <a:p>
            <a:pPr>
              <a:buClr>
                <a:schemeClr val="accent2">
                  <a:lumMod val="75000"/>
                </a:schemeClr>
              </a:buClr>
            </a:pPr>
            <a:r>
              <a:rPr lang="en-US" sz="2000" kern="0" dirty="0">
                <a:solidFill>
                  <a:schemeClr val="accent2">
                    <a:lumMod val="75000"/>
                  </a:schemeClr>
                </a:solidFill>
              </a:rPr>
              <a:t>CMRA – PMB Identifier &amp; DPV</a:t>
            </a:r>
            <a:r>
              <a:rPr lang="en-US" sz="2000" baseline="30000" dirty="0">
                <a:solidFill>
                  <a:schemeClr val="accent2">
                    <a:lumMod val="75000"/>
                  </a:schemeClr>
                </a:solidFill>
              </a:rPr>
              <a:t>®</a:t>
            </a:r>
            <a:r>
              <a:rPr lang="en-US" sz="2000" kern="0" dirty="0">
                <a:solidFill>
                  <a:schemeClr val="accent2">
                    <a:lumMod val="75000"/>
                  </a:schemeClr>
                </a:solidFill>
              </a:rPr>
              <a:t> Confirmation</a:t>
            </a:r>
          </a:p>
          <a:p>
            <a:pPr>
              <a:buClr>
                <a:schemeClr val="accent2">
                  <a:lumMod val="75000"/>
                </a:schemeClr>
              </a:buClr>
            </a:pPr>
            <a:r>
              <a:rPr lang="en-US" sz="2000" kern="0" dirty="0">
                <a:solidFill>
                  <a:schemeClr val="accent6">
                    <a:lumMod val="75000"/>
                  </a:schemeClr>
                </a:solidFill>
              </a:rPr>
              <a:t>Single Trailing Alpha </a:t>
            </a:r>
          </a:p>
          <a:p>
            <a:pPr>
              <a:buClr>
                <a:schemeClr val="accent2">
                  <a:lumMod val="75000"/>
                </a:schemeClr>
              </a:buClr>
            </a:pPr>
            <a:r>
              <a:rPr lang="en-US" sz="2000" kern="0" dirty="0">
                <a:solidFill>
                  <a:schemeClr val="accent6">
                    <a:lumMod val="75000"/>
                  </a:schemeClr>
                </a:solidFill>
              </a:rPr>
              <a:t>Deliverable Street/</a:t>
            </a:r>
            <a:r>
              <a:rPr lang="en-US" sz="2000" kern="0" dirty="0" err="1">
                <a:solidFill>
                  <a:schemeClr val="accent6">
                    <a:lumMod val="75000"/>
                  </a:schemeClr>
                </a:solidFill>
              </a:rPr>
              <a:t>Highrise</a:t>
            </a:r>
            <a:r>
              <a:rPr lang="en-US" sz="2000" kern="0" dirty="0">
                <a:solidFill>
                  <a:schemeClr val="accent6">
                    <a:lumMod val="75000"/>
                  </a:schemeClr>
                </a:solidFill>
              </a:rPr>
              <a:t> Default</a:t>
            </a:r>
          </a:p>
          <a:p>
            <a:pPr>
              <a:buClr>
                <a:schemeClr val="accent2">
                  <a:lumMod val="75000"/>
                </a:schemeClr>
              </a:buClr>
            </a:pPr>
            <a:r>
              <a:rPr lang="en-US" sz="2000" kern="0" dirty="0">
                <a:solidFill>
                  <a:schemeClr val="accent6">
                    <a:lumMod val="75000"/>
                  </a:schemeClr>
                </a:solidFill>
              </a:rPr>
              <a:t>Suite</a:t>
            </a:r>
            <a:r>
              <a:rPr lang="en-US" sz="2000" kern="0" baseline="30000" dirty="0">
                <a:solidFill>
                  <a:schemeClr val="accent6">
                    <a:lumMod val="75000"/>
                  </a:schemeClr>
                </a:solidFill>
              </a:rPr>
              <a:t>Link </a:t>
            </a:r>
            <a:r>
              <a:rPr lang="en-US" sz="2000" kern="0" dirty="0">
                <a:solidFill>
                  <a:schemeClr val="accent6">
                    <a:lumMod val="75000"/>
                  </a:schemeClr>
                </a:solidFill>
              </a:rPr>
              <a:t>Requirements</a:t>
            </a:r>
          </a:p>
          <a:p>
            <a:pPr>
              <a:buClr>
                <a:schemeClr val="accent2">
                  <a:lumMod val="75000"/>
                </a:schemeClr>
              </a:buClr>
            </a:pPr>
            <a:r>
              <a:rPr lang="en-US" sz="2000" kern="0" dirty="0">
                <a:solidFill>
                  <a:schemeClr val="accent6">
                    <a:lumMod val="75000"/>
                  </a:schemeClr>
                </a:solidFill>
              </a:rPr>
              <a:t>Military Addressing</a:t>
            </a:r>
          </a:p>
          <a:p>
            <a:pPr>
              <a:buClr>
                <a:schemeClr val="accent2">
                  <a:lumMod val="75000"/>
                </a:schemeClr>
              </a:buClr>
            </a:pPr>
            <a:r>
              <a:rPr lang="en-US" sz="2000" kern="0" dirty="0">
                <a:solidFill>
                  <a:schemeClr val="accent6">
                    <a:lumMod val="75000"/>
                  </a:schemeClr>
                </a:solidFill>
              </a:rPr>
              <a:t>Additional testing for NDD, NSL, NSR, DNA, PO Box Throwback &amp; </a:t>
            </a:r>
            <a:r>
              <a:rPr lang="en-US" sz="2000" dirty="0">
                <a:solidFill>
                  <a:schemeClr val="accent6">
                    <a:lumMod val="75000"/>
                  </a:schemeClr>
                </a:solidFill>
              </a:rPr>
              <a:t>DSF2 LACS Only Flat </a:t>
            </a:r>
            <a:r>
              <a:rPr lang="en-US" sz="2000" kern="0" dirty="0">
                <a:solidFill>
                  <a:schemeClr val="accent6">
                    <a:lumMod val="75000"/>
                  </a:schemeClr>
                </a:solidFill>
              </a:rPr>
              <a:t>tables</a:t>
            </a:r>
          </a:p>
          <a:p>
            <a:pPr>
              <a:buClr>
                <a:schemeClr val="accent2">
                  <a:lumMod val="75000"/>
                </a:schemeClr>
              </a:buClr>
            </a:pPr>
            <a:r>
              <a:rPr lang="en-US" sz="2000" kern="0" dirty="0">
                <a:solidFill>
                  <a:schemeClr val="accent6">
                    <a:lumMod val="75000"/>
                  </a:schemeClr>
                </a:solidFill>
              </a:rPr>
              <a:t>Existing logic</a:t>
            </a:r>
          </a:p>
        </p:txBody>
      </p:sp>
      <p:sp>
        <p:nvSpPr>
          <p:cNvPr id="5" name="Title 4"/>
          <p:cNvSpPr>
            <a:spLocks noGrp="1"/>
          </p:cNvSpPr>
          <p:nvPr>
            <p:ph type="title" idx="4294967295"/>
          </p:nvPr>
        </p:nvSpPr>
        <p:spPr>
          <a:xfrm>
            <a:off x="685800" y="822961"/>
            <a:ext cx="8953500" cy="548640"/>
          </a:xfrm>
          <a:prstGeom prst="rect">
            <a:avLst/>
          </a:prstGeom>
        </p:spPr>
        <p:txBody>
          <a:bodyPr/>
          <a:lstStyle/>
          <a:p>
            <a:r>
              <a:rPr lang="en-US" dirty="0">
                <a:solidFill>
                  <a:schemeClr val="accent2">
                    <a:lumMod val="75000"/>
                  </a:schemeClr>
                </a:solidFill>
              </a:rPr>
              <a:t>Grading will be based on:</a:t>
            </a:r>
          </a:p>
        </p:txBody>
      </p:sp>
      <p:sp>
        <p:nvSpPr>
          <p:cNvPr id="4" name="Slide Number Placeholder 3">
            <a:extLst>
              <a:ext uri="{FF2B5EF4-FFF2-40B4-BE49-F238E27FC236}">
                <a16:creationId xmlns:a16="http://schemas.microsoft.com/office/drawing/2014/main" id="{82B0B450-584C-4DF5-B060-9E44939B813B}"/>
              </a:ext>
            </a:extLst>
          </p:cNvPr>
          <p:cNvSpPr>
            <a:spLocks noGrp="1"/>
          </p:cNvSpPr>
          <p:nvPr>
            <p:ph type="sldNum" sz="quarter" idx="10"/>
          </p:nvPr>
        </p:nvSpPr>
        <p:spPr/>
        <p:txBody>
          <a:bodyPr/>
          <a:lstStyle/>
          <a:p>
            <a:fld id="{90DF1D56-079D-400F-8097-016EBDA8D58B}" type="slidenum">
              <a:rPr lang="en-US" smtClean="0"/>
              <a:pPr/>
              <a:t>93</a:t>
            </a:fld>
            <a:endParaRPr lang="en-US"/>
          </a:p>
        </p:txBody>
      </p:sp>
    </p:spTree>
    <p:extLst>
      <p:ext uri="{BB962C8B-B14F-4D97-AF65-F5344CB8AC3E}">
        <p14:creationId xmlns:p14="http://schemas.microsoft.com/office/powerpoint/2010/main" val="1052012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32"/>
          <p:cNvGraphicFramePr>
            <a:graphicFrameLocks noGrp="1"/>
          </p:cNvGraphicFramePr>
          <p:nvPr>
            <p:extLst>
              <p:ext uri="{D42A27DB-BD31-4B8C-83A1-F6EECF244321}">
                <p14:modId xmlns:p14="http://schemas.microsoft.com/office/powerpoint/2010/main" val="3501916841"/>
              </p:ext>
            </p:extLst>
          </p:nvPr>
        </p:nvGraphicFramePr>
        <p:xfrm>
          <a:off x="609600" y="1600200"/>
          <a:ext cx="10972797" cy="3968884"/>
        </p:xfrm>
        <a:graphic>
          <a:graphicData uri="http://schemas.openxmlformats.org/drawingml/2006/table">
            <a:tbl>
              <a:tblPr/>
              <a:tblGrid>
                <a:gridCol w="1319294">
                  <a:extLst>
                    <a:ext uri="{9D8B030D-6E8A-4147-A177-3AD203B41FA5}">
                      <a16:colId xmlns:a16="http://schemas.microsoft.com/office/drawing/2014/main" val="20000"/>
                    </a:ext>
                  </a:extLst>
                </a:gridCol>
                <a:gridCol w="908565">
                  <a:extLst>
                    <a:ext uri="{9D8B030D-6E8A-4147-A177-3AD203B41FA5}">
                      <a16:colId xmlns:a16="http://schemas.microsoft.com/office/drawing/2014/main" val="20001"/>
                    </a:ext>
                  </a:extLst>
                </a:gridCol>
                <a:gridCol w="908565">
                  <a:extLst>
                    <a:ext uri="{9D8B030D-6E8A-4147-A177-3AD203B41FA5}">
                      <a16:colId xmlns:a16="http://schemas.microsoft.com/office/drawing/2014/main" val="20002"/>
                    </a:ext>
                  </a:extLst>
                </a:gridCol>
                <a:gridCol w="908565">
                  <a:extLst>
                    <a:ext uri="{9D8B030D-6E8A-4147-A177-3AD203B41FA5}">
                      <a16:colId xmlns:a16="http://schemas.microsoft.com/office/drawing/2014/main" val="20003"/>
                    </a:ext>
                  </a:extLst>
                </a:gridCol>
                <a:gridCol w="908565">
                  <a:extLst>
                    <a:ext uri="{9D8B030D-6E8A-4147-A177-3AD203B41FA5}">
                      <a16:colId xmlns:a16="http://schemas.microsoft.com/office/drawing/2014/main" val="20004"/>
                    </a:ext>
                  </a:extLst>
                </a:gridCol>
                <a:gridCol w="908565">
                  <a:extLst>
                    <a:ext uri="{9D8B030D-6E8A-4147-A177-3AD203B41FA5}">
                      <a16:colId xmlns:a16="http://schemas.microsoft.com/office/drawing/2014/main" val="20005"/>
                    </a:ext>
                  </a:extLst>
                </a:gridCol>
                <a:gridCol w="908565">
                  <a:extLst>
                    <a:ext uri="{9D8B030D-6E8A-4147-A177-3AD203B41FA5}">
                      <a16:colId xmlns:a16="http://schemas.microsoft.com/office/drawing/2014/main" val="20006"/>
                    </a:ext>
                  </a:extLst>
                </a:gridCol>
                <a:gridCol w="908565">
                  <a:extLst>
                    <a:ext uri="{9D8B030D-6E8A-4147-A177-3AD203B41FA5}">
                      <a16:colId xmlns:a16="http://schemas.microsoft.com/office/drawing/2014/main" val="20007"/>
                    </a:ext>
                  </a:extLst>
                </a:gridCol>
                <a:gridCol w="908565">
                  <a:extLst>
                    <a:ext uri="{9D8B030D-6E8A-4147-A177-3AD203B41FA5}">
                      <a16:colId xmlns:a16="http://schemas.microsoft.com/office/drawing/2014/main" val="20008"/>
                    </a:ext>
                  </a:extLst>
                </a:gridCol>
                <a:gridCol w="908565">
                  <a:extLst>
                    <a:ext uri="{9D8B030D-6E8A-4147-A177-3AD203B41FA5}">
                      <a16:colId xmlns:a16="http://schemas.microsoft.com/office/drawing/2014/main" val="20009"/>
                    </a:ext>
                  </a:extLst>
                </a:gridCol>
                <a:gridCol w="1476418">
                  <a:extLst>
                    <a:ext uri="{9D8B030D-6E8A-4147-A177-3AD203B41FA5}">
                      <a16:colId xmlns:a16="http://schemas.microsoft.com/office/drawing/2014/main" val="20010"/>
                    </a:ext>
                  </a:extLst>
                </a:gridCol>
              </a:tblGrid>
              <a:tr h="10058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Fee-Based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Certification</a:t>
                      </a:r>
                      <a:endParaRPr kumimoji="0" lang="en-US" sz="1200" b="1" i="0" u="none" strike="noStrike" cap="none" normalizeH="0" baseline="0" dirty="0">
                        <a:ln>
                          <a:noFill/>
                        </a:ln>
                        <a:solidFill>
                          <a:schemeClr val="accent6">
                            <a:lumMod val="75000"/>
                          </a:schemeClr>
                        </a:solidFill>
                        <a:effectLst/>
                        <a:latin typeface="Arial"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to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JULY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AUG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to</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DEC</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JAN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2022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FEB</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MAR</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APR</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JUN</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JUL</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6">
                            <a:lumMod val="75000"/>
                          </a:schemeClr>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After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JUL 31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for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Current Cycle</a:t>
                      </a:r>
                      <a:endParaRPr kumimoji="0" lang="en-US" sz="1200" b="1" i="0" u="none" strike="noStrike" cap="none" normalizeH="0" baseline="0" dirty="0">
                        <a:ln>
                          <a:noFill/>
                        </a:ln>
                        <a:solidFill>
                          <a:schemeClr val="accent6">
                            <a:lumMod val="75000"/>
                          </a:schemeClr>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0"/>
                  </a:ext>
                </a:extLst>
              </a:tr>
              <a:tr h="418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CASS</a:t>
                      </a:r>
                      <a:endParaRPr kumimoji="0" lang="en-US" sz="12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$200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$200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$200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$600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$700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$800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$900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$1,000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1"/>
                  </a:ext>
                </a:extLst>
              </a:tr>
              <a:tr h="4786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MASS MFR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(MLOCR)</a:t>
                      </a:r>
                      <a:endParaRPr kumimoji="0" lang="en-US" sz="12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$1,000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2"/>
                  </a:ext>
                </a:extLst>
              </a:tr>
              <a:tr h="6400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MASS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End-Users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(MLOCR)</a:t>
                      </a:r>
                      <a:endParaRPr kumimoji="0" lang="en-US" sz="12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$1,000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$1,500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3"/>
                  </a:ext>
                </a:extLst>
              </a:tr>
              <a:tr h="45721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MASS MFR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(Encoder)</a:t>
                      </a:r>
                      <a:endParaRPr kumimoji="0" lang="en-US" sz="12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$750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$1,000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4"/>
                  </a:ext>
                </a:extLst>
              </a:tr>
              <a:tr h="6538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MASS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End-Users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(Encoder)</a:t>
                      </a:r>
                      <a:endParaRPr kumimoji="0" lang="en-US" sz="12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400" b="1" i="0" u="none" strike="noStrike" cap="none" normalizeH="0" baseline="0" dirty="0">
                          <a:ln>
                            <a:noFill/>
                          </a:ln>
                          <a:solidFill>
                            <a:schemeClr val="accent6">
                              <a:lumMod val="75000"/>
                            </a:schemeClr>
                          </a:solidFill>
                          <a:effectLst/>
                          <a:latin typeface="Arial"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$300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$750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cs typeface="Times New Roman" pitchFamily="18" charset="0"/>
                        </a:rPr>
                        <a:t>$1,000</a:t>
                      </a:r>
                      <a:endParaRPr kumimoji="0" lang="en-US" sz="1400" b="1" i="0" u="none" strike="noStrike" cap="none" normalizeH="0" baseline="0" dirty="0">
                        <a:ln>
                          <a:noFill/>
                        </a:ln>
                        <a:solidFill>
                          <a:schemeClr val="accent6">
                            <a:lumMod val="75000"/>
                          </a:schemeClr>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extLst>
                  <a:ext uri="{0D108BD9-81ED-4DB2-BD59-A6C34878D82A}">
                    <a16:rowId xmlns:a16="http://schemas.microsoft.com/office/drawing/2014/main" val="10005"/>
                  </a:ext>
                </a:extLst>
              </a:tr>
              <a:tr h="314974">
                <a:tc gridSpan="1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75000"/>
                            </a:schemeClr>
                          </a:solidFill>
                          <a:effectLst/>
                          <a:latin typeface="Arial" charset="0"/>
                        </a:rPr>
                        <a:t>* Prices effective January 2020, but are subject to change in the future.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Title 4"/>
          <p:cNvSpPr>
            <a:spLocks noGrp="1"/>
          </p:cNvSpPr>
          <p:nvPr>
            <p:ph type="title" idx="4294967295"/>
          </p:nvPr>
        </p:nvSpPr>
        <p:spPr>
          <a:xfrm>
            <a:off x="609600" y="822961"/>
            <a:ext cx="9029700" cy="777239"/>
          </a:xfrm>
          <a:prstGeom prst="rect">
            <a:avLst/>
          </a:prstGeom>
        </p:spPr>
        <p:txBody>
          <a:bodyPr/>
          <a:lstStyle/>
          <a:p>
            <a:r>
              <a:rPr lang="en-US" dirty="0">
                <a:solidFill>
                  <a:schemeClr val="accent2">
                    <a:lumMod val="75000"/>
                  </a:schemeClr>
                </a:solidFill>
              </a:rPr>
              <a:t>Current Fee Schedule *</a:t>
            </a:r>
          </a:p>
        </p:txBody>
      </p:sp>
      <p:sp>
        <p:nvSpPr>
          <p:cNvPr id="7" name="Text Placeholder 2">
            <a:extLst>
              <a:ext uri="{FF2B5EF4-FFF2-40B4-BE49-F238E27FC236}">
                <a16:creationId xmlns:a16="http://schemas.microsoft.com/office/drawing/2014/main" id="{74D33A05-4D54-4B8F-A669-5E920F9EF140}"/>
              </a:ext>
            </a:extLst>
          </p:cNvPr>
          <p:cNvSpPr txBox="1">
            <a:spLocks/>
          </p:cNvSpPr>
          <p:nvPr/>
        </p:nvSpPr>
        <p:spPr>
          <a:xfrm>
            <a:off x="1828800" y="152400"/>
            <a:ext cx="97536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Cycle O Testing</a:t>
            </a:r>
            <a:endParaRPr lang="en-US" kern="0" dirty="0">
              <a:solidFill>
                <a:schemeClr val="bg1"/>
              </a:solidFill>
            </a:endParaRPr>
          </a:p>
        </p:txBody>
      </p:sp>
      <p:sp>
        <p:nvSpPr>
          <p:cNvPr id="3" name="Slide Number Placeholder 2">
            <a:extLst>
              <a:ext uri="{FF2B5EF4-FFF2-40B4-BE49-F238E27FC236}">
                <a16:creationId xmlns:a16="http://schemas.microsoft.com/office/drawing/2014/main" id="{A4AA43A2-A8A8-4F70-9373-3875671BEA40}"/>
              </a:ext>
            </a:extLst>
          </p:cNvPr>
          <p:cNvSpPr>
            <a:spLocks noGrp="1"/>
          </p:cNvSpPr>
          <p:nvPr>
            <p:ph type="sldNum" sz="quarter" idx="10"/>
          </p:nvPr>
        </p:nvSpPr>
        <p:spPr/>
        <p:txBody>
          <a:bodyPr/>
          <a:lstStyle/>
          <a:p>
            <a:fld id="{90DF1D56-079D-400F-8097-016EBDA8D58B}" type="slidenum">
              <a:rPr lang="en-US" smtClean="0"/>
              <a:pPr/>
              <a:t>94</a:t>
            </a:fld>
            <a:endParaRPr lang="en-US"/>
          </a:p>
        </p:txBody>
      </p:sp>
    </p:spTree>
    <p:extLst>
      <p:ext uri="{BB962C8B-B14F-4D97-AF65-F5344CB8AC3E}">
        <p14:creationId xmlns:p14="http://schemas.microsoft.com/office/powerpoint/2010/main" val="30538471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828800" y="152400"/>
            <a:ext cx="96774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CASS™ / MASS™ Cycle O Milestones</a:t>
            </a:r>
            <a:endParaRPr lang="en-US" kern="0" dirty="0">
              <a:solidFill>
                <a:schemeClr val="bg1"/>
              </a:solidFill>
            </a:endParaRPr>
          </a:p>
        </p:txBody>
      </p:sp>
      <p:graphicFrame>
        <p:nvGraphicFramePr>
          <p:cNvPr id="5" name="Table 4"/>
          <p:cNvGraphicFramePr>
            <a:graphicFrameLocks noGrp="1"/>
          </p:cNvGraphicFramePr>
          <p:nvPr/>
        </p:nvGraphicFramePr>
        <p:xfrm>
          <a:off x="1371600" y="899160"/>
          <a:ext cx="9220200" cy="5486400"/>
        </p:xfrm>
        <a:graphic>
          <a:graphicData uri="http://schemas.openxmlformats.org/drawingml/2006/table">
            <a:tbl>
              <a:tblPr>
                <a:tableStyleId>{5940675A-B579-460E-94D1-54222C63F5DA}</a:tableStyleId>
              </a:tblPr>
              <a:tblGrid>
                <a:gridCol w="5410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74320">
                <a:tc>
                  <a:txBody>
                    <a:bodyPr/>
                    <a:lstStyle/>
                    <a:p>
                      <a:pPr algn="l" rtl="0" fontAlgn="ctr"/>
                      <a:r>
                        <a:rPr lang="en-US" sz="1400" b="0" i="0" u="none" strike="noStrike" dirty="0">
                          <a:effectLst/>
                        </a:rPr>
                        <a:t>Partnership In Tomorrow (PIT) Meeting</a:t>
                      </a:r>
                      <a:endParaRPr lang="en-US" sz="14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0" i="0" u="none" strike="noStrike" dirty="0">
                          <a:effectLst/>
                        </a:rPr>
                        <a:t>September 30</a:t>
                      </a:r>
                      <a:endParaRPr lang="en-US" sz="14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400" b="0" i="0" u="none" strike="noStrike" dirty="0">
                          <a:effectLst/>
                        </a:rPr>
                        <a:t>2019</a:t>
                      </a:r>
                      <a:endParaRPr lang="en-US" sz="14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a:endParaRPr lang="en-US" sz="1400" b="0" i="0" dirty="0">
                        <a:solidFill>
                          <a:srgbClr val="FF0000"/>
                        </a:solidFill>
                        <a:latin typeface="+mn-lt"/>
                      </a:endParaRPr>
                    </a:p>
                  </a:txBody>
                  <a:tcPr marL="45720" marR="45720" marT="0" marB="0" anchor="ctr"/>
                </a:tc>
                <a:extLst>
                  <a:ext uri="{0D108BD9-81ED-4DB2-BD59-A6C34878D82A}">
                    <a16:rowId xmlns:a16="http://schemas.microsoft.com/office/drawing/2014/main" val="10002"/>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Task Team #29 Recommendations &amp; USPS Responses</a:t>
                      </a:r>
                    </a:p>
                  </a:txBody>
                  <a:tcPr marL="45720" marR="4572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July</a:t>
                      </a:r>
                    </a:p>
                  </a:txBody>
                  <a:tcPr marL="45720" marR="45720" marT="0" marB="0" anchor="ctr"/>
                </a:tc>
                <a:tc>
                  <a:txBody>
                    <a:bodyPr/>
                    <a:lstStyle/>
                    <a:p>
                      <a:pPr algn="l" rtl="0" fontAlgn="ctr"/>
                      <a:r>
                        <a:rPr lang="en-US" sz="1400" b="0" i="0" u="none" strike="noStrike" dirty="0">
                          <a:solidFill>
                            <a:schemeClr val="tx1"/>
                          </a:solidFill>
                          <a:effectLst/>
                          <a:latin typeface="Arial" panose="020B0604020202020204" pitchFamily="34" charset="0"/>
                          <a:cs typeface="Arial" panose="020B0604020202020204" pitchFamily="34" charset="0"/>
                        </a:rPr>
                        <a:t>2020</a:t>
                      </a:r>
                    </a:p>
                  </a:txBody>
                  <a:tcPr marL="45720" marR="45720" marT="0" marB="0" anchor="ctr"/>
                </a:tc>
                <a:tc>
                  <a:txBody>
                    <a:bodyPr/>
                    <a:lstStyle/>
                    <a:p>
                      <a:pPr algn="r" rtl="0" fontAlgn="ctr"/>
                      <a:endParaRPr lang="en-US" sz="1400" b="0" i="0" u="none" strike="noStrike" dirty="0">
                        <a:solidFill>
                          <a:srgbClr val="C00000"/>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3701531934"/>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Final Rules</a:t>
                      </a:r>
                      <a:r>
                        <a:rPr lang="en-US" sz="1400" b="0" i="0" u="none" strike="noStrike" baseline="0" dirty="0">
                          <a:solidFill>
                            <a:schemeClr val="tx1"/>
                          </a:solidFill>
                          <a:effectLst/>
                        </a:rPr>
                        <a:t> Released</a:t>
                      </a:r>
                      <a:endParaRPr lang="en-US" sz="1400" b="0" i="0" u="none" strike="noStrike" baseline="0"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August 14</a:t>
                      </a:r>
                    </a:p>
                  </a:txBody>
                  <a:tcPr marL="45720" marR="45720" marT="0" marB="0" anchor="ctr"/>
                </a:tc>
                <a:tc>
                  <a:txBody>
                    <a:bodyPr/>
                    <a:lstStyle/>
                    <a:p>
                      <a:pPr algn="l" rtl="0" fontAlgn="ctr"/>
                      <a:r>
                        <a:rPr lang="en-US" sz="1400" b="0" i="0" u="none" strike="noStrike" dirty="0">
                          <a:solidFill>
                            <a:schemeClr val="tx1"/>
                          </a:solidFill>
                          <a:effectLst/>
                          <a:latin typeface="Arial" panose="020B0604020202020204" pitchFamily="34" charset="0"/>
                          <a:cs typeface="Arial" panose="020B0604020202020204" pitchFamily="34" charset="0"/>
                        </a:rPr>
                        <a:t>2020</a:t>
                      </a:r>
                    </a:p>
                  </a:txBody>
                  <a:tcPr marL="45720" marR="45720" marT="0" marB="0" anchor="ctr"/>
                </a:tc>
                <a:tc>
                  <a:txBody>
                    <a:bodyPr/>
                    <a:lstStyle/>
                    <a:p>
                      <a:pPr algn="r" rtl="0" fontAlgn="ctr"/>
                      <a:endParaRPr lang="en-US" sz="1400" b="0" i="0" u="none" strike="noStrike" dirty="0">
                        <a:solidFill>
                          <a:schemeClr val="tx1"/>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06"/>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TotalDPS Stage 1 File</a:t>
                      </a:r>
                      <a:r>
                        <a:rPr lang="en-US" sz="1400" b="0" i="0" u="none" strike="noStrike" baseline="0" dirty="0">
                          <a:solidFill>
                            <a:schemeClr val="tx1"/>
                          </a:solidFill>
                          <a:effectLst/>
                        </a:rPr>
                        <a:t> Release</a:t>
                      </a:r>
                      <a:endParaRPr lang="en-US" sz="1400" b="0" i="0" u="none" strike="noStrike" dirty="0">
                        <a:solidFill>
                          <a:schemeClr val="tx1"/>
                        </a:solidFill>
                        <a:effectLst/>
                      </a:endParaRPr>
                    </a:p>
                  </a:txBody>
                  <a:tcPr marL="45720" marR="4572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cs typeface="Arial" panose="020B0604020202020204" pitchFamily="34" charset="0"/>
                        </a:rPr>
                        <a:t>April 9</a:t>
                      </a:r>
                    </a:p>
                  </a:txBody>
                  <a:tcPr marL="45720" marR="4572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cs typeface="Arial" panose="020B0604020202020204" pitchFamily="34" charset="0"/>
                        </a:rPr>
                        <a:t>2021</a:t>
                      </a:r>
                    </a:p>
                  </a:txBody>
                  <a:tcPr marL="45720" marR="45720" marT="0" marB="0" anchor="ctr"/>
                </a:tc>
                <a:tc>
                  <a:txBody>
                    <a:bodyPr/>
                    <a:lstStyle/>
                    <a:p>
                      <a:pPr algn="r" rtl="0" fontAlgn="ctr"/>
                      <a:endParaRPr lang="en-US" sz="1400" b="0" i="0" u="none" strike="noStrike" dirty="0">
                        <a:solidFill>
                          <a:schemeClr val="tx1"/>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07"/>
                  </a:ext>
                </a:extLst>
              </a:tr>
              <a:tr h="274320">
                <a:tc>
                  <a:txBody>
                    <a:bodyPr/>
                    <a:lstStyle/>
                    <a:p>
                      <a:pPr algn="l" rtl="0" fontAlgn="ctr"/>
                      <a:r>
                        <a:rPr lang="en-US" sz="1400" b="0" i="0" u="none" strike="noStrike" dirty="0">
                          <a:solidFill>
                            <a:schemeClr val="tx1"/>
                          </a:solidFill>
                          <a:effectLst/>
                        </a:rPr>
                        <a:t>Send Static Data</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0" i="0" u="none" strike="noStrike" dirty="0">
                          <a:solidFill>
                            <a:schemeClr val="tx1"/>
                          </a:solidFill>
                          <a:effectLst/>
                          <a:latin typeface="Arial" panose="020B0604020202020204" pitchFamily="34" charset="0"/>
                          <a:cs typeface="Arial" panose="020B0604020202020204" pitchFamily="34" charset="0"/>
                        </a:rPr>
                        <a:t>April 9</a:t>
                      </a:r>
                    </a:p>
                  </a:txBody>
                  <a:tcPr marL="45720" marR="45720" marT="0" marB="0" anchor="ctr"/>
                </a:tc>
                <a:tc>
                  <a:txBody>
                    <a:bodyPr/>
                    <a:lstStyle/>
                    <a:p>
                      <a:pPr algn="l" rtl="0" fontAlgn="ctr"/>
                      <a:r>
                        <a:rPr lang="en-US" sz="1400" b="0" i="0" u="none" strike="noStrike" dirty="0">
                          <a:solidFill>
                            <a:schemeClr val="tx1"/>
                          </a:solidFill>
                          <a:effectLst/>
                          <a:latin typeface="Arial" panose="020B0604020202020204" pitchFamily="34" charset="0"/>
                          <a:cs typeface="Arial" panose="020B0604020202020204" pitchFamily="34" charset="0"/>
                        </a:rPr>
                        <a:t>2021</a:t>
                      </a:r>
                    </a:p>
                  </a:txBody>
                  <a:tcPr marL="45720" marR="45720" marT="0" marB="0" anchor="ctr"/>
                </a:tc>
                <a:tc>
                  <a:txBody>
                    <a:bodyPr/>
                    <a:lstStyle/>
                    <a:p>
                      <a:pPr algn="r"/>
                      <a:endParaRPr lang="en-US" sz="1400" b="0" i="0" dirty="0">
                        <a:solidFill>
                          <a:schemeClr val="tx1"/>
                        </a:solidFill>
                        <a:latin typeface="+mn-lt"/>
                      </a:endParaRPr>
                    </a:p>
                  </a:txBody>
                  <a:tcPr marL="45720" marR="45720" marT="0" marB="0" anchor="ctr"/>
                </a:tc>
                <a:extLst>
                  <a:ext uri="{0D108BD9-81ED-4DB2-BD59-A6C34878D82A}">
                    <a16:rowId xmlns:a16="http://schemas.microsoft.com/office/drawing/2014/main" val="10008"/>
                  </a:ext>
                </a:extLst>
              </a:tr>
              <a:tr h="274320">
                <a:tc>
                  <a:txBody>
                    <a:bodyPr/>
                    <a:lstStyle/>
                    <a:p>
                      <a:pPr algn="l" rtl="0" fontAlgn="ctr"/>
                      <a:r>
                        <a:rPr lang="en-US" sz="1400" b="0" i="0" u="none" strike="noStrike" dirty="0">
                          <a:solidFill>
                            <a:schemeClr val="tx1"/>
                          </a:solidFill>
                          <a:effectLst/>
                        </a:rPr>
                        <a:t>Stage I Release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0" i="0" u="none" strike="noStrike" dirty="0">
                          <a:solidFill>
                            <a:schemeClr val="tx1"/>
                          </a:solidFill>
                          <a:effectLst/>
                          <a:latin typeface="Arial" panose="020B0604020202020204" pitchFamily="34" charset="0"/>
                          <a:cs typeface="Arial" panose="020B0604020202020204" pitchFamily="34" charset="0"/>
                        </a:rPr>
                        <a:t>May 21</a:t>
                      </a:r>
                    </a:p>
                  </a:txBody>
                  <a:tcPr marL="45720" marR="45720" marT="0" marB="0" anchor="ctr"/>
                </a:tc>
                <a:tc>
                  <a:txBody>
                    <a:bodyPr/>
                    <a:lstStyle/>
                    <a:p>
                      <a:pPr algn="l" rtl="0" fontAlgn="ctr"/>
                      <a:r>
                        <a:rPr lang="en-US" sz="1400" b="0" i="0" u="none" strike="noStrike" dirty="0">
                          <a:solidFill>
                            <a:schemeClr val="tx1"/>
                          </a:solidFill>
                          <a:effectLst/>
                          <a:latin typeface="Arial" panose="020B0604020202020204" pitchFamily="34" charset="0"/>
                          <a:cs typeface="Arial" panose="020B0604020202020204" pitchFamily="34" charset="0"/>
                        </a:rPr>
                        <a:t>2021</a:t>
                      </a:r>
                    </a:p>
                  </a:txBody>
                  <a:tcPr marL="45720" marR="45720" marT="0" marB="0" anchor="ctr"/>
                </a:tc>
                <a:tc>
                  <a:txBody>
                    <a:bodyPr/>
                    <a:lstStyle/>
                    <a:p>
                      <a:pPr algn="r"/>
                      <a:endParaRPr lang="en-US" sz="1400" b="0" i="0" dirty="0">
                        <a:solidFill>
                          <a:schemeClr val="tx1"/>
                        </a:solidFill>
                        <a:latin typeface="+mn-lt"/>
                      </a:endParaRPr>
                    </a:p>
                  </a:txBody>
                  <a:tcPr marL="45720" marR="45720" marT="0" marB="0" anchor="ctr"/>
                </a:tc>
                <a:extLst>
                  <a:ext uri="{0D108BD9-81ED-4DB2-BD59-A6C34878D82A}">
                    <a16:rowId xmlns:a16="http://schemas.microsoft.com/office/drawing/2014/main" val="10009"/>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Alpha Stage 1 Release (Cycle O Impacted Categories)</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October 15</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2021</a:t>
                      </a:r>
                    </a:p>
                  </a:txBody>
                  <a:tcPr marL="45720" marR="45720" marT="0" marB="0" anchor="ctr"/>
                </a:tc>
                <a:tc>
                  <a:txBody>
                    <a:bodyPr/>
                    <a:lstStyle/>
                    <a:p>
                      <a:pPr algn="r"/>
                      <a:endParaRPr lang="en-US" sz="1400" b="1" i="1" dirty="0">
                        <a:solidFill>
                          <a:srgbClr val="333399"/>
                        </a:solidFill>
                        <a:latin typeface="+mn-lt"/>
                      </a:endParaRPr>
                    </a:p>
                  </a:txBody>
                  <a:tcPr marL="45720" marR="45720" marT="0" marB="0" anchor="ctr"/>
                </a:tc>
                <a:extLst>
                  <a:ext uri="{0D108BD9-81ED-4DB2-BD59-A6C34878D82A}">
                    <a16:rowId xmlns:a16="http://schemas.microsoft.com/office/drawing/2014/main" val="2900303590"/>
                  </a:ext>
                </a:extLst>
              </a:tr>
              <a:tr h="274320">
                <a:tc>
                  <a:txBody>
                    <a:bodyPr/>
                    <a:lstStyle/>
                    <a:p>
                      <a:pPr algn="l" rtl="0" fontAlgn="ctr"/>
                      <a:r>
                        <a:rPr lang="en-US" sz="1400" b="1" i="1" u="none" strike="noStrike" dirty="0">
                          <a:solidFill>
                            <a:srgbClr val="333399"/>
                          </a:solidFill>
                          <a:effectLst/>
                        </a:rPr>
                        <a:t>Dual Fulfillment Cycle N / Cycle O Data (Link)</a:t>
                      </a:r>
                      <a:endParaRPr lang="en-US" sz="1400" b="1" i="1" u="none" strike="noStrike" dirty="0">
                        <a:solidFill>
                          <a:srgbClr val="333399"/>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January </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0"/>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Production Stage 1 (CASS Cycle O Categories)</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March </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1"/>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Production Stage 2 (ALL Categories)</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May</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2"/>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CASS Cycle O Testing Begins (Cycle O Categories ONLY)</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May</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3"/>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333399"/>
                          </a:solidFill>
                          <a:effectLst/>
                        </a:rPr>
                        <a:t>MASS Cycle O Testing Begins (Manufacturer Only)</a:t>
                      </a:r>
                      <a:endParaRPr lang="en-US" sz="1400" b="1" i="1" u="none" strike="noStrike" dirty="0">
                        <a:solidFill>
                          <a:srgbClr val="333399"/>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July</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4"/>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Cycle N Testing/Grading Ends</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August</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5"/>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333399"/>
                          </a:solidFill>
                          <a:effectLst/>
                        </a:rPr>
                        <a:t>CASS Developers Certification Completed</a:t>
                      </a:r>
                      <a:endParaRPr lang="en-US" sz="1400" b="1" i="0" u="none" strike="noStrike" dirty="0">
                        <a:solidFill>
                          <a:srgbClr val="333399"/>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December</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2022</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885371554"/>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333399"/>
                          </a:solidFill>
                          <a:effectLst/>
                        </a:rPr>
                        <a:t>MASS Manufacturers Certification Completed</a:t>
                      </a:r>
                      <a:endParaRPr lang="en-US" sz="1400" b="1" i="0" u="none" strike="noStrike" dirty="0">
                        <a:solidFill>
                          <a:srgbClr val="333399"/>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January</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2023</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942649152"/>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Developer send Cycle O to End Users for Testing</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January</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2023</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0016"/>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333399"/>
                          </a:solidFill>
                          <a:effectLst/>
                        </a:rPr>
                        <a:t>Recommended Software Released to End-users</a:t>
                      </a:r>
                      <a:endParaRPr lang="en-US" sz="1400" b="1" i="0" u="none" strike="noStrike" dirty="0">
                        <a:solidFill>
                          <a:srgbClr val="333399"/>
                        </a:solidFill>
                        <a:effectLst/>
                        <a:latin typeface="Arial" panose="020B0604020202020204" pitchFamily="34" charset="0"/>
                        <a:cs typeface="Arial" panose="020B0604020202020204" pitchFamily="34" charset="0"/>
                      </a:endParaRPr>
                    </a:p>
                  </a:txBody>
                  <a:tcPr marL="45720" marR="45720" marT="0" marB="0" anchor="ctr"/>
                </a:tc>
                <a:tc>
                  <a:txBody>
                    <a:bodyPr/>
                    <a:lstStyle/>
                    <a:p>
                      <a:pPr algn="r" rtl="0" fontAlgn="ctr"/>
                      <a:r>
                        <a:rPr lang="en-US" sz="1400" b="1" i="1" u="none" strike="noStrike">
                          <a:solidFill>
                            <a:srgbClr val="333399"/>
                          </a:solidFill>
                          <a:effectLst/>
                          <a:latin typeface="Arial" panose="020B0604020202020204" pitchFamily="34" charset="0"/>
                          <a:cs typeface="Arial" panose="020B0604020202020204" pitchFamily="34" charset="0"/>
                        </a:rPr>
                        <a:t>February</a:t>
                      </a:r>
                      <a:endParaRPr lang="en-US" sz="1400" b="1" i="1" u="none" strike="noStrike" dirty="0">
                        <a:solidFill>
                          <a:srgbClr val="333399"/>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2023</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998958482"/>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Cycle N Data (Link) &amp; Dual Fulfillment Ends</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May</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2023</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1151763672"/>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Expiration of CASS Cycle N</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July 31</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2023</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64850739"/>
                  </a:ext>
                </a:extLst>
              </a:tr>
              <a:tr h="274320">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Implementation of CASS Cycle O</a:t>
                      </a:r>
                    </a:p>
                  </a:txBody>
                  <a:tcPr marL="45720" marR="45720" marT="0" marB="0" anchor="ctr"/>
                </a:tc>
                <a:tc>
                  <a:txBody>
                    <a:bodyPr/>
                    <a:lstStyle/>
                    <a:p>
                      <a:pPr algn="r" rtl="0" fontAlgn="ctr"/>
                      <a:r>
                        <a:rPr lang="en-US" sz="1400" b="1" i="1" u="none" strike="noStrike" dirty="0">
                          <a:solidFill>
                            <a:srgbClr val="333399"/>
                          </a:solidFill>
                          <a:effectLst/>
                          <a:latin typeface="Arial" panose="020B0604020202020204" pitchFamily="34" charset="0"/>
                          <a:cs typeface="Arial" panose="020B0604020202020204" pitchFamily="34" charset="0"/>
                        </a:rPr>
                        <a:t>August 1</a:t>
                      </a:r>
                    </a:p>
                  </a:txBody>
                  <a:tcPr marL="45720" marR="45720" marT="0" marB="0" anchor="ctr"/>
                </a:tc>
                <a:tc>
                  <a:txBody>
                    <a:bodyPr/>
                    <a:lstStyle/>
                    <a:p>
                      <a:pPr algn="l" rtl="0" fontAlgn="ctr"/>
                      <a:r>
                        <a:rPr lang="en-US" sz="1400" b="1" i="1" u="none" strike="noStrike" dirty="0">
                          <a:solidFill>
                            <a:srgbClr val="333399"/>
                          </a:solidFill>
                          <a:effectLst/>
                          <a:latin typeface="Arial" panose="020B0604020202020204" pitchFamily="34" charset="0"/>
                          <a:cs typeface="Arial" panose="020B0604020202020204" pitchFamily="34" charset="0"/>
                        </a:rPr>
                        <a:t>2023</a:t>
                      </a:r>
                    </a:p>
                  </a:txBody>
                  <a:tcPr marL="45720" marR="45720" marT="0" marB="0" anchor="ctr"/>
                </a:tc>
                <a:tc>
                  <a:txBody>
                    <a:bodyPr/>
                    <a:lstStyle/>
                    <a:p>
                      <a:pPr algn="r" rtl="0" fontAlgn="ctr"/>
                      <a:endParaRPr lang="en-US" sz="1400" b="1" i="1" u="none" strike="noStrike" dirty="0">
                        <a:solidFill>
                          <a:srgbClr val="333399"/>
                        </a:solidFill>
                        <a:effectLst/>
                        <a:latin typeface="+mn-lt"/>
                        <a:cs typeface="Arial" panose="020B0604020202020204" pitchFamily="34" charset="0"/>
                      </a:endParaRPr>
                    </a:p>
                  </a:txBody>
                  <a:tcPr marL="45720" marR="45720" marT="0" marB="0" anchor="ctr"/>
                </a:tc>
                <a:extLst>
                  <a:ext uri="{0D108BD9-81ED-4DB2-BD59-A6C34878D82A}">
                    <a16:rowId xmlns:a16="http://schemas.microsoft.com/office/drawing/2014/main" val="2539956520"/>
                  </a:ext>
                </a:extLst>
              </a:tr>
            </a:tbl>
          </a:graphicData>
        </a:graphic>
      </p:graphicFrame>
      <p:pic>
        <p:nvPicPr>
          <p:cNvPr id="9" name="Picture 3" descr="C:\Users\jysdfc\AppData\Local\Microsoft\Windows\Temporary Internet Files\Content.IE5\57WLQ9EP\120px-Yes_Check_Circl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9160" y="898176"/>
            <a:ext cx="2286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ysdfc\AppData\Local\Microsoft\Windows\Temporary Internet Files\Content.IE5\57WLQ9EP\120px-Yes_Check_Circle.svg[1].png">
            <a:extLst>
              <a:ext uri="{FF2B5EF4-FFF2-40B4-BE49-F238E27FC236}">
                <a16:creationId xmlns:a16="http://schemas.microsoft.com/office/drawing/2014/main" id="{57BA7C33-DA80-4442-A63D-C71D96D69A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9160" y="1171888"/>
            <a:ext cx="2286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ysdfc\AppData\Local\Microsoft\Windows\Temporary Internet Files\Content.IE5\57WLQ9EP\120px-Yes_Check_Circle.svg[1].png">
            <a:extLst>
              <a:ext uri="{FF2B5EF4-FFF2-40B4-BE49-F238E27FC236}">
                <a16:creationId xmlns:a16="http://schemas.microsoft.com/office/drawing/2014/main" id="{A942002E-7CB1-459F-A6F5-CE697296B2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992" y="1445600"/>
            <a:ext cx="2286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ysdfc\AppData\Local\Microsoft\Windows\Temporary Internet Files\Content.IE5\57WLQ9EP\120px-Yes_Check_Circle.svg[1].png">
            <a:extLst>
              <a:ext uri="{FF2B5EF4-FFF2-40B4-BE49-F238E27FC236}">
                <a16:creationId xmlns:a16="http://schemas.microsoft.com/office/drawing/2014/main" id="{7F30B855-8F1F-47B2-ADD5-00AB1AADC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7840" y="1719312"/>
            <a:ext cx="2286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ysdfc\AppData\Local\Microsoft\Windows\Temporary Internet Files\Content.IE5\57WLQ9EP\120px-Yes_Check_Circle.svg[1].png">
            <a:extLst>
              <a:ext uri="{FF2B5EF4-FFF2-40B4-BE49-F238E27FC236}">
                <a16:creationId xmlns:a16="http://schemas.microsoft.com/office/drawing/2014/main" id="{C4204450-C97C-4808-AB3F-F95A007828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8824" y="1993024"/>
            <a:ext cx="2286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jysdfc\AppData\Local\Microsoft\Windows\Temporary Internet Files\Content.IE5\57WLQ9EP\120px-Yes_Check_Circle.svg[1].png">
            <a:extLst>
              <a:ext uri="{FF2B5EF4-FFF2-40B4-BE49-F238E27FC236}">
                <a16:creationId xmlns:a16="http://schemas.microsoft.com/office/drawing/2014/main" id="{2AC0538A-2311-4BB0-8831-636A65F7F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8824" y="2266738"/>
            <a:ext cx="228600" cy="2743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D84E39A-DF79-44B4-957B-328A460C893E}"/>
              </a:ext>
            </a:extLst>
          </p:cNvPr>
          <p:cNvSpPr>
            <a:spLocks noGrp="1"/>
          </p:cNvSpPr>
          <p:nvPr>
            <p:ph type="sldNum" sz="quarter" idx="10"/>
          </p:nvPr>
        </p:nvSpPr>
        <p:spPr/>
        <p:txBody>
          <a:bodyPr/>
          <a:lstStyle/>
          <a:p>
            <a:fld id="{90DF1D56-079D-400F-8097-016EBDA8D58B}" type="slidenum">
              <a:rPr lang="en-US" smtClean="0"/>
              <a:pPr/>
              <a:t>95</a:t>
            </a:fld>
            <a:endParaRPr lang="en-US"/>
          </a:p>
        </p:txBody>
      </p:sp>
    </p:spTree>
    <p:extLst>
      <p:ext uri="{BB962C8B-B14F-4D97-AF65-F5344CB8AC3E}">
        <p14:creationId xmlns:p14="http://schemas.microsoft.com/office/powerpoint/2010/main" val="2387928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ysdfc\AppData\Local\Microsoft\Windows\Temporary Internet Files\Content.IE5\WJ2QGMN0\Discussion-The-Discussion[1].jpg"/>
          <p:cNvPicPr>
            <a:picLocks noChangeAspect="1" noChangeArrowheads="1"/>
          </p:cNvPicPr>
          <p:nvPr/>
        </p:nvPicPr>
        <p:blipFill rotWithShape="1">
          <a:blip r:embed="rId3">
            <a:extLst>
              <a:ext uri="{28A0092B-C50C-407E-A947-70E740481C1C}">
                <a14:useLocalDpi xmlns:a14="http://schemas.microsoft.com/office/drawing/2010/main" val="0"/>
              </a:ext>
            </a:extLst>
          </a:blip>
          <a:srcRect t="2232" b="1222"/>
          <a:stretch/>
        </p:blipFill>
        <p:spPr bwMode="auto">
          <a:xfrm>
            <a:off x="1066800" y="838200"/>
            <a:ext cx="10058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1828800" y="152400"/>
            <a:ext cx="8686800" cy="533400"/>
          </a:xfrm>
          <a:prstGeom prst="rect">
            <a:avLst/>
          </a:prstGeom>
        </p:spPr>
        <p:txBody>
          <a:bodyPr/>
          <a:lstStyle>
            <a:lvl1pPr marL="0" indent="0" algn="l" rtl="0" eaLnBrk="1" fontAlgn="base" hangingPunct="1">
              <a:spcBef>
                <a:spcPct val="10000"/>
              </a:spcBef>
              <a:spcAft>
                <a:spcPct val="0"/>
              </a:spcAft>
              <a:buClr>
                <a:schemeClr val="tx1"/>
              </a:buClr>
              <a:buFontTx/>
              <a:buNone/>
              <a:defRPr sz="2800" i="1">
                <a:solidFill>
                  <a:srgbClr val="333399"/>
                </a:solidFill>
                <a:latin typeface="+mj-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algn="r"/>
            <a:r>
              <a:rPr lang="en-US" altLang="en-US" b="1" dirty="0">
                <a:solidFill>
                  <a:schemeClr val="bg1"/>
                </a:solidFill>
              </a:rPr>
              <a:t>CASS™ / MASS™ Cycle O</a:t>
            </a:r>
            <a:endParaRPr lang="en-US" kern="0" dirty="0">
              <a:solidFill>
                <a:schemeClr val="bg1"/>
              </a:solidFill>
            </a:endParaRPr>
          </a:p>
        </p:txBody>
      </p:sp>
      <p:sp>
        <p:nvSpPr>
          <p:cNvPr id="5" name="Rectangle 4"/>
          <p:cNvSpPr/>
          <p:nvPr/>
        </p:nvSpPr>
        <p:spPr>
          <a:xfrm>
            <a:off x="4464785" y="3244334"/>
            <a:ext cx="184731" cy="369332"/>
          </a:xfrm>
          <a:prstGeom prst="rect">
            <a:avLst/>
          </a:prstGeom>
        </p:spPr>
        <p:txBody>
          <a:bodyPr wrap="none">
            <a:spAutoFit/>
          </a:bodyPr>
          <a:lstStyle/>
          <a:p>
            <a:endParaRPr lang="en-US" dirty="0"/>
          </a:p>
        </p:txBody>
      </p:sp>
      <p:sp>
        <p:nvSpPr>
          <p:cNvPr id="14" name="Oval 13"/>
          <p:cNvSpPr/>
          <p:nvPr/>
        </p:nvSpPr>
        <p:spPr>
          <a:xfrm>
            <a:off x="1651434" y="2109918"/>
            <a:ext cx="1625167" cy="9023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solidFill>
                <a:schemeClr val="accent6">
                  <a:lumMod val="75000"/>
                </a:schemeClr>
              </a:solidFill>
            </a:endParaRPr>
          </a:p>
        </p:txBody>
      </p:sp>
      <p:sp>
        <p:nvSpPr>
          <p:cNvPr id="4" name="Rectangle 3"/>
          <p:cNvSpPr/>
          <p:nvPr/>
        </p:nvSpPr>
        <p:spPr>
          <a:xfrm>
            <a:off x="3881291" y="6248400"/>
            <a:ext cx="4429418" cy="461665"/>
          </a:xfrm>
          <a:prstGeom prst="rect">
            <a:avLst/>
          </a:prstGeom>
        </p:spPr>
        <p:txBody>
          <a:bodyPr wrap="none">
            <a:spAutoFit/>
          </a:bodyPr>
          <a:lstStyle/>
          <a:p>
            <a:pPr marL="400050" lvl="1">
              <a:spcBef>
                <a:spcPts val="0"/>
              </a:spcBef>
            </a:pPr>
            <a:r>
              <a:rPr lang="en-US" sz="2400" b="1" i="1" dirty="0">
                <a:solidFill>
                  <a:schemeClr val="accent2">
                    <a:lumMod val="75000"/>
                  </a:schemeClr>
                </a:solidFill>
                <a:hlinkClick r:id="rId4"/>
              </a:rPr>
              <a:t>cassman.ncsc@usps.gov</a:t>
            </a:r>
            <a:r>
              <a:rPr lang="en-US" sz="2400" b="1" i="1" dirty="0">
                <a:solidFill>
                  <a:schemeClr val="accent2">
                    <a:lumMod val="75000"/>
                  </a:schemeClr>
                </a:solidFill>
              </a:rPr>
              <a:t> </a:t>
            </a:r>
          </a:p>
        </p:txBody>
      </p:sp>
      <p:sp>
        <p:nvSpPr>
          <p:cNvPr id="10" name="TextBox 9"/>
          <p:cNvSpPr txBox="1"/>
          <p:nvPr/>
        </p:nvSpPr>
        <p:spPr>
          <a:xfrm>
            <a:off x="7239000" y="1295400"/>
            <a:ext cx="1905000" cy="6001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b="1" i="1" kern="0" dirty="0">
                <a:solidFill>
                  <a:schemeClr val="accent2">
                    <a:lumMod val="75000"/>
                  </a:schemeClr>
                </a:solidFill>
              </a:rPr>
              <a:t>Questions  &amp; comments may be sent to cassman.ncsc@usps.gov</a:t>
            </a:r>
          </a:p>
        </p:txBody>
      </p:sp>
      <p:sp>
        <p:nvSpPr>
          <p:cNvPr id="3" name="Slide Number Placeholder 2">
            <a:extLst>
              <a:ext uri="{FF2B5EF4-FFF2-40B4-BE49-F238E27FC236}">
                <a16:creationId xmlns:a16="http://schemas.microsoft.com/office/drawing/2014/main" id="{E9645BE7-2072-4284-B20B-ECF0B0DAAA85}"/>
              </a:ext>
            </a:extLst>
          </p:cNvPr>
          <p:cNvSpPr>
            <a:spLocks noGrp="1"/>
          </p:cNvSpPr>
          <p:nvPr>
            <p:ph type="sldNum" sz="quarter" idx="10"/>
          </p:nvPr>
        </p:nvSpPr>
        <p:spPr/>
        <p:txBody>
          <a:bodyPr/>
          <a:lstStyle/>
          <a:p>
            <a:fld id="{90DF1D56-079D-400F-8097-016EBDA8D58B}" type="slidenum">
              <a:rPr lang="en-US" smtClean="0"/>
              <a:pPr/>
              <a:t>96</a:t>
            </a:fld>
            <a:endParaRPr lang="en-US"/>
          </a:p>
        </p:txBody>
      </p:sp>
    </p:spTree>
    <p:extLst>
      <p:ext uri="{BB962C8B-B14F-4D97-AF65-F5344CB8AC3E}">
        <p14:creationId xmlns:p14="http://schemas.microsoft.com/office/powerpoint/2010/main" val="1526085986"/>
      </p:ext>
    </p:extLst>
  </p:cSld>
  <p:clrMapOvr>
    <a:masterClrMapping/>
  </p:clrMapOvr>
</p:sld>
</file>

<file path=ppt/theme/theme1.xml><?xml version="1.0" encoding="utf-8"?>
<a:theme xmlns:a="http://schemas.openxmlformats.org/drawingml/2006/main" name="Postal Template">
  <a:themeElements>
    <a:clrScheme name="Final NPF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buNone/>
          <a:defRPr sz="2800" i="1" kern="0" dirty="0">
            <a:solidFill>
              <a:schemeClr val="accent2">
                <a:lumMod val="75000"/>
              </a:schemeClr>
            </a:solidFill>
            <a:latin typeface="+mj-lt"/>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Final NPF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NPF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NPF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NPF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NPF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NPF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NPF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NPF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NPF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NPF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NPF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NPF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7F96F31-62E3-4CE2-9E5F-33148E7085A3}">
  <ds:schemaRefs>
    <ds:schemaRef ds:uri="ESRI.ArcGIS.Mapping.OfficeIntegration.PowerPointInfo"/>
  </ds:schemaRefs>
</ds:datastoreItem>
</file>

<file path=customXml/itemProps10.xml><?xml version="1.0" encoding="utf-8"?>
<ds:datastoreItem xmlns:ds="http://schemas.openxmlformats.org/officeDocument/2006/customXml" ds:itemID="{BAB7E24F-BB5A-42EB-B599-D51EC5F73AA2}">
  <ds:schemaRefs>
    <ds:schemaRef ds:uri="ESRI.ArcGIS.Mapping.OfficeIntegration.PowerPointInfo"/>
  </ds:schemaRefs>
</ds:datastoreItem>
</file>

<file path=customXml/itemProps11.xml><?xml version="1.0" encoding="utf-8"?>
<ds:datastoreItem xmlns:ds="http://schemas.openxmlformats.org/officeDocument/2006/customXml" ds:itemID="{B5F09011-B49E-4D66-952D-85706753E0E2}">
  <ds:schemaRefs>
    <ds:schemaRef ds:uri="ESRI.ArcGIS.Mapping.OfficeIntegration.PowerPointInfo"/>
  </ds:schemaRefs>
</ds:datastoreItem>
</file>

<file path=customXml/itemProps12.xml><?xml version="1.0" encoding="utf-8"?>
<ds:datastoreItem xmlns:ds="http://schemas.openxmlformats.org/officeDocument/2006/customXml" ds:itemID="{705C03C0-809B-4E03-9C59-C464D7C7EEFF}">
  <ds:schemaRefs>
    <ds:schemaRef ds:uri="ESRI.ArcGIS.Mapping.OfficeIntegration.PowerPointInfo"/>
  </ds:schemaRefs>
</ds:datastoreItem>
</file>

<file path=customXml/itemProps13.xml><?xml version="1.0" encoding="utf-8"?>
<ds:datastoreItem xmlns:ds="http://schemas.openxmlformats.org/officeDocument/2006/customXml" ds:itemID="{5C033E00-2B1C-455F-9291-5C64EB3594BD}">
  <ds:schemaRefs>
    <ds:schemaRef ds:uri="ESRI.ArcGIS.Mapping.OfficeIntegration.PowerPointInfo"/>
  </ds:schemaRefs>
</ds:datastoreItem>
</file>

<file path=customXml/itemProps14.xml><?xml version="1.0" encoding="utf-8"?>
<ds:datastoreItem xmlns:ds="http://schemas.openxmlformats.org/officeDocument/2006/customXml" ds:itemID="{B9A377A0-57EC-4849-AB5B-0943342F3349}">
  <ds:schemaRefs>
    <ds:schemaRef ds:uri="ESRI.ArcGIS.Mapping.OfficeIntegration.PowerPointInfo"/>
  </ds:schemaRefs>
</ds:datastoreItem>
</file>

<file path=customXml/itemProps15.xml><?xml version="1.0" encoding="utf-8"?>
<ds:datastoreItem xmlns:ds="http://schemas.openxmlformats.org/officeDocument/2006/customXml" ds:itemID="{02F1D4CE-4AE1-4FE8-9C09-1E5E92C18079}">
  <ds:schemaRefs>
    <ds:schemaRef ds:uri="ESRI.ArcGIS.Mapping.OfficeIntegration.PowerPointInfo"/>
  </ds:schemaRefs>
</ds:datastoreItem>
</file>

<file path=customXml/itemProps16.xml><?xml version="1.0" encoding="utf-8"?>
<ds:datastoreItem xmlns:ds="http://schemas.openxmlformats.org/officeDocument/2006/customXml" ds:itemID="{A194BEC8-2A6D-4C9A-82ED-03CA06D99C33}">
  <ds:schemaRefs>
    <ds:schemaRef ds:uri="ESRI.ArcGIS.Mapping.OfficeIntegration.PowerPointInfo"/>
  </ds:schemaRefs>
</ds:datastoreItem>
</file>

<file path=customXml/itemProps17.xml><?xml version="1.0" encoding="utf-8"?>
<ds:datastoreItem xmlns:ds="http://schemas.openxmlformats.org/officeDocument/2006/customXml" ds:itemID="{27DF2CDE-CA4C-4656-A1CD-C03E0F97F1C5}">
  <ds:schemaRefs>
    <ds:schemaRef ds:uri="ESRI.ArcGIS.Mapping.OfficeIntegration.PowerPointInfo"/>
  </ds:schemaRefs>
</ds:datastoreItem>
</file>

<file path=customXml/itemProps18.xml><?xml version="1.0" encoding="utf-8"?>
<ds:datastoreItem xmlns:ds="http://schemas.openxmlformats.org/officeDocument/2006/customXml" ds:itemID="{B96C6A96-59D3-468F-902C-E1BE1E93175D}">
  <ds:schemaRefs>
    <ds:schemaRef ds:uri="ESRI.ArcGIS.Mapping.OfficeIntegration.PowerPointInfo"/>
  </ds:schemaRefs>
</ds:datastoreItem>
</file>

<file path=customXml/itemProps19.xml><?xml version="1.0" encoding="utf-8"?>
<ds:datastoreItem xmlns:ds="http://schemas.openxmlformats.org/officeDocument/2006/customXml" ds:itemID="{A3017F2D-527B-4428-8B41-8CCE08778CAC}">
  <ds:schemaRefs>
    <ds:schemaRef ds:uri="ESRI.ArcGIS.Mapping.OfficeIntegration.PowerPointInfo"/>
  </ds:schemaRefs>
</ds:datastoreItem>
</file>

<file path=customXml/itemProps2.xml><?xml version="1.0" encoding="utf-8"?>
<ds:datastoreItem xmlns:ds="http://schemas.openxmlformats.org/officeDocument/2006/customXml" ds:itemID="{7F439B90-F530-48C2-A1CC-BEB7CAF90AD4}">
  <ds:schemaRefs>
    <ds:schemaRef ds:uri="ESRI.ArcGIS.Mapping.OfficeIntegration.PowerPointInfo"/>
  </ds:schemaRefs>
</ds:datastoreItem>
</file>

<file path=customXml/itemProps20.xml><?xml version="1.0" encoding="utf-8"?>
<ds:datastoreItem xmlns:ds="http://schemas.openxmlformats.org/officeDocument/2006/customXml" ds:itemID="{A876E70F-FC47-458A-ABE0-EA7BE54D109A}">
  <ds:schemaRefs>
    <ds:schemaRef ds:uri="ESRI.ArcGIS.Mapping.OfficeIntegration.PowerPointInfo"/>
  </ds:schemaRefs>
</ds:datastoreItem>
</file>

<file path=customXml/itemProps3.xml><?xml version="1.0" encoding="utf-8"?>
<ds:datastoreItem xmlns:ds="http://schemas.openxmlformats.org/officeDocument/2006/customXml" ds:itemID="{A226FF51-B905-46DA-A33E-5EC499AECADB}">
  <ds:schemaRefs>
    <ds:schemaRef ds:uri="ESRI.ArcGIS.Mapping.OfficeIntegration.PowerPointInfo"/>
  </ds:schemaRefs>
</ds:datastoreItem>
</file>

<file path=customXml/itemProps4.xml><?xml version="1.0" encoding="utf-8"?>
<ds:datastoreItem xmlns:ds="http://schemas.openxmlformats.org/officeDocument/2006/customXml" ds:itemID="{C8425411-088B-48C5-9DDC-188AB43BA1E8}">
  <ds:schemaRefs>
    <ds:schemaRef ds:uri="ESRI.ArcGIS.Mapping.OfficeIntegration.PowerPointInfo"/>
  </ds:schemaRefs>
</ds:datastoreItem>
</file>

<file path=customXml/itemProps5.xml><?xml version="1.0" encoding="utf-8"?>
<ds:datastoreItem xmlns:ds="http://schemas.openxmlformats.org/officeDocument/2006/customXml" ds:itemID="{07AC4C42-ED6F-419B-92F8-1A349CA218B0}">
  <ds:schemaRefs>
    <ds:schemaRef ds:uri="ESRI.ArcGIS.Mapping.OfficeIntegration.PowerPointInfo"/>
  </ds:schemaRefs>
</ds:datastoreItem>
</file>

<file path=customXml/itemProps6.xml><?xml version="1.0" encoding="utf-8"?>
<ds:datastoreItem xmlns:ds="http://schemas.openxmlformats.org/officeDocument/2006/customXml" ds:itemID="{1843B5A4-AA26-4F35-882A-B361231EDABC}">
  <ds:schemaRefs>
    <ds:schemaRef ds:uri="ESRI.ArcGIS.Mapping.OfficeIntegration.PowerPointInfo"/>
  </ds:schemaRefs>
</ds:datastoreItem>
</file>

<file path=customXml/itemProps7.xml><?xml version="1.0" encoding="utf-8"?>
<ds:datastoreItem xmlns:ds="http://schemas.openxmlformats.org/officeDocument/2006/customXml" ds:itemID="{FEF5BCD7-28A0-4C14-BB87-66FF71CAF181}">
  <ds:schemaRefs>
    <ds:schemaRef ds:uri="ESRI.ArcGIS.Mapping.OfficeIntegration.PowerPointInfo"/>
  </ds:schemaRefs>
</ds:datastoreItem>
</file>

<file path=customXml/itemProps8.xml><?xml version="1.0" encoding="utf-8"?>
<ds:datastoreItem xmlns:ds="http://schemas.openxmlformats.org/officeDocument/2006/customXml" ds:itemID="{83A428B1-FFD8-4884-B2A7-407C8C585010}">
  <ds:schemaRefs>
    <ds:schemaRef ds:uri="ESRI.ArcGIS.Mapping.OfficeIntegration.PowerPointInfo"/>
  </ds:schemaRefs>
</ds:datastoreItem>
</file>

<file path=customXml/itemProps9.xml><?xml version="1.0" encoding="utf-8"?>
<ds:datastoreItem xmlns:ds="http://schemas.openxmlformats.org/officeDocument/2006/customXml" ds:itemID="{6E571EF3-85AF-4F59-A777-F753C6648EB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43726</TotalTime>
  <Words>10956</Words>
  <Application>Microsoft Office PowerPoint</Application>
  <PresentationFormat>Widescreen</PresentationFormat>
  <Paragraphs>2578</Paragraphs>
  <Slides>96</Slides>
  <Notes>96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3" baseType="lpstr">
      <vt:lpstr>Arial</vt:lpstr>
      <vt:lpstr>Arial Black</vt:lpstr>
      <vt:lpstr>Courier New</vt:lpstr>
      <vt:lpstr>Times</vt:lpstr>
      <vt:lpstr>Wingdings</vt:lpstr>
      <vt:lpstr>Postal Template</vt:lpstr>
      <vt:lpstr>Picture</vt:lpstr>
      <vt:lpstr>CASS Cycle ‘O’ Final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DPV ®/DSF2 ® Hash changes</vt:lpstr>
      <vt:lpstr>PowerPoint Presentation</vt:lpstr>
      <vt:lpstr>DNA = Door Not Accessible</vt:lpstr>
      <vt:lpstr>NSL = No Secure Location</vt:lpstr>
      <vt:lpstr>NDD = Non-Delivery Days</vt:lpstr>
      <vt:lpstr>PowerPoint Presentation</vt:lpstr>
      <vt:lpstr>PO Box Throwback Table</vt:lpstr>
      <vt:lpstr>NoStat Reason Code Table</vt:lpstr>
      <vt:lpstr>NoStat Reason Code Table</vt:lpstr>
      <vt:lpstr>PowerPoint Presentation</vt:lpstr>
      <vt:lpstr>PowerPoint Presentation</vt:lpstr>
      <vt:lpstr>PowerPoint Presentation</vt:lpstr>
      <vt:lpstr>PowerPoint Presentation</vt:lpstr>
      <vt:lpstr>PowerPoint Presentation</vt:lpstr>
      <vt:lpstr>PowerPoint Presentation</vt:lpstr>
      <vt:lpstr>DPV ® – Secondary Missing, Required (highrise)</vt:lpstr>
      <vt:lpstr>DPV ® – Secondary Missing, Required (street)</vt:lpstr>
      <vt:lpstr>DPV ® – Unconfirmed Secondary, Required</vt:lpstr>
      <vt:lpstr>DPV ® –  Unconfirmed Secondary, Not Required</vt:lpstr>
      <vt:lpstr>DPV ® – Trailing Alpha, Secondary Required</vt:lpstr>
      <vt:lpstr>DPV ® – Trailing Alpha, Secondary Not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Rule: N/A</vt:lpstr>
      <vt:lpstr>Current Rule: N/A</vt:lpstr>
      <vt:lpstr>Current Rule: N/A</vt:lpstr>
      <vt:lpstr>Updated Rule</vt:lpstr>
      <vt:lpstr>Updated Rule:</vt:lpstr>
      <vt:lpstr>Updated Rule:</vt:lpstr>
      <vt:lpstr>Updated Rule:</vt:lpstr>
      <vt:lpstr>Updated Rule:</vt:lpstr>
      <vt:lpstr>Updated Rule:</vt:lpstr>
      <vt:lpstr>Updated Rule:</vt:lpstr>
      <vt:lpstr>PowerPoint Presentation</vt:lpstr>
      <vt:lpstr>PowerPoint Presentation</vt:lpstr>
      <vt:lpstr>PowerPoint Presentation</vt:lpstr>
      <vt:lpstr>PowerPoint Presentation</vt:lpstr>
      <vt:lpstr>Extraneous Output Options SuiteLink </vt:lpstr>
      <vt:lpstr>Extraneous Output Options</vt:lpstr>
      <vt:lpstr>Extraneous Output Options</vt:lpstr>
      <vt:lpstr>Extraneous Output Options – Outstanding Question/Clarification</vt:lpstr>
      <vt:lpstr>PowerPoint Presentation</vt:lpstr>
      <vt:lpstr>PowerPoint Presentation</vt:lpstr>
      <vt:lpstr>PowerPoint Presentation</vt:lpstr>
      <vt:lpstr>PowerPoint Presentation</vt:lpstr>
      <vt:lpstr>PowerPoint Presentation</vt:lpstr>
      <vt:lpstr>Current Military Addressing - CMR</vt:lpstr>
      <vt:lpstr>Current Military Addressing - PSC</vt:lpstr>
      <vt:lpstr>Current Military Addressing - UNIT</vt:lpstr>
      <vt:lpstr>New Military Addressing - UMR</vt:lpstr>
      <vt:lpstr>New Military Addressing - OMC</vt:lpstr>
      <vt:lpstr>PowerPoint Presentation</vt:lpstr>
      <vt:lpstr>City State File</vt:lpstr>
      <vt:lpstr>Acceptable Mailing Name</vt:lpstr>
      <vt:lpstr>Acceptable Mailing Name</vt:lpstr>
      <vt:lpstr>Rules</vt:lpstr>
      <vt:lpstr>Rules</vt:lpstr>
      <vt:lpstr>TotalDPS - Purpose</vt:lpstr>
      <vt:lpstr>How it works</vt:lpstr>
      <vt:lpstr>All Alpha, Trailing Alpha, Trailing Fractions, or Unit Designator Present </vt:lpstr>
      <vt:lpstr>New Rule</vt:lpstr>
      <vt:lpstr>PowerPoint Presentation</vt:lpstr>
      <vt:lpstr>PowerPoint Presentation</vt:lpstr>
      <vt:lpstr>PowerPoint Presentation</vt:lpstr>
      <vt:lpstr>PowerPoint Presentation</vt:lpstr>
      <vt:lpstr>Certification is Required for ALL Platforms</vt:lpstr>
      <vt:lpstr>Grading will be based on:</vt:lpstr>
      <vt:lpstr>Current Fee Schedule *</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In Tomorrow Meeting</dc:title>
  <dc:creator>Kai Fisher</dc:creator>
  <cp:lastModifiedBy>Aaron, Jackie - Memphis, TN - Contractor</cp:lastModifiedBy>
  <cp:revision>1410</cp:revision>
  <cp:lastPrinted>2019-09-13T16:31:55Z</cp:lastPrinted>
  <dcterms:created xsi:type="dcterms:W3CDTF">2017-08-15T23:34:45Z</dcterms:created>
  <dcterms:modified xsi:type="dcterms:W3CDTF">2021-10-15T19:52:47Z</dcterms:modified>
</cp:coreProperties>
</file>