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7" r:id="rId1"/>
  </p:sldMasterIdLst>
  <p:notesMasterIdLst>
    <p:notesMasterId r:id="rId38"/>
  </p:notesMasterIdLst>
  <p:sldIdLst>
    <p:sldId id="256" r:id="rId2"/>
    <p:sldId id="265" r:id="rId3"/>
    <p:sldId id="282" r:id="rId4"/>
    <p:sldId id="266" r:id="rId5"/>
    <p:sldId id="267" r:id="rId6"/>
    <p:sldId id="263" r:id="rId7"/>
    <p:sldId id="264" r:id="rId8"/>
    <p:sldId id="268" r:id="rId9"/>
    <p:sldId id="271" r:id="rId10"/>
    <p:sldId id="269" r:id="rId11"/>
    <p:sldId id="284" r:id="rId12"/>
    <p:sldId id="296" r:id="rId13"/>
    <p:sldId id="287" r:id="rId14"/>
    <p:sldId id="270" r:id="rId15"/>
    <p:sldId id="285" r:id="rId16"/>
    <p:sldId id="277" r:id="rId17"/>
    <p:sldId id="278" r:id="rId18"/>
    <p:sldId id="286" r:id="rId19"/>
    <p:sldId id="298" r:id="rId20"/>
    <p:sldId id="272" r:id="rId21"/>
    <p:sldId id="290" r:id="rId22"/>
    <p:sldId id="288" r:id="rId23"/>
    <p:sldId id="274" r:id="rId24"/>
    <p:sldId id="273" r:id="rId25"/>
    <p:sldId id="275" r:id="rId26"/>
    <p:sldId id="276" r:id="rId27"/>
    <p:sldId id="279" r:id="rId28"/>
    <p:sldId id="280" r:id="rId29"/>
    <p:sldId id="289" r:id="rId30"/>
    <p:sldId id="291" r:id="rId31"/>
    <p:sldId id="294" r:id="rId32"/>
    <p:sldId id="295" r:id="rId33"/>
    <p:sldId id="292" r:id="rId34"/>
    <p:sldId id="293" r:id="rId35"/>
    <p:sldId id="297" r:id="rId36"/>
    <p:sldId id="299" r:id="rId3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B6D"/>
    <a:srgbClr val="6899E6"/>
    <a:srgbClr val="FFFFFF"/>
    <a:srgbClr val="1B2748"/>
    <a:srgbClr val="000000"/>
    <a:srgbClr val="C74F41"/>
    <a:srgbClr val="70A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599"/>
  </p:normalViewPr>
  <p:slideViewPr>
    <p:cSldViewPr snapToGrid="0" showGuides="1">
      <p:cViewPr varScale="1">
        <p:scale>
          <a:sx n="140" d="100"/>
          <a:sy n="140" d="100"/>
        </p:scale>
        <p:origin x="456"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4EFDB6-6BC5-0545-8946-8269D39D9490}" type="doc">
      <dgm:prSet loTypeId="urn:microsoft.com/office/officeart/2005/8/layout/StepDownProcess" loCatId="" qsTypeId="urn:microsoft.com/office/officeart/2005/8/quickstyle/simple4" qsCatId="simple" csTypeId="urn:microsoft.com/office/officeart/2005/8/colors/accent1_2" csCatId="accent1" phldr="1"/>
      <dgm:spPr/>
      <dgm:t>
        <a:bodyPr/>
        <a:lstStyle/>
        <a:p>
          <a:endParaRPr lang="en-US"/>
        </a:p>
      </dgm:t>
    </dgm:pt>
    <dgm:pt modelId="{D5D4A473-3098-6E47-917C-31B420554095}">
      <dgm:prSet phldrT="[Text]"/>
      <dgm:spPr/>
      <dgm:t>
        <a:bodyPr/>
        <a:lstStyle/>
        <a:p>
          <a:r>
            <a:rPr lang="en-US" dirty="0"/>
            <a:t>Direct Mail 1.0</a:t>
          </a:r>
        </a:p>
      </dgm:t>
    </dgm:pt>
    <dgm:pt modelId="{E508762D-8576-6048-8B8D-183AB23A3AC4}" type="parTrans" cxnId="{7106CCCC-E7E4-7D42-9260-AA518515F73E}">
      <dgm:prSet/>
      <dgm:spPr/>
      <dgm:t>
        <a:bodyPr/>
        <a:lstStyle/>
        <a:p>
          <a:endParaRPr lang="en-US"/>
        </a:p>
      </dgm:t>
    </dgm:pt>
    <dgm:pt modelId="{89543AD5-97A2-E540-8A71-AD3BE80EA7DF}" type="sibTrans" cxnId="{7106CCCC-E7E4-7D42-9260-AA518515F73E}">
      <dgm:prSet/>
      <dgm:spPr/>
      <dgm:t>
        <a:bodyPr/>
        <a:lstStyle/>
        <a:p>
          <a:endParaRPr lang="en-US"/>
        </a:p>
      </dgm:t>
    </dgm:pt>
    <dgm:pt modelId="{B54505B8-1851-4A4D-A4FC-482380C3CDD6}">
      <dgm:prSet phldrT="[Text]"/>
      <dgm:spPr/>
      <dgm:t>
        <a:bodyPr/>
        <a:lstStyle/>
        <a:p>
          <a:r>
            <a:rPr lang="en-US" dirty="0"/>
            <a:t>Very Generic – Limited Results</a:t>
          </a:r>
        </a:p>
      </dgm:t>
    </dgm:pt>
    <dgm:pt modelId="{89B88BD3-FA7B-5E46-A4AB-A5F352696CC6}" type="parTrans" cxnId="{7237DB31-F0AF-214C-860C-473CA87BBAE8}">
      <dgm:prSet/>
      <dgm:spPr/>
      <dgm:t>
        <a:bodyPr/>
        <a:lstStyle/>
        <a:p>
          <a:endParaRPr lang="en-US"/>
        </a:p>
      </dgm:t>
    </dgm:pt>
    <dgm:pt modelId="{BFF20F61-5B0F-304B-9119-8EC1F47BC847}" type="sibTrans" cxnId="{7237DB31-F0AF-214C-860C-473CA87BBAE8}">
      <dgm:prSet/>
      <dgm:spPr/>
      <dgm:t>
        <a:bodyPr/>
        <a:lstStyle/>
        <a:p>
          <a:endParaRPr lang="en-US"/>
        </a:p>
      </dgm:t>
    </dgm:pt>
    <dgm:pt modelId="{630A0310-56F3-B445-B24F-A0D1175CBB52}">
      <dgm:prSet phldrT="[Text]"/>
      <dgm:spPr/>
      <dgm:t>
        <a:bodyPr/>
        <a:lstStyle/>
        <a:p>
          <a:r>
            <a:rPr lang="en-US" dirty="0"/>
            <a:t>Direct Mail 2.0</a:t>
          </a:r>
        </a:p>
      </dgm:t>
    </dgm:pt>
    <dgm:pt modelId="{EAB2DB7F-79DD-B049-9D20-CD36B2DFAD12}" type="parTrans" cxnId="{2A6DC988-5FF5-064E-BBE5-E66758C57B44}">
      <dgm:prSet/>
      <dgm:spPr/>
      <dgm:t>
        <a:bodyPr/>
        <a:lstStyle/>
        <a:p>
          <a:endParaRPr lang="en-US"/>
        </a:p>
      </dgm:t>
    </dgm:pt>
    <dgm:pt modelId="{CB08E0B9-81B6-064F-A471-44795C245907}" type="sibTrans" cxnId="{2A6DC988-5FF5-064E-BBE5-E66758C57B44}">
      <dgm:prSet/>
      <dgm:spPr/>
      <dgm:t>
        <a:bodyPr/>
        <a:lstStyle/>
        <a:p>
          <a:endParaRPr lang="en-US"/>
        </a:p>
      </dgm:t>
    </dgm:pt>
    <dgm:pt modelId="{5243414B-F08A-F04A-8F55-2DDCCE3A8650}">
      <dgm:prSet phldrT="[Text]"/>
      <dgm:spPr/>
      <dgm:t>
        <a:bodyPr/>
        <a:lstStyle/>
        <a:p>
          <a:r>
            <a:rPr lang="en-US" dirty="0"/>
            <a:t>Personalized/Coupons – Better Results</a:t>
          </a:r>
        </a:p>
      </dgm:t>
    </dgm:pt>
    <dgm:pt modelId="{ECCD5B61-1833-9E4F-857E-F97C16F640A0}" type="parTrans" cxnId="{6F87E655-80AB-8143-8367-0C9A707AAA67}">
      <dgm:prSet/>
      <dgm:spPr/>
      <dgm:t>
        <a:bodyPr/>
        <a:lstStyle/>
        <a:p>
          <a:endParaRPr lang="en-US"/>
        </a:p>
      </dgm:t>
    </dgm:pt>
    <dgm:pt modelId="{95218244-52C8-A949-865B-2E2717A987F5}" type="sibTrans" cxnId="{6F87E655-80AB-8143-8367-0C9A707AAA67}">
      <dgm:prSet/>
      <dgm:spPr/>
      <dgm:t>
        <a:bodyPr/>
        <a:lstStyle/>
        <a:p>
          <a:endParaRPr lang="en-US"/>
        </a:p>
      </dgm:t>
    </dgm:pt>
    <dgm:pt modelId="{954EF05B-6F26-174C-B145-2B9ABE883956}">
      <dgm:prSet phldrT="[Text]"/>
      <dgm:spPr/>
      <dgm:t>
        <a:bodyPr/>
        <a:lstStyle/>
        <a:p>
          <a:r>
            <a:rPr lang="en-US" dirty="0"/>
            <a:t>Direct Mail 3.0</a:t>
          </a:r>
        </a:p>
      </dgm:t>
    </dgm:pt>
    <dgm:pt modelId="{131BB918-4152-F24C-B388-794C81B6A48C}" type="parTrans" cxnId="{A16DE6E8-6826-FE4B-A2C6-820DE18D289D}">
      <dgm:prSet/>
      <dgm:spPr/>
      <dgm:t>
        <a:bodyPr/>
        <a:lstStyle/>
        <a:p>
          <a:endParaRPr lang="en-US"/>
        </a:p>
      </dgm:t>
    </dgm:pt>
    <dgm:pt modelId="{EAA24462-5ADE-1344-B3AF-E69592EBE300}" type="sibTrans" cxnId="{A16DE6E8-6826-FE4B-A2C6-820DE18D289D}">
      <dgm:prSet/>
      <dgm:spPr/>
      <dgm:t>
        <a:bodyPr/>
        <a:lstStyle/>
        <a:p>
          <a:endParaRPr lang="en-US"/>
        </a:p>
      </dgm:t>
    </dgm:pt>
    <dgm:pt modelId="{565B5192-103E-1546-A53C-94B292BCC528}">
      <dgm:prSet phldrT="[Text]"/>
      <dgm:spPr/>
      <dgm:t>
        <a:bodyPr/>
        <a:lstStyle/>
        <a:p>
          <a:r>
            <a:rPr lang="en-US" dirty="0"/>
            <a:t>Digitally Enhanced – Even Better Results</a:t>
          </a:r>
        </a:p>
      </dgm:t>
    </dgm:pt>
    <dgm:pt modelId="{75046692-62AF-3D41-B072-B88B0B191EA3}" type="parTrans" cxnId="{ED2F9255-3838-434B-8B49-18941E0E9811}">
      <dgm:prSet/>
      <dgm:spPr/>
      <dgm:t>
        <a:bodyPr/>
        <a:lstStyle/>
        <a:p>
          <a:endParaRPr lang="en-US"/>
        </a:p>
      </dgm:t>
    </dgm:pt>
    <dgm:pt modelId="{19736899-5EBD-5D4B-9AA1-98AD6B2B0FE3}" type="sibTrans" cxnId="{ED2F9255-3838-434B-8B49-18941E0E9811}">
      <dgm:prSet/>
      <dgm:spPr/>
      <dgm:t>
        <a:bodyPr/>
        <a:lstStyle/>
        <a:p>
          <a:endParaRPr lang="en-US"/>
        </a:p>
      </dgm:t>
    </dgm:pt>
    <dgm:pt modelId="{B093640E-A65F-9346-BA05-660FEA467280}" type="pres">
      <dgm:prSet presAssocID="{6E4EFDB6-6BC5-0545-8946-8269D39D9490}" presName="rootnode" presStyleCnt="0">
        <dgm:presLayoutVars>
          <dgm:chMax/>
          <dgm:chPref/>
          <dgm:dir/>
          <dgm:animLvl val="lvl"/>
        </dgm:presLayoutVars>
      </dgm:prSet>
      <dgm:spPr/>
      <dgm:t>
        <a:bodyPr/>
        <a:lstStyle/>
        <a:p>
          <a:endParaRPr lang="en-US"/>
        </a:p>
      </dgm:t>
    </dgm:pt>
    <dgm:pt modelId="{3A5F795C-A17B-2A44-AB3E-45508E18E0B7}" type="pres">
      <dgm:prSet presAssocID="{D5D4A473-3098-6E47-917C-31B420554095}" presName="composite" presStyleCnt="0"/>
      <dgm:spPr/>
    </dgm:pt>
    <dgm:pt modelId="{8FDE49CA-C32F-CA4E-BF71-84771FD89D11}" type="pres">
      <dgm:prSet presAssocID="{D5D4A473-3098-6E47-917C-31B420554095}" presName="bentUpArrow1" presStyleLbl="alignImgPlace1" presStyleIdx="0" presStyleCnt="2"/>
      <dgm:spPr/>
    </dgm:pt>
    <dgm:pt modelId="{49C50B30-1B82-D348-9EE0-09AE0EDB9CA1}" type="pres">
      <dgm:prSet presAssocID="{D5D4A473-3098-6E47-917C-31B420554095}" presName="ParentText" presStyleLbl="node1" presStyleIdx="0" presStyleCnt="3">
        <dgm:presLayoutVars>
          <dgm:chMax val="1"/>
          <dgm:chPref val="1"/>
          <dgm:bulletEnabled val="1"/>
        </dgm:presLayoutVars>
      </dgm:prSet>
      <dgm:spPr/>
      <dgm:t>
        <a:bodyPr/>
        <a:lstStyle/>
        <a:p>
          <a:endParaRPr lang="en-US"/>
        </a:p>
      </dgm:t>
    </dgm:pt>
    <dgm:pt modelId="{39570D1D-F5FC-134C-9263-719EA856F879}" type="pres">
      <dgm:prSet presAssocID="{D5D4A473-3098-6E47-917C-31B420554095}" presName="ChildText" presStyleLbl="revTx" presStyleIdx="0" presStyleCnt="3" custScaleX="166477" custScaleY="92324" custLinFactNeighborX="32423">
        <dgm:presLayoutVars>
          <dgm:chMax val="0"/>
          <dgm:chPref val="0"/>
          <dgm:bulletEnabled val="1"/>
        </dgm:presLayoutVars>
      </dgm:prSet>
      <dgm:spPr/>
      <dgm:t>
        <a:bodyPr/>
        <a:lstStyle/>
        <a:p>
          <a:endParaRPr lang="en-US"/>
        </a:p>
      </dgm:t>
    </dgm:pt>
    <dgm:pt modelId="{D14FC490-28B8-6143-8A43-8937B6F0C238}" type="pres">
      <dgm:prSet presAssocID="{89543AD5-97A2-E540-8A71-AD3BE80EA7DF}" presName="sibTrans" presStyleCnt="0"/>
      <dgm:spPr/>
    </dgm:pt>
    <dgm:pt modelId="{9D597557-7667-634F-BDA3-FB1E441FADE1}" type="pres">
      <dgm:prSet presAssocID="{630A0310-56F3-B445-B24F-A0D1175CBB52}" presName="composite" presStyleCnt="0"/>
      <dgm:spPr/>
    </dgm:pt>
    <dgm:pt modelId="{5D418DBC-25B3-D947-BCDA-04901D6F2647}" type="pres">
      <dgm:prSet presAssocID="{630A0310-56F3-B445-B24F-A0D1175CBB52}" presName="bentUpArrow1" presStyleLbl="alignImgPlace1" presStyleIdx="1" presStyleCnt="2"/>
      <dgm:spPr/>
    </dgm:pt>
    <dgm:pt modelId="{9118C520-6C00-F84A-A8FB-14921C9A55C1}" type="pres">
      <dgm:prSet presAssocID="{630A0310-56F3-B445-B24F-A0D1175CBB52}" presName="ParentText" presStyleLbl="node1" presStyleIdx="1" presStyleCnt="3">
        <dgm:presLayoutVars>
          <dgm:chMax val="1"/>
          <dgm:chPref val="1"/>
          <dgm:bulletEnabled val="1"/>
        </dgm:presLayoutVars>
      </dgm:prSet>
      <dgm:spPr/>
      <dgm:t>
        <a:bodyPr/>
        <a:lstStyle/>
        <a:p>
          <a:endParaRPr lang="en-US"/>
        </a:p>
      </dgm:t>
    </dgm:pt>
    <dgm:pt modelId="{FDB61F40-7A21-FA44-99BB-4421F425B92D}" type="pres">
      <dgm:prSet presAssocID="{630A0310-56F3-B445-B24F-A0D1175CBB52}" presName="ChildText" presStyleLbl="revTx" presStyleIdx="1" presStyleCnt="3" custScaleX="166207" custLinFactNeighborX="31377">
        <dgm:presLayoutVars>
          <dgm:chMax val="0"/>
          <dgm:chPref val="0"/>
          <dgm:bulletEnabled val="1"/>
        </dgm:presLayoutVars>
      </dgm:prSet>
      <dgm:spPr/>
      <dgm:t>
        <a:bodyPr/>
        <a:lstStyle/>
        <a:p>
          <a:endParaRPr lang="en-US"/>
        </a:p>
      </dgm:t>
    </dgm:pt>
    <dgm:pt modelId="{2F9A9A45-8D81-CE41-942B-202B8A941AEF}" type="pres">
      <dgm:prSet presAssocID="{CB08E0B9-81B6-064F-A471-44795C245907}" presName="sibTrans" presStyleCnt="0"/>
      <dgm:spPr/>
    </dgm:pt>
    <dgm:pt modelId="{157A417C-BD6C-9143-A338-CFA6431A711F}" type="pres">
      <dgm:prSet presAssocID="{954EF05B-6F26-174C-B145-2B9ABE883956}" presName="composite" presStyleCnt="0"/>
      <dgm:spPr/>
    </dgm:pt>
    <dgm:pt modelId="{2096894B-0955-0241-AB92-673F44DEE921}" type="pres">
      <dgm:prSet presAssocID="{954EF05B-6F26-174C-B145-2B9ABE883956}" presName="ParentText" presStyleLbl="node1" presStyleIdx="2" presStyleCnt="3">
        <dgm:presLayoutVars>
          <dgm:chMax val="1"/>
          <dgm:chPref val="1"/>
          <dgm:bulletEnabled val="1"/>
        </dgm:presLayoutVars>
      </dgm:prSet>
      <dgm:spPr/>
      <dgm:t>
        <a:bodyPr/>
        <a:lstStyle/>
        <a:p>
          <a:endParaRPr lang="en-US"/>
        </a:p>
      </dgm:t>
    </dgm:pt>
    <dgm:pt modelId="{65F82794-DC84-EF42-A6DD-F961EEBD4672}" type="pres">
      <dgm:prSet presAssocID="{954EF05B-6F26-174C-B145-2B9ABE883956}" presName="FinalChildText" presStyleLbl="revTx" presStyleIdx="2" presStyleCnt="3" custScaleX="207522" custLinFactNeighborX="55432">
        <dgm:presLayoutVars>
          <dgm:chMax val="0"/>
          <dgm:chPref val="0"/>
          <dgm:bulletEnabled val="1"/>
        </dgm:presLayoutVars>
      </dgm:prSet>
      <dgm:spPr/>
      <dgm:t>
        <a:bodyPr/>
        <a:lstStyle/>
        <a:p>
          <a:endParaRPr lang="en-US"/>
        </a:p>
      </dgm:t>
    </dgm:pt>
  </dgm:ptLst>
  <dgm:cxnLst>
    <dgm:cxn modelId="{A9CF8031-4286-F84E-82CC-8527370D3846}" type="presOf" srcId="{630A0310-56F3-B445-B24F-A0D1175CBB52}" destId="{9118C520-6C00-F84A-A8FB-14921C9A55C1}" srcOrd="0" destOrd="0" presId="urn:microsoft.com/office/officeart/2005/8/layout/StepDownProcess"/>
    <dgm:cxn modelId="{87429E67-2158-AB4B-B7F5-F8746774C5FA}" type="presOf" srcId="{5243414B-F08A-F04A-8F55-2DDCCE3A8650}" destId="{FDB61F40-7A21-FA44-99BB-4421F425B92D}" srcOrd="0" destOrd="0" presId="urn:microsoft.com/office/officeart/2005/8/layout/StepDownProcess"/>
    <dgm:cxn modelId="{2A6DC988-5FF5-064E-BBE5-E66758C57B44}" srcId="{6E4EFDB6-6BC5-0545-8946-8269D39D9490}" destId="{630A0310-56F3-B445-B24F-A0D1175CBB52}" srcOrd="1" destOrd="0" parTransId="{EAB2DB7F-79DD-B049-9D20-CD36B2DFAD12}" sibTransId="{CB08E0B9-81B6-064F-A471-44795C245907}"/>
    <dgm:cxn modelId="{6F87E655-80AB-8143-8367-0C9A707AAA67}" srcId="{630A0310-56F3-B445-B24F-A0D1175CBB52}" destId="{5243414B-F08A-F04A-8F55-2DDCCE3A8650}" srcOrd="0" destOrd="0" parTransId="{ECCD5B61-1833-9E4F-857E-F97C16F640A0}" sibTransId="{95218244-52C8-A949-865B-2E2717A987F5}"/>
    <dgm:cxn modelId="{E9A0D46E-9C46-1D41-8FCD-53A8D075482B}" type="presOf" srcId="{954EF05B-6F26-174C-B145-2B9ABE883956}" destId="{2096894B-0955-0241-AB92-673F44DEE921}" srcOrd="0" destOrd="0" presId="urn:microsoft.com/office/officeart/2005/8/layout/StepDownProcess"/>
    <dgm:cxn modelId="{ED2F9255-3838-434B-8B49-18941E0E9811}" srcId="{954EF05B-6F26-174C-B145-2B9ABE883956}" destId="{565B5192-103E-1546-A53C-94B292BCC528}" srcOrd="0" destOrd="0" parTransId="{75046692-62AF-3D41-B072-B88B0B191EA3}" sibTransId="{19736899-5EBD-5D4B-9AA1-98AD6B2B0FE3}"/>
    <dgm:cxn modelId="{30E14017-AB1F-3548-B70F-74957BF5FFC7}" type="presOf" srcId="{6E4EFDB6-6BC5-0545-8946-8269D39D9490}" destId="{B093640E-A65F-9346-BA05-660FEA467280}" srcOrd="0" destOrd="0" presId="urn:microsoft.com/office/officeart/2005/8/layout/StepDownProcess"/>
    <dgm:cxn modelId="{F7DDBE57-2514-6A46-A6F9-C1D42261DB51}" type="presOf" srcId="{B54505B8-1851-4A4D-A4FC-482380C3CDD6}" destId="{39570D1D-F5FC-134C-9263-719EA856F879}" srcOrd="0" destOrd="0" presId="urn:microsoft.com/office/officeart/2005/8/layout/StepDownProcess"/>
    <dgm:cxn modelId="{7106CCCC-E7E4-7D42-9260-AA518515F73E}" srcId="{6E4EFDB6-6BC5-0545-8946-8269D39D9490}" destId="{D5D4A473-3098-6E47-917C-31B420554095}" srcOrd="0" destOrd="0" parTransId="{E508762D-8576-6048-8B8D-183AB23A3AC4}" sibTransId="{89543AD5-97A2-E540-8A71-AD3BE80EA7DF}"/>
    <dgm:cxn modelId="{7237DB31-F0AF-214C-860C-473CA87BBAE8}" srcId="{D5D4A473-3098-6E47-917C-31B420554095}" destId="{B54505B8-1851-4A4D-A4FC-482380C3CDD6}" srcOrd="0" destOrd="0" parTransId="{89B88BD3-FA7B-5E46-A4AB-A5F352696CC6}" sibTransId="{BFF20F61-5B0F-304B-9119-8EC1F47BC847}"/>
    <dgm:cxn modelId="{A16DE6E8-6826-FE4B-A2C6-820DE18D289D}" srcId="{6E4EFDB6-6BC5-0545-8946-8269D39D9490}" destId="{954EF05B-6F26-174C-B145-2B9ABE883956}" srcOrd="2" destOrd="0" parTransId="{131BB918-4152-F24C-B388-794C81B6A48C}" sibTransId="{EAA24462-5ADE-1344-B3AF-E69592EBE300}"/>
    <dgm:cxn modelId="{E6594DAB-E5B5-494A-895D-F013BD774368}" type="presOf" srcId="{D5D4A473-3098-6E47-917C-31B420554095}" destId="{49C50B30-1B82-D348-9EE0-09AE0EDB9CA1}" srcOrd="0" destOrd="0" presId="urn:microsoft.com/office/officeart/2005/8/layout/StepDownProcess"/>
    <dgm:cxn modelId="{0DC3F69F-7A24-8347-B612-20A24F9C4FAD}" type="presOf" srcId="{565B5192-103E-1546-A53C-94B292BCC528}" destId="{65F82794-DC84-EF42-A6DD-F961EEBD4672}" srcOrd="0" destOrd="0" presId="urn:microsoft.com/office/officeart/2005/8/layout/StepDownProcess"/>
    <dgm:cxn modelId="{2A99FB8C-B524-4B42-B330-638B34CC90B1}" type="presParOf" srcId="{B093640E-A65F-9346-BA05-660FEA467280}" destId="{3A5F795C-A17B-2A44-AB3E-45508E18E0B7}" srcOrd="0" destOrd="0" presId="urn:microsoft.com/office/officeart/2005/8/layout/StepDownProcess"/>
    <dgm:cxn modelId="{4C72E322-5FAF-B543-93B5-799003755BC2}" type="presParOf" srcId="{3A5F795C-A17B-2A44-AB3E-45508E18E0B7}" destId="{8FDE49CA-C32F-CA4E-BF71-84771FD89D11}" srcOrd="0" destOrd="0" presId="urn:microsoft.com/office/officeart/2005/8/layout/StepDownProcess"/>
    <dgm:cxn modelId="{2E96F2B8-149B-D74B-97F0-044DC5D669BD}" type="presParOf" srcId="{3A5F795C-A17B-2A44-AB3E-45508E18E0B7}" destId="{49C50B30-1B82-D348-9EE0-09AE0EDB9CA1}" srcOrd="1" destOrd="0" presId="urn:microsoft.com/office/officeart/2005/8/layout/StepDownProcess"/>
    <dgm:cxn modelId="{203CAB55-518F-0343-8F7E-AFB2452F3136}" type="presParOf" srcId="{3A5F795C-A17B-2A44-AB3E-45508E18E0B7}" destId="{39570D1D-F5FC-134C-9263-719EA856F879}" srcOrd="2" destOrd="0" presId="urn:microsoft.com/office/officeart/2005/8/layout/StepDownProcess"/>
    <dgm:cxn modelId="{D7628489-1598-4E40-80ED-775EC0C45663}" type="presParOf" srcId="{B093640E-A65F-9346-BA05-660FEA467280}" destId="{D14FC490-28B8-6143-8A43-8937B6F0C238}" srcOrd="1" destOrd="0" presId="urn:microsoft.com/office/officeart/2005/8/layout/StepDownProcess"/>
    <dgm:cxn modelId="{9F4BAA87-7BA7-DB49-8EB6-46442C2DADB6}" type="presParOf" srcId="{B093640E-A65F-9346-BA05-660FEA467280}" destId="{9D597557-7667-634F-BDA3-FB1E441FADE1}" srcOrd="2" destOrd="0" presId="urn:microsoft.com/office/officeart/2005/8/layout/StepDownProcess"/>
    <dgm:cxn modelId="{02CC954E-8FA5-2047-802C-3216DB0AA202}" type="presParOf" srcId="{9D597557-7667-634F-BDA3-FB1E441FADE1}" destId="{5D418DBC-25B3-D947-BCDA-04901D6F2647}" srcOrd="0" destOrd="0" presId="urn:microsoft.com/office/officeart/2005/8/layout/StepDownProcess"/>
    <dgm:cxn modelId="{9E2CA0F6-1A63-8B48-BC41-6FAB2B6880EA}" type="presParOf" srcId="{9D597557-7667-634F-BDA3-FB1E441FADE1}" destId="{9118C520-6C00-F84A-A8FB-14921C9A55C1}" srcOrd="1" destOrd="0" presId="urn:microsoft.com/office/officeart/2005/8/layout/StepDownProcess"/>
    <dgm:cxn modelId="{AA1EB2F0-D27B-5F4E-A04E-54FCFC9733EE}" type="presParOf" srcId="{9D597557-7667-634F-BDA3-FB1E441FADE1}" destId="{FDB61F40-7A21-FA44-99BB-4421F425B92D}" srcOrd="2" destOrd="0" presId="urn:microsoft.com/office/officeart/2005/8/layout/StepDownProcess"/>
    <dgm:cxn modelId="{D0FD698F-B7DF-7840-923C-460246ED4755}" type="presParOf" srcId="{B093640E-A65F-9346-BA05-660FEA467280}" destId="{2F9A9A45-8D81-CE41-942B-202B8A941AEF}" srcOrd="3" destOrd="0" presId="urn:microsoft.com/office/officeart/2005/8/layout/StepDownProcess"/>
    <dgm:cxn modelId="{303C0F4F-2711-694D-9373-835E532059DB}" type="presParOf" srcId="{B093640E-A65F-9346-BA05-660FEA467280}" destId="{157A417C-BD6C-9143-A338-CFA6431A711F}" srcOrd="4" destOrd="0" presId="urn:microsoft.com/office/officeart/2005/8/layout/StepDownProcess"/>
    <dgm:cxn modelId="{699F5033-33B7-8E42-AB00-41F051093E39}" type="presParOf" srcId="{157A417C-BD6C-9143-A338-CFA6431A711F}" destId="{2096894B-0955-0241-AB92-673F44DEE921}" srcOrd="0" destOrd="0" presId="urn:microsoft.com/office/officeart/2005/8/layout/StepDownProcess"/>
    <dgm:cxn modelId="{888E2B15-CE25-684F-BD81-39F72F1863DD}" type="presParOf" srcId="{157A417C-BD6C-9143-A338-CFA6431A711F}" destId="{65F82794-DC84-EF42-A6DD-F961EEBD4672}"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4F0FFB-F2FF-4B47-BDC4-75103272A16E}" type="doc">
      <dgm:prSet loTypeId="urn:microsoft.com/office/officeart/2005/8/layout/process1" loCatId="" qsTypeId="urn:microsoft.com/office/officeart/2005/8/quickstyle/simple4" qsCatId="simple" csTypeId="urn:microsoft.com/office/officeart/2005/8/colors/accent1_2" csCatId="accent1" phldr="1"/>
      <dgm:spPr/>
    </dgm:pt>
    <dgm:pt modelId="{658476E0-4D32-8741-82A7-0507A67A4987}">
      <dgm:prSet phldrT="[Text]"/>
      <dgm:spPr/>
      <dgm:t>
        <a:bodyPr/>
        <a:lstStyle/>
        <a:p>
          <a:r>
            <a:rPr lang="en-US" dirty="0"/>
            <a:t>Smartphone</a:t>
          </a:r>
        </a:p>
      </dgm:t>
    </dgm:pt>
    <dgm:pt modelId="{ECBE8E53-CB6F-2948-B10B-C4A399C2C71A}" type="parTrans" cxnId="{CFA45390-7E6E-5E49-810E-92A88E33CF8A}">
      <dgm:prSet/>
      <dgm:spPr/>
      <dgm:t>
        <a:bodyPr/>
        <a:lstStyle/>
        <a:p>
          <a:endParaRPr lang="en-US"/>
        </a:p>
      </dgm:t>
    </dgm:pt>
    <dgm:pt modelId="{FBF3F6A1-39AE-6940-AC27-D8595BF1048E}" type="sibTrans" cxnId="{CFA45390-7E6E-5E49-810E-92A88E33CF8A}">
      <dgm:prSet/>
      <dgm:spPr/>
      <dgm:t>
        <a:bodyPr/>
        <a:lstStyle/>
        <a:p>
          <a:endParaRPr lang="en-US"/>
        </a:p>
      </dgm:t>
    </dgm:pt>
    <dgm:pt modelId="{7C43293B-A5CD-9444-8063-BBCB667339E0}">
      <dgm:prSet phldrT="[Text]"/>
      <dgm:spPr/>
      <dgm:t>
        <a:bodyPr/>
        <a:lstStyle/>
        <a:p>
          <a:r>
            <a:rPr lang="en-US" dirty="0"/>
            <a:t>Trigger</a:t>
          </a:r>
        </a:p>
      </dgm:t>
    </dgm:pt>
    <dgm:pt modelId="{079E8FBD-AEE9-DA4A-8EAE-16AE85D7BFE5}" type="parTrans" cxnId="{1E971210-3B6C-834A-B70A-67882CC979CD}">
      <dgm:prSet/>
      <dgm:spPr/>
      <dgm:t>
        <a:bodyPr/>
        <a:lstStyle/>
        <a:p>
          <a:endParaRPr lang="en-US"/>
        </a:p>
      </dgm:t>
    </dgm:pt>
    <dgm:pt modelId="{69E9D24B-1E95-6044-A510-84C7D7BFFE10}" type="sibTrans" cxnId="{1E971210-3B6C-834A-B70A-67882CC979CD}">
      <dgm:prSet/>
      <dgm:spPr/>
      <dgm:t>
        <a:bodyPr/>
        <a:lstStyle/>
        <a:p>
          <a:endParaRPr lang="en-US"/>
        </a:p>
      </dgm:t>
    </dgm:pt>
    <dgm:pt modelId="{E738C5D6-86E5-024A-96C3-33091B14DD0D}">
      <dgm:prSet phldrT="[Text]"/>
      <dgm:spPr/>
      <dgm:t>
        <a:bodyPr/>
        <a:lstStyle/>
        <a:p>
          <a:r>
            <a:rPr lang="en-US" dirty="0"/>
            <a:t>Imagination</a:t>
          </a:r>
        </a:p>
      </dgm:t>
    </dgm:pt>
    <dgm:pt modelId="{059136EB-002A-244E-B89D-E9323B952B0D}" type="parTrans" cxnId="{8FAAF3BE-8385-614E-A23B-09A85008C22F}">
      <dgm:prSet/>
      <dgm:spPr/>
      <dgm:t>
        <a:bodyPr/>
        <a:lstStyle/>
        <a:p>
          <a:endParaRPr lang="en-US"/>
        </a:p>
      </dgm:t>
    </dgm:pt>
    <dgm:pt modelId="{718F4D41-5A81-CA43-B152-27E7AB23B7EF}" type="sibTrans" cxnId="{8FAAF3BE-8385-614E-A23B-09A85008C22F}">
      <dgm:prSet/>
      <dgm:spPr/>
      <dgm:t>
        <a:bodyPr/>
        <a:lstStyle/>
        <a:p>
          <a:endParaRPr lang="en-US"/>
        </a:p>
      </dgm:t>
    </dgm:pt>
    <dgm:pt modelId="{75E72FE2-2B2B-8E45-8648-4163E38A2AE1}">
      <dgm:prSet/>
      <dgm:spPr/>
      <dgm:t>
        <a:bodyPr/>
        <a:lstStyle/>
        <a:p>
          <a:r>
            <a:rPr lang="en-US" dirty="0"/>
            <a:t>An App</a:t>
          </a:r>
        </a:p>
      </dgm:t>
    </dgm:pt>
    <dgm:pt modelId="{DEA12F93-9BB7-3F49-9BC8-BA894473047C}" type="parTrans" cxnId="{259D1ED1-7E82-F146-8FE0-7C6D9CCB2155}">
      <dgm:prSet/>
      <dgm:spPr/>
      <dgm:t>
        <a:bodyPr/>
        <a:lstStyle/>
        <a:p>
          <a:endParaRPr lang="en-US"/>
        </a:p>
      </dgm:t>
    </dgm:pt>
    <dgm:pt modelId="{5506D6EA-9B8B-6448-8507-980BEF7C2D6A}" type="sibTrans" cxnId="{259D1ED1-7E82-F146-8FE0-7C6D9CCB2155}">
      <dgm:prSet/>
      <dgm:spPr/>
      <dgm:t>
        <a:bodyPr/>
        <a:lstStyle/>
        <a:p>
          <a:endParaRPr lang="en-US"/>
        </a:p>
      </dgm:t>
    </dgm:pt>
    <dgm:pt modelId="{0D45C006-2199-BB49-BA4F-AA1490290BC9}" type="pres">
      <dgm:prSet presAssocID="{3C4F0FFB-F2FF-4B47-BDC4-75103272A16E}" presName="Name0" presStyleCnt="0">
        <dgm:presLayoutVars>
          <dgm:dir/>
          <dgm:resizeHandles val="exact"/>
        </dgm:presLayoutVars>
      </dgm:prSet>
      <dgm:spPr/>
    </dgm:pt>
    <dgm:pt modelId="{FE97944C-5649-DB4A-AAAE-4DB7D83DC813}" type="pres">
      <dgm:prSet presAssocID="{658476E0-4D32-8741-82A7-0507A67A4987}" presName="node" presStyleLbl="node1" presStyleIdx="0" presStyleCnt="4">
        <dgm:presLayoutVars>
          <dgm:bulletEnabled val="1"/>
        </dgm:presLayoutVars>
      </dgm:prSet>
      <dgm:spPr/>
      <dgm:t>
        <a:bodyPr/>
        <a:lstStyle/>
        <a:p>
          <a:endParaRPr lang="en-US"/>
        </a:p>
      </dgm:t>
    </dgm:pt>
    <dgm:pt modelId="{F1CD924D-8DAF-E049-9EC5-1655DAE526A7}" type="pres">
      <dgm:prSet presAssocID="{FBF3F6A1-39AE-6940-AC27-D8595BF1048E}" presName="sibTrans" presStyleLbl="sibTrans2D1" presStyleIdx="0" presStyleCnt="3"/>
      <dgm:spPr/>
      <dgm:t>
        <a:bodyPr/>
        <a:lstStyle/>
        <a:p>
          <a:endParaRPr lang="en-US"/>
        </a:p>
      </dgm:t>
    </dgm:pt>
    <dgm:pt modelId="{CDD9DD46-4EC5-0747-8740-96AEE4E70223}" type="pres">
      <dgm:prSet presAssocID="{FBF3F6A1-39AE-6940-AC27-D8595BF1048E}" presName="connectorText" presStyleLbl="sibTrans2D1" presStyleIdx="0" presStyleCnt="3"/>
      <dgm:spPr/>
      <dgm:t>
        <a:bodyPr/>
        <a:lstStyle/>
        <a:p>
          <a:endParaRPr lang="en-US"/>
        </a:p>
      </dgm:t>
    </dgm:pt>
    <dgm:pt modelId="{5A4BA17B-9205-954D-AA58-53B60E2E156F}" type="pres">
      <dgm:prSet presAssocID="{75E72FE2-2B2B-8E45-8648-4163E38A2AE1}" presName="node" presStyleLbl="node1" presStyleIdx="1" presStyleCnt="4">
        <dgm:presLayoutVars>
          <dgm:bulletEnabled val="1"/>
        </dgm:presLayoutVars>
      </dgm:prSet>
      <dgm:spPr/>
      <dgm:t>
        <a:bodyPr/>
        <a:lstStyle/>
        <a:p>
          <a:endParaRPr lang="en-US"/>
        </a:p>
      </dgm:t>
    </dgm:pt>
    <dgm:pt modelId="{37DDE50E-2B99-5641-8523-34D9F4DA2EFD}" type="pres">
      <dgm:prSet presAssocID="{5506D6EA-9B8B-6448-8507-980BEF7C2D6A}" presName="sibTrans" presStyleLbl="sibTrans2D1" presStyleIdx="1" presStyleCnt="3"/>
      <dgm:spPr/>
      <dgm:t>
        <a:bodyPr/>
        <a:lstStyle/>
        <a:p>
          <a:endParaRPr lang="en-US"/>
        </a:p>
      </dgm:t>
    </dgm:pt>
    <dgm:pt modelId="{BBFED655-AFD6-814A-B469-17DC8040AF9D}" type="pres">
      <dgm:prSet presAssocID="{5506D6EA-9B8B-6448-8507-980BEF7C2D6A}" presName="connectorText" presStyleLbl="sibTrans2D1" presStyleIdx="1" presStyleCnt="3"/>
      <dgm:spPr/>
      <dgm:t>
        <a:bodyPr/>
        <a:lstStyle/>
        <a:p>
          <a:endParaRPr lang="en-US"/>
        </a:p>
      </dgm:t>
    </dgm:pt>
    <dgm:pt modelId="{6E4BE597-E8A0-A243-8099-34EADA2B30BC}" type="pres">
      <dgm:prSet presAssocID="{7C43293B-A5CD-9444-8063-BBCB667339E0}" presName="node" presStyleLbl="node1" presStyleIdx="2" presStyleCnt="4">
        <dgm:presLayoutVars>
          <dgm:bulletEnabled val="1"/>
        </dgm:presLayoutVars>
      </dgm:prSet>
      <dgm:spPr/>
      <dgm:t>
        <a:bodyPr/>
        <a:lstStyle/>
        <a:p>
          <a:endParaRPr lang="en-US"/>
        </a:p>
      </dgm:t>
    </dgm:pt>
    <dgm:pt modelId="{6035DBB1-CFF9-8F47-BD2B-34C2541A015B}" type="pres">
      <dgm:prSet presAssocID="{69E9D24B-1E95-6044-A510-84C7D7BFFE10}" presName="sibTrans" presStyleLbl="sibTrans2D1" presStyleIdx="2" presStyleCnt="3"/>
      <dgm:spPr/>
      <dgm:t>
        <a:bodyPr/>
        <a:lstStyle/>
        <a:p>
          <a:endParaRPr lang="en-US"/>
        </a:p>
      </dgm:t>
    </dgm:pt>
    <dgm:pt modelId="{2DA796C4-EDAE-8447-8927-A8A1A5F2383C}" type="pres">
      <dgm:prSet presAssocID="{69E9D24B-1E95-6044-A510-84C7D7BFFE10}" presName="connectorText" presStyleLbl="sibTrans2D1" presStyleIdx="2" presStyleCnt="3"/>
      <dgm:spPr/>
      <dgm:t>
        <a:bodyPr/>
        <a:lstStyle/>
        <a:p>
          <a:endParaRPr lang="en-US"/>
        </a:p>
      </dgm:t>
    </dgm:pt>
    <dgm:pt modelId="{510E22E4-194C-A940-860C-F938F2092F3B}" type="pres">
      <dgm:prSet presAssocID="{E738C5D6-86E5-024A-96C3-33091B14DD0D}" presName="node" presStyleLbl="node1" presStyleIdx="3" presStyleCnt="4">
        <dgm:presLayoutVars>
          <dgm:bulletEnabled val="1"/>
        </dgm:presLayoutVars>
      </dgm:prSet>
      <dgm:spPr/>
      <dgm:t>
        <a:bodyPr/>
        <a:lstStyle/>
        <a:p>
          <a:endParaRPr lang="en-US"/>
        </a:p>
      </dgm:t>
    </dgm:pt>
  </dgm:ptLst>
  <dgm:cxnLst>
    <dgm:cxn modelId="{1E971210-3B6C-834A-B70A-67882CC979CD}" srcId="{3C4F0FFB-F2FF-4B47-BDC4-75103272A16E}" destId="{7C43293B-A5CD-9444-8063-BBCB667339E0}" srcOrd="2" destOrd="0" parTransId="{079E8FBD-AEE9-DA4A-8EAE-16AE85D7BFE5}" sibTransId="{69E9D24B-1E95-6044-A510-84C7D7BFFE10}"/>
    <dgm:cxn modelId="{8A32EF0C-B45B-0D48-8248-5F6BEDF85D0C}" type="presOf" srcId="{3C4F0FFB-F2FF-4B47-BDC4-75103272A16E}" destId="{0D45C006-2199-BB49-BA4F-AA1490290BC9}" srcOrd="0" destOrd="0" presId="urn:microsoft.com/office/officeart/2005/8/layout/process1"/>
    <dgm:cxn modelId="{35EB7AFC-BB2C-E246-8358-EFA1F6B363A4}" type="presOf" srcId="{FBF3F6A1-39AE-6940-AC27-D8595BF1048E}" destId="{F1CD924D-8DAF-E049-9EC5-1655DAE526A7}" srcOrd="0" destOrd="0" presId="urn:microsoft.com/office/officeart/2005/8/layout/process1"/>
    <dgm:cxn modelId="{259D1ED1-7E82-F146-8FE0-7C6D9CCB2155}" srcId="{3C4F0FFB-F2FF-4B47-BDC4-75103272A16E}" destId="{75E72FE2-2B2B-8E45-8648-4163E38A2AE1}" srcOrd="1" destOrd="0" parTransId="{DEA12F93-9BB7-3F49-9BC8-BA894473047C}" sibTransId="{5506D6EA-9B8B-6448-8507-980BEF7C2D6A}"/>
    <dgm:cxn modelId="{CFA45390-7E6E-5E49-810E-92A88E33CF8A}" srcId="{3C4F0FFB-F2FF-4B47-BDC4-75103272A16E}" destId="{658476E0-4D32-8741-82A7-0507A67A4987}" srcOrd="0" destOrd="0" parTransId="{ECBE8E53-CB6F-2948-B10B-C4A399C2C71A}" sibTransId="{FBF3F6A1-39AE-6940-AC27-D8595BF1048E}"/>
    <dgm:cxn modelId="{F90331C8-E1CD-D344-99DD-0DF0B12DE0FC}" type="presOf" srcId="{69E9D24B-1E95-6044-A510-84C7D7BFFE10}" destId="{6035DBB1-CFF9-8F47-BD2B-34C2541A015B}" srcOrd="0" destOrd="0" presId="urn:microsoft.com/office/officeart/2005/8/layout/process1"/>
    <dgm:cxn modelId="{8FAAF3BE-8385-614E-A23B-09A85008C22F}" srcId="{3C4F0FFB-F2FF-4B47-BDC4-75103272A16E}" destId="{E738C5D6-86E5-024A-96C3-33091B14DD0D}" srcOrd="3" destOrd="0" parTransId="{059136EB-002A-244E-B89D-E9323B952B0D}" sibTransId="{718F4D41-5A81-CA43-B152-27E7AB23B7EF}"/>
    <dgm:cxn modelId="{650EE4BF-FA34-6040-A778-111CFA9B268B}" type="presOf" srcId="{5506D6EA-9B8B-6448-8507-980BEF7C2D6A}" destId="{BBFED655-AFD6-814A-B469-17DC8040AF9D}" srcOrd="1" destOrd="0" presId="urn:microsoft.com/office/officeart/2005/8/layout/process1"/>
    <dgm:cxn modelId="{5F894B79-BE58-ED46-A90F-082D794D3376}" type="presOf" srcId="{5506D6EA-9B8B-6448-8507-980BEF7C2D6A}" destId="{37DDE50E-2B99-5641-8523-34D9F4DA2EFD}" srcOrd="0" destOrd="0" presId="urn:microsoft.com/office/officeart/2005/8/layout/process1"/>
    <dgm:cxn modelId="{DC428592-15FC-714B-BE87-CF3A68DE8460}" type="presOf" srcId="{E738C5D6-86E5-024A-96C3-33091B14DD0D}" destId="{510E22E4-194C-A940-860C-F938F2092F3B}" srcOrd="0" destOrd="0" presId="urn:microsoft.com/office/officeart/2005/8/layout/process1"/>
    <dgm:cxn modelId="{78DE8B73-23DC-8949-8B5A-939214C63988}" type="presOf" srcId="{69E9D24B-1E95-6044-A510-84C7D7BFFE10}" destId="{2DA796C4-EDAE-8447-8927-A8A1A5F2383C}" srcOrd="1" destOrd="0" presId="urn:microsoft.com/office/officeart/2005/8/layout/process1"/>
    <dgm:cxn modelId="{990762D6-F658-0C43-8814-D37C30C73F03}" type="presOf" srcId="{FBF3F6A1-39AE-6940-AC27-D8595BF1048E}" destId="{CDD9DD46-4EC5-0747-8740-96AEE4E70223}" srcOrd="1" destOrd="0" presId="urn:microsoft.com/office/officeart/2005/8/layout/process1"/>
    <dgm:cxn modelId="{63C54021-AB9D-3348-8253-1B94AAA7449B}" type="presOf" srcId="{658476E0-4D32-8741-82A7-0507A67A4987}" destId="{FE97944C-5649-DB4A-AAAE-4DB7D83DC813}" srcOrd="0" destOrd="0" presId="urn:microsoft.com/office/officeart/2005/8/layout/process1"/>
    <dgm:cxn modelId="{C5B9522A-1D95-A34D-8469-9C458BCF08D8}" type="presOf" srcId="{7C43293B-A5CD-9444-8063-BBCB667339E0}" destId="{6E4BE597-E8A0-A243-8099-34EADA2B30BC}" srcOrd="0" destOrd="0" presId="urn:microsoft.com/office/officeart/2005/8/layout/process1"/>
    <dgm:cxn modelId="{781BE915-F5AB-E246-B234-3C9DDC0A368F}" type="presOf" srcId="{75E72FE2-2B2B-8E45-8648-4163E38A2AE1}" destId="{5A4BA17B-9205-954D-AA58-53B60E2E156F}" srcOrd="0" destOrd="0" presId="urn:microsoft.com/office/officeart/2005/8/layout/process1"/>
    <dgm:cxn modelId="{61D1714C-DF2E-BE41-8A72-BF08463DBB97}" type="presParOf" srcId="{0D45C006-2199-BB49-BA4F-AA1490290BC9}" destId="{FE97944C-5649-DB4A-AAAE-4DB7D83DC813}" srcOrd="0" destOrd="0" presId="urn:microsoft.com/office/officeart/2005/8/layout/process1"/>
    <dgm:cxn modelId="{84E42EC2-72C9-8E45-BC28-ADCFF2F92098}" type="presParOf" srcId="{0D45C006-2199-BB49-BA4F-AA1490290BC9}" destId="{F1CD924D-8DAF-E049-9EC5-1655DAE526A7}" srcOrd="1" destOrd="0" presId="urn:microsoft.com/office/officeart/2005/8/layout/process1"/>
    <dgm:cxn modelId="{9AFB57F6-19ED-AF4D-8099-88C09FC9993A}" type="presParOf" srcId="{F1CD924D-8DAF-E049-9EC5-1655DAE526A7}" destId="{CDD9DD46-4EC5-0747-8740-96AEE4E70223}" srcOrd="0" destOrd="0" presId="urn:microsoft.com/office/officeart/2005/8/layout/process1"/>
    <dgm:cxn modelId="{02E1AD89-05EF-9F4E-B0FE-6EDF29A2CA02}" type="presParOf" srcId="{0D45C006-2199-BB49-BA4F-AA1490290BC9}" destId="{5A4BA17B-9205-954D-AA58-53B60E2E156F}" srcOrd="2" destOrd="0" presId="urn:microsoft.com/office/officeart/2005/8/layout/process1"/>
    <dgm:cxn modelId="{7CA9471F-D14C-3F4E-B698-A83ECE002FF9}" type="presParOf" srcId="{0D45C006-2199-BB49-BA4F-AA1490290BC9}" destId="{37DDE50E-2B99-5641-8523-34D9F4DA2EFD}" srcOrd="3" destOrd="0" presId="urn:microsoft.com/office/officeart/2005/8/layout/process1"/>
    <dgm:cxn modelId="{33B38ADF-37D9-A04F-84B4-8440DDF0C55B}" type="presParOf" srcId="{37DDE50E-2B99-5641-8523-34D9F4DA2EFD}" destId="{BBFED655-AFD6-814A-B469-17DC8040AF9D}" srcOrd="0" destOrd="0" presId="urn:microsoft.com/office/officeart/2005/8/layout/process1"/>
    <dgm:cxn modelId="{232AE76F-7DE8-E441-9F6F-00730D23BEE6}" type="presParOf" srcId="{0D45C006-2199-BB49-BA4F-AA1490290BC9}" destId="{6E4BE597-E8A0-A243-8099-34EADA2B30BC}" srcOrd="4" destOrd="0" presId="urn:microsoft.com/office/officeart/2005/8/layout/process1"/>
    <dgm:cxn modelId="{3150B1B7-E4C5-B047-B1DA-BDDF10576A51}" type="presParOf" srcId="{0D45C006-2199-BB49-BA4F-AA1490290BC9}" destId="{6035DBB1-CFF9-8F47-BD2B-34C2541A015B}" srcOrd="5" destOrd="0" presId="urn:microsoft.com/office/officeart/2005/8/layout/process1"/>
    <dgm:cxn modelId="{200D2787-36E3-F64A-801D-4C2B478A248B}" type="presParOf" srcId="{6035DBB1-CFF9-8F47-BD2B-34C2541A015B}" destId="{2DA796C4-EDAE-8447-8927-A8A1A5F2383C}" srcOrd="0" destOrd="0" presId="urn:microsoft.com/office/officeart/2005/8/layout/process1"/>
    <dgm:cxn modelId="{7EF6BD0F-EBC5-944A-8AF2-132240A0A51C}" type="presParOf" srcId="{0D45C006-2199-BB49-BA4F-AA1490290BC9}" destId="{510E22E4-194C-A940-860C-F938F2092F3B}"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AE01B2-5AA5-7A45-A7A6-DB2147E2AB70}" type="datetimeFigureOut">
              <a:rPr lang="en-US" smtClean="0"/>
              <a:t>3/4/2019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F58157-140D-8F43-8DE5-5DABB3753F43}" type="slidenum">
              <a:rPr lang="en-US" smtClean="0"/>
              <a:t>‹#›</a:t>
            </a:fld>
            <a:endParaRPr lang="en-US"/>
          </a:p>
        </p:txBody>
      </p:sp>
    </p:spTree>
    <p:extLst>
      <p:ext uri="{BB962C8B-B14F-4D97-AF65-F5344CB8AC3E}">
        <p14:creationId xmlns:p14="http://schemas.microsoft.com/office/powerpoint/2010/main" val="1934684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313259" y="975589"/>
            <a:ext cx="6517482" cy="188191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313259" y="2914651"/>
            <a:ext cx="6517482" cy="1028699"/>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5220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46" y="3217030"/>
            <a:ext cx="7773324" cy="608708"/>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523696"/>
            <a:ext cx="7366899" cy="2410602"/>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31" y="3831546"/>
            <a:ext cx="7773339" cy="511854"/>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18466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7773339" cy="2570434"/>
          </a:xfrm>
        </p:spPr>
        <p:txBody>
          <a:bodyPr anchor="ctr"/>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3153616"/>
            <a:ext cx="7773339" cy="1189785"/>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5219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1084659" y="457200"/>
            <a:ext cx="6977064" cy="2244678"/>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707524"/>
            <a:ext cx="6564224" cy="446091"/>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31" y="3279597"/>
            <a:ext cx="7773339" cy="106579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3" name="TextBox 12"/>
          <p:cNvSpPr txBox="1"/>
          <p:nvPr/>
        </p:nvSpPr>
        <p:spPr>
          <a:xfrm>
            <a:off x="751116" y="565625"/>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918169" y="2245184"/>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270187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1604041"/>
            <a:ext cx="7773339" cy="1883876"/>
          </a:xfrm>
        </p:spPr>
        <p:txBody>
          <a:bodyPr anchor="b"/>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3496751"/>
            <a:ext cx="7773339" cy="855483"/>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70324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Title 1"/>
          <p:cNvSpPr>
            <a:spLocks noGrp="1"/>
          </p:cNvSpPr>
          <p:nvPr>
            <p:ph type="title"/>
          </p:nvPr>
        </p:nvSpPr>
        <p:spPr>
          <a:xfrm>
            <a:off x="685331" y="457200"/>
            <a:ext cx="7773339" cy="1203821"/>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1775320"/>
            <a:ext cx="2474232"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31" y="2207517"/>
            <a:ext cx="2474232"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9292" y="1775320"/>
            <a:ext cx="2468641"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1012" y="2207517"/>
            <a:ext cx="2477513"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1775320"/>
            <a:ext cx="2478696"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79974" y="2207517"/>
            <a:ext cx="2478696"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3266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0" name="Title 1"/>
          <p:cNvSpPr>
            <a:spLocks noGrp="1"/>
          </p:cNvSpPr>
          <p:nvPr>
            <p:ph type="title"/>
          </p:nvPr>
        </p:nvSpPr>
        <p:spPr>
          <a:xfrm>
            <a:off x="685331" y="458079"/>
            <a:ext cx="7773339" cy="120294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3153615"/>
            <a:ext cx="2472307"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685331" y="1775320"/>
            <a:ext cx="2472307" cy="1143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31" y="3585811"/>
            <a:ext cx="2472307" cy="7575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69" y="3153615"/>
            <a:ext cx="2476371"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331011" y="1775320"/>
            <a:ext cx="2477514" cy="1143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3585811"/>
            <a:ext cx="2477514" cy="7575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79974" y="3153615"/>
            <a:ext cx="2475511"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5979974" y="1775320"/>
            <a:ext cx="2478696" cy="1143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880" y="3585809"/>
            <a:ext cx="2478790" cy="75759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95857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1775320"/>
            <a:ext cx="7773339" cy="25680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57366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Vertical Title 1"/>
          <p:cNvSpPr>
            <a:spLocks noGrp="1"/>
          </p:cNvSpPr>
          <p:nvPr>
            <p:ph type="title" orient="vert"/>
          </p:nvPr>
        </p:nvSpPr>
        <p:spPr>
          <a:xfrm>
            <a:off x="6543675" y="457201"/>
            <a:ext cx="1914995" cy="38861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457201"/>
            <a:ext cx="5744043" cy="38861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82030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E90F538E-5D78-5E41-BB26-195F00141ED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89308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1775320"/>
            <a:ext cx="7772870" cy="2568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83726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621423"/>
            <a:ext cx="7763814" cy="2052614"/>
          </a:xfrm>
        </p:spPr>
        <p:txBody>
          <a:bodyPr anchor="b">
            <a:normAutofit/>
          </a:bodyPr>
          <a:lstStyle>
            <a:lvl1pPr>
              <a:defRPr sz="3000"/>
            </a:lvl1pPr>
          </a:lstStyle>
          <a:p>
            <a:r>
              <a:rPr lang="en-US"/>
              <a:t>Click to edit Master title style</a:t>
            </a:r>
            <a:endParaRPr lang="en-US" dirty="0"/>
          </a:p>
        </p:txBody>
      </p:sp>
      <p:sp>
        <p:nvSpPr>
          <p:cNvPr id="3" name="Text Placeholder 2"/>
          <p:cNvSpPr>
            <a:spLocks noGrp="1"/>
          </p:cNvSpPr>
          <p:nvPr>
            <p:ph type="body" idx="1"/>
          </p:nvPr>
        </p:nvSpPr>
        <p:spPr>
          <a:xfrm>
            <a:off x="685331" y="2743093"/>
            <a:ext cx="7763814" cy="1026137"/>
          </a:xfrm>
        </p:spPr>
        <p:txBody>
          <a:bodyPr>
            <a:normAutofit/>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34712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itle 1"/>
          <p:cNvSpPr>
            <a:spLocks noGrp="1"/>
          </p:cNvSpPr>
          <p:nvPr>
            <p:ph type="title"/>
          </p:nvPr>
        </p:nvSpPr>
        <p:spPr>
          <a:xfrm>
            <a:off x="685332" y="463888"/>
            <a:ext cx="7773338" cy="1197133"/>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1775320"/>
            <a:ext cx="3829520" cy="2568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1775320"/>
            <a:ext cx="3829050" cy="2568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1597588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itle 1"/>
          <p:cNvSpPr>
            <a:spLocks noGrp="1"/>
          </p:cNvSpPr>
          <p:nvPr>
            <p:ph type="title"/>
          </p:nvPr>
        </p:nvSpPr>
        <p:spPr>
          <a:xfrm>
            <a:off x="685332" y="463888"/>
            <a:ext cx="7773338" cy="119713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1778263"/>
            <a:ext cx="3655106" cy="509996"/>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Content Placeholder 3"/>
          <p:cNvSpPr>
            <a:spLocks noGrp="1"/>
          </p:cNvSpPr>
          <p:nvPr>
            <p:ph sz="quarter" idx="13"/>
          </p:nvPr>
        </p:nvSpPr>
        <p:spPr>
          <a:xfrm>
            <a:off x="685331" y="2288260"/>
            <a:ext cx="3829520" cy="20551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1778263"/>
            <a:ext cx="3661353" cy="509996"/>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3" name="Content Placeholder 5"/>
          <p:cNvSpPr>
            <a:spLocks noGrp="1"/>
          </p:cNvSpPr>
          <p:nvPr>
            <p:ph sz="quarter" idx="14"/>
          </p:nvPr>
        </p:nvSpPr>
        <p:spPr>
          <a:xfrm>
            <a:off x="4629150" y="2288260"/>
            <a:ext cx="3829051" cy="20551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743722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81358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72725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2951766" cy="1517439"/>
          </a:xfrm>
        </p:spPr>
        <p:txBody>
          <a:bodyPr anchor="b"/>
          <a:lstStyle>
            <a:lvl1pPr algn="ctr">
              <a:defRPr sz="2400"/>
            </a:lvl1pPr>
          </a:lstStyle>
          <a:p>
            <a:r>
              <a:rPr lang="en-US"/>
              <a:t>Click to edit Master title style</a:t>
            </a:r>
            <a:endParaRPr lang="en-US" dirty="0"/>
          </a:p>
        </p:txBody>
      </p:sp>
      <p:sp>
        <p:nvSpPr>
          <p:cNvPr id="10" name="Content Placeholder 2"/>
          <p:cNvSpPr>
            <a:spLocks noGrp="1"/>
          </p:cNvSpPr>
          <p:nvPr>
            <p:ph sz="quarter" idx="13"/>
          </p:nvPr>
        </p:nvSpPr>
        <p:spPr>
          <a:xfrm>
            <a:off x="3808547" y="457201"/>
            <a:ext cx="4650122" cy="3886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1974639"/>
            <a:ext cx="2951767" cy="2368761"/>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79447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4451227" cy="1517441"/>
          </a:xfrm>
        </p:spPr>
        <p:txBody>
          <a:bodyPr anchor="b"/>
          <a:lstStyle>
            <a:lvl1pPr algn="ct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2" y="457201"/>
            <a:ext cx="2441519" cy="38862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1974639"/>
            <a:ext cx="4451212" cy="2368760"/>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9149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51435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685332" y="463888"/>
            <a:ext cx="7773338" cy="11971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1775320"/>
            <a:ext cx="7773339" cy="25680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4412457"/>
            <a:ext cx="2057400" cy="273844"/>
          </a:xfrm>
          <a:prstGeom prst="rect">
            <a:avLst/>
          </a:prstGeom>
        </p:spPr>
        <p:txBody>
          <a:bodyPr vert="horz" lIns="91440" tIns="45720" rIns="91440" bIns="45720" rtlCol="0" anchor="ctr"/>
          <a:lstStyle>
            <a:lvl1pPr algn="r">
              <a:defRPr sz="750">
                <a:solidFill>
                  <a:schemeClr val="tx1"/>
                </a:solidFill>
              </a:defRPr>
            </a:lvl1pPr>
          </a:lstStyle>
          <a:p>
            <a:endParaRPr lang="en-US" dirty="0"/>
          </a:p>
        </p:txBody>
      </p:sp>
      <p:sp>
        <p:nvSpPr>
          <p:cNvPr id="5" name="Footer Placeholder 4"/>
          <p:cNvSpPr>
            <a:spLocks noGrp="1"/>
          </p:cNvSpPr>
          <p:nvPr>
            <p:ph type="ftr" sz="quarter" idx="3"/>
          </p:nvPr>
        </p:nvSpPr>
        <p:spPr>
          <a:xfrm>
            <a:off x="685331" y="4412457"/>
            <a:ext cx="5004665" cy="273844"/>
          </a:xfrm>
          <a:prstGeom prst="rect">
            <a:avLst/>
          </a:prstGeom>
        </p:spPr>
        <p:txBody>
          <a:bodyPr vert="horz" lIns="91440" tIns="45720" rIns="91440" bIns="45720" rtlCol="0" anchor="ctr"/>
          <a:lstStyle>
            <a:lvl1pPr algn="l">
              <a:defRPr sz="75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4412457"/>
            <a:ext cx="573161" cy="273844"/>
          </a:xfrm>
          <a:prstGeom prst="rect">
            <a:avLst/>
          </a:prstGeom>
        </p:spPr>
        <p:txBody>
          <a:bodyPr vert="horz" lIns="91440" tIns="45720" rIns="91440" bIns="45720" rtlCol="0" anchor="ctr"/>
          <a:lstStyle>
            <a:lvl1pPr algn="r">
              <a:defRPr sz="75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88719538"/>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 id="2147483875" r:id="rId18"/>
  </p:sldLayoutIdLst>
  <p:hf sldNum="0" hdr="0" ftr="0" dt="0"/>
  <p:txStyles>
    <p:titleStyle>
      <a:lvl1pPr algn="ctr" defTabSz="685800" rtl="0" eaLnBrk="1" latinLnBrk="0" hangingPunct="1">
        <a:lnSpc>
          <a:spcPct val="90000"/>
        </a:lnSpc>
        <a:spcBef>
          <a:spcPct val="0"/>
        </a:spcBef>
        <a:buNone/>
        <a:defRPr sz="2700" kern="1200" cap="all" baseline="0">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hyperlink" Target="http://www.pewinternet.org/fact-sheet/mobil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businessofapps.com/data/app-statistic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businessofapps.com/data/app-statistic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wearespectre.com/augmented-realit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en.addiyar.com/article/1349631-postcards-with-augmented-reality"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howardhunt.com/news/augmented-reality-can-enhance-direct-mai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printing.umn.edu/ar/index.ht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medium.com/swlh/the-end-of-the-e-commerce-is-around-the-corner-f2199b44673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www.t-immersion.com/augmented-reality/what-augmented-reality"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opticsgamer.com/wp-content/uploads/2015/04/how-augmented-reality-works-1024x372.png?epik=0qcKaE_IW38hy"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business2community.com/brandviews/newscred/augmented-reality-marketing-will-huge-2015-01086301#1rqJ5x5GjPILyh3x.97" TargetMode="External"/><Relationship Id="rId2" Type="http://schemas.openxmlformats.org/officeDocument/2006/relationships/hyperlink" Target="http://zugara.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fortune.com/2017/10/03/augmented-reality-ar-investment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howardhunt.com/news/augmented-reality-can-enhance-direct-mai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howardhunt.com/news/augmented-reality-can-enhance-direct-mai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hyperlink" Target="http://www.adweek.com/digital/why-print-legacies-like-time-are-betting-big-on-augmented-reality/"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qg.com/capabilities/creative/interactive/augmented-reality"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adage.com/article/digitalnext/ar-savior-print/308923/"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adweek.com/digital/why-print-legacies-like-time-are-betting-big-on-augmented-reality/"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compu-mail.com/blog/2017/07/14/30-direct-mail-statistics-for-201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united-mail.com/marketing-services/augmented-reality-direct-mail.ph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united-mail.com/direct-mail-resources/case-study-ar-direct-mail.ph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united-mail.com/direct-mail-resources/case-study-ar-direct-mail.php"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xmlns="" id="{9A0F0AC6-A89F-416B-9FA4-48E664065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xmlns="" id="{C31AA009-40AD-4098-8AE7-680CA35C6EA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12" name="Rectangle 11">
            <a:extLst>
              <a:ext uri="{FF2B5EF4-FFF2-40B4-BE49-F238E27FC236}">
                <a16:creationId xmlns:a16="http://schemas.microsoft.com/office/drawing/2014/main" xmlns="" id="{4E50CAEE-CAC0-4F18-9593-F09A3338C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xmlns="" id="{D2DA77D5-12C4-446D-AC72-A514960A553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73623" t="43915" r="1" b="10213"/>
          <a:stretch/>
        </p:blipFill>
        <p:spPr>
          <a:xfrm>
            <a:off x="6149767" y="217917"/>
            <a:ext cx="2994233" cy="2929140"/>
          </a:xfrm>
          <a:prstGeom prst="rect">
            <a:avLst/>
          </a:prstGeom>
        </p:spPr>
      </p:pic>
      <p:pic>
        <p:nvPicPr>
          <p:cNvPr id="16" name="Picture 15">
            <a:extLst>
              <a:ext uri="{FF2B5EF4-FFF2-40B4-BE49-F238E27FC236}">
                <a16:creationId xmlns:a16="http://schemas.microsoft.com/office/drawing/2014/main" xmlns="" id="{19E04E4F-6B32-4651-ACE0-DACABF1FC25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12450" t="1120" r="54326" b="73832"/>
          <a:stretch/>
        </p:blipFill>
        <p:spPr>
          <a:xfrm>
            <a:off x="3435997" y="0"/>
            <a:ext cx="5071806" cy="2150823"/>
          </a:xfrm>
          <a:prstGeom prst="rect">
            <a:avLst/>
          </a:prstGeom>
        </p:spPr>
      </p:pic>
      <p:sp>
        <p:nvSpPr>
          <p:cNvPr id="2" name="Title 1"/>
          <p:cNvSpPr>
            <a:spLocks noGrp="1"/>
          </p:cNvSpPr>
          <p:nvPr>
            <p:ph type="ctrTitle" idx="4294967295"/>
          </p:nvPr>
        </p:nvSpPr>
        <p:spPr>
          <a:xfrm>
            <a:off x="965199" y="1660020"/>
            <a:ext cx="4685791" cy="1653612"/>
          </a:xfrm>
        </p:spPr>
        <p:txBody>
          <a:bodyPr vert="horz" lIns="91440" tIns="45720" rIns="91440" bIns="45720" rtlCol="0" anchor="b">
            <a:normAutofit/>
          </a:bodyPr>
          <a:lstStyle/>
          <a:p>
            <a:pPr algn="l" defTabSz="914400"/>
            <a:r>
              <a:rPr lang="en-US" sz="3400"/>
              <a:t>Bringing Your Direct Mail Pieces </a:t>
            </a:r>
            <a:br>
              <a:rPr lang="en-US" sz="3400"/>
            </a:br>
            <a:r>
              <a:rPr lang="en-US" sz="3400"/>
              <a:t>Into The 21st Century </a:t>
            </a:r>
          </a:p>
        </p:txBody>
      </p:sp>
      <p:sp>
        <p:nvSpPr>
          <p:cNvPr id="3" name="Subtitle 2"/>
          <p:cNvSpPr>
            <a:spLocks noGrp="1"/>
          </p:cNvSpPr>
          <p:nvPr>
            <p:ph type="subTitle" idx="1"/>
          </p:nvPr>
        </p:nvSpPr>
        <p:spPr>
          <a:xfrm>
            <a:off x="965200" y="3313632"/>
            <a:ext cx="4685791" cy="948156"/>
          </a:xfrm>
        </p:spPr>
        <p:txBody>
          <a:bodyPr vert="horz" lIns="91440" tIns="45720" rIns="91440" bIns="45720" rtlCol="0">
            <a:normAutofit/>
          </a:bodyPr>
          <a:lstStyle/>
          <a:p>
            <a:pPr algn="l" defTabSz="914400">
              <a:lnSpc>
                <a:spcPct val="110000"/>
              </a:lnSpc>
              <a:spcBef>
                <a:spcPts val="1000"/>
              </a:spcBef>
            </a:pPr>
            <a:r>
              <a:rPr lang="en-US" sz="1400">
                <a:solidFill>
                  <a:schemeClr val="tx1">
                    <a:lumMod val="50000"/>
                    <a:lumOff val="50000"/>
                  </a:schemeClr>
                </a:solidFill>
              </a:rPr>
              <a:t/>
            </a:r>
            <a:br>
              <a:rPr lang="en-US" sz="1400">
                <a:solidFill>
                  <a:schemeClr val="tx1">
                    <a:lumMod val="50000"/>
                    <a:lumOff val="50000"/>
                  </a:schemeClr>
                </a:solidFill>
              </a:rPr>
            </a:br>
            <a:r>
              <a:rPr lang="en-US" sz="1400">
                <a:solidFill>
                  <a:schemeClr val="tx1">
                    <a:lumMod val="50000"/>
                    <a:lumOff val="50000"/>
                  </a:schemeClr>
                </a:solidFill>
              </a:rPr>
              <a:t>Dr. Charles T. Weiss – Copyright 2019</a:t>
            </a:r>
          </a:p>
          <a:p>
            <a:pPr algn="l" defTabSz="914400">
              <a:lnSpc>
                <a:spcPct val="110000"/>
              </a:lnSpc>
              <a:spcBef>
                <a:spcPts val="1000"/>
              </a:spcBef>
            </a:pPr>
            <a:r>
              <a:rPr lang="en-US" sz="1400">
                <a:solidFill>
                  <a:schemeClr val="tx1">
                    <a:lumMod val="50000"/>
                    <a:lumOff val="50000"/>
                  </a:schemeClr>
                </a:solidFill>
              </a:rPr>
              <a:t>Associate Professor – Clemson University</a:t>
            </a:r>
          </a:p>
        </p:txBody>
      </p:sp>
      <p:pic>
        <p:nvPicPr>
          <p:cNvPr id="18" name="Picture 17">
            <a:extLst>
              <a:ext uri="{FF2B5EF4-FFF2-40B4-BE49-F238E27FC236}">
                <a16:creationId xmlns:a16="http://schemas.microsoft.com/office/drawing/2014/main" xmlns="" id="{13D4F2B0-7771-46FC-9763-240E8F55F14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65973" t="81531" r="19879"/>
          <a:stretch/>
        </p:blipFill>
        <p:spPr>
          <a:xfrm>
            <a:off x="7684805" y="4071931"/>
            <a:ext cx="1459195" cy="1071569"/>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pic>
        <p:nvPicPr>
          <p:cNvPr id="20" name="Picture 19">
            <a:extLst>
              <a:ext uri="{FF2B5EF4-FFF2-40B4-BE49-F238E27FC236}">
                <a16:creationId xmlns:a16="http://schemas.microsoft.com/office/drawing/2014/main" xmlns="" id="{6164F387-6750-4AFF-8A10-65C64D31ECA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46466" t="75007" r="30510"/>
          <a:stretch/>
        </p:blipFill>
        <p:spPr>
          <a:xfrm>
            <a:off x="7346744" y="3048747"/>
            <a:ext cx="2037502" cy="1244102"/>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Tree>
    <p:extLst>
      <p:ext uri="{BB962C8B-B14F-4D97-AF65-F5344CB8AC3E}">
        <p14:creationId xmlns:p14="http://schemas.microsoft.com/office/powerpoint/2010/main" val="62960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1" y="463887"/>
            <a:ext cx="5894673" cy="1197133"/>
          </a:xfrm>
        </p:spPr>
        <p:txBody>
          <a:bodyPr>
            <a:normAutofit/>
          </a:bodyPr>
          <a:lstStyle/>
          <a:p>
            <a:r>
              <a:rPr lang="en-US" sz="3000"/>
              <a:t>So, Why AR?</a:t>
            </a:r>
          </a:p>
        </p:txBody>
      </p:sp>
      <p:sp>
        <p:nvSpPr>
          <p:cNvPr id="5" name="Content Placeholder 4"/>
          <p:cNvSpPr>
            <a:spLocks noGrp="1"/>
          </p:cNvSpPr>
          <p:nvPr>
            <p:ph sz="quarter" idx="13"/>
          </p:nvPr>
        </p:nvSpPr>
        <p:spPr>
          <a:xfrm>
            <a:off x="685328" y="1775319"/>
            <a:ext cx="7395415" cy="2568080"/>
          </a:xfrm>
        </p:spPr>
        <p:txBody>
          <a:bodyPr>
            <a:normAutofit lnSpcReduction="10000"/>
          </a:bodyPr>
          <a:lstStyle/>
          <a:p>
            <a:pPr>
              <a:lnSpc>
                <a:spcPct val="110000"/>
              </a:lnSpc>
            </a:pPr>
            <a:r>
              <a:rPr lang="en-US" sz="1200" dirty="0"/>
              <a:t>Smartphone usage continues to grow – According to Pew Research 77% of Americans now (Feb, 2018) own a smartphone up from 35% in 2011. </a:t>
            </a:r>
          </a:p>
          <a:p>
            <a:pPr>
              <a:lnSpc>
                <a:spcPct val="110000"/>
              </a:lnSpc>
            </a:pPr>
            <a:r>
              <a:rPr lang="en-US" sz="1200" dirty="0"/>
              <a:t>The percentage of adults in the US aged between 18 and 29 who own cell phones is 100% and 94% of those own smartphones.</a:t>
            </a:r>
          </a:p>
          <a:p>
            <a:pPr>
              <a:lnSpc>
                <a:spcPct val="110000"/>
              </a:lnSpc>
            </a:pPr>
            <a:r>
              <a:rPr lang="en-US" sz="1200" dirty="0"/>
              <a:t>98% of adults in the US aged between 30 and 49 own a cell phone and 89% of them own a smartphone. </a:t>
            </a:r>
          </a:p>
          <a:p>
            <a:pPr>
              <a:lnSpc>
                <a:spcPct val="110000"/>
              </a:lnSpc>
            </a:pPr>
            <a:r>
              <a:rPr lang="en-US" sz="1200" dirty="0"/>
              <a:t>The only demographic with a large drop off is that of adults aged 65+, only 46% of those who own cell phones actually own smartphones. </a:t>
            </a:r>
          </a:p>
          <a:p>
            <a:pPr marL="0" indent="0">
              <a:lnSpc>
                <a:spcPct val="110000"/>
              </a:lnSpc>
              <a:buNone/>
            </a:pPr>
            <a:r>
              <a:rPr lang="en-US" sz="1200" i="1" dirty="0"/>
              <a:t>					</a:t>
            </a:r>
          </a:p>
          <a:p>
            <a:pPr marL="0" indent="0">
              <a:lnSpc>
                <a:spcPct val="110000"/>
              </a:lnSpc>
              <a:buNone/>
            </a:pPr>
            <a:r>
              <a:rPr lang="en-US" sz="1200" i="1" dirty="0">
                <a:hlinkClick r:id="rId2"/>
              </a:rPr>
              <a:t>http://www.pewinternet.org/fact-sheet/mobile/</a:t>
            </a:r>
            <a:endParaRPr lang="en-US" sz="1200" i="1" dirty="0"/>
          </a:p>
          <a:p>
            <a:pPr>
              <a:lnSpc>
                <a:spcPct val="110000"/>
              </a:lnSpc>
            </a:pPr>
            <a:endParaRPr lang="en-US" sz="1200" dirty="0"/>
          </a:p>
        </p:txBody>
      </p:sp>
    </p:spTree>
    <p:extLst>
      <p:ext uri="{BB962C8B-B14F-4D97-AF65-F5344CB8AC3E}">
        <p14:creationId xmlns:p14="http://schemas.microsoft.com/office/powerpoint/2010/main" val="3708033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App Statistics</a:t>
            </a:r>
          </a:p>
        </p:txBody>
      </p:sp>
      <p:sp>
        <p:nvSpPr>
          <p:cNvPr id="3" name="Content Placeholder 2"/>
          <p:cNvSpPr>
            <a:spLocks noGrp="1"/>
          </p:cNvSpPr>
          <p:nvPr>
            <p:ph sz="quarter" idx="13"/>
          </p:nvPr>
        </p:nvSpPr>
        <p:spPr/>
        <p:txBody>
          <a:bodyPr>
            <a:normAutofit fontScale="92500" lnSpcReduction="10000"/>
          </a:bodyPr>
          <a:lstStyle/>
          <a:p>
            <a:pPr lvl="0"/>
            <a:r>
              <a:rPr lang="en-US" dirty="0"/>
              <a:t>The total number of mobile app downloads in 2017 – 197 billion (a forecast) (</a:t>
            </a:r>
            <a:r>
              <a:rPr lang="en-US" dirty="0" err="1"/>
              <a:t>Statista</a:t>
            </a:r>
            <a:r>
              <a:rPr lang="en-US" dirty="0"/>
              <a:t>)</a:t>
            </a:r>
          </a:p>
          <a:p>
            <a:pPr lvl="0"/>
            <a:r>
              <a:rPr lang="en-US" dirty="0"/>
              <a:t>The total number of </a:t>
            </a:r>
            <a:r>
              <a:rPr lang="en-US" dirty="0" err="1"/>
              <a:t>iOS</a:t>
            </a:r>
            <a:r>
              <a:rPr lang="en-US" dirty="0"/>
              <a:t> app downloads in 2016 – 25+ billion (Source: App Annie)</a:t>
            </a:r>
          </a:p>
          <a:p>
            <a:pPr lvl="0"/>
            <a:r>
              <a:rPr lang="en-US" dirty="0"/>
              <a:t>The total number of Android app downloads in 2015 – 50 billions (Source: Benedict Evans)</a:t>
            </a:r>
          </a:p>
          <a:p>
            <a:pPr lvl="0"/>
            <a:r>
              <a:rPr lang="en-US" dirty="0"/>
              <a:t>The total number of Android app downloads in 2016 –  90 billion (App Annie)</a:t>
            </a:r>
          </a:p>
          <a:p>
            <a:pPr lvl="0"/>
            <a:r>
              <a:rPr lang="en-US" dirty="0"/>
              <a:t>The app category people spend time the most – Social Networking (29% of users) (Source: </a:t>
            </a:r>
            <a:r>
              <a:rPr lang="en-US" dirty="0" err="1"/>
              <a:t>comScore</a:t>
            </a:r>
            <a:r>
              <a:rPr lang="en-US" dirty="0"/>
              <a:t>)</a:t>
            </a:r>
          </a:p>
          <a:p>
            <a:pPr marL="0" lvl="0" indent="0">
              <a:buNone/>
            </a:pPr>
            <a:r>
              <a:rPr lang="en-US" sz="1500" dirty="0"/>
              <a:t>				</a:t>
            </a:r>
            <a:r>
              <a:rPr lang="en-US" sz="1500" dirty="0">
                <a:hlinkClick r:id="rId2"/>
              </a:rPr>
              <a:t>http://</a:t>
            </a:r>
            <a:r>
              <a:rPr lang="en-US" sz="1500" dirty="0" err="1">
                <a:hlinkClick r:id="rId2"/>
              </a:rPr>
              <a:t>www.businessofapps.com</a:t>
            </a:r>
            <a:r>
              <a:rPr lang="en-US" sz="1500" dirty="0">
                <a:hlinkClick r:id="rId2"/>
              </a:rPr>
              <a:t>/data/app-statistics/</a:t>
            </a:r>
            <a:endParaRPr lang="en-US" sz="1500" dirty="0"/>
          </a:p>
        </p:txBody>
      </p:sp>
    </p:spTree>
    <p:extLst>
      <p:ext uri="{BB962C8B-B14F-4D97-AF65-F5344CB8AC3E}">
        <p14:creationId xmlns:p14="http://schemas.microsoft.com/office/powerpoint/2010/main" val="950479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App Statistics, continued</a:t>
            </a:r>
          </a:p>
        </p:txBody>
      </p:sp>
      <p:sp>
        <p:nvSpPr>
          <p:cNvPr id="3" name="Content Placeholder 2"/>
          <p:cNvSpPr>
            <a:spLocks noGrp="1"/>
          </p:cNvSpPr>
          <p:nvPr>
            <p:ph sz="quarter" idx="13"/>
          </p:nvPr>
        </p:nvSpPr>
        <p:spPr/>
        <p:txBody>
          <a:bodyPr>
            <a:normAutofit fontScale="92500" lnSpcReduction="10000"/>
          </a:bodyPr>
          <a:lstStyle/>
          <a:p>
            <a:r>
              <a:rPr lang="en-US" dirty="0"/>
              <a:t>The time spent per user with digital media on mobile in US daily in 2017 – 2.3 hours (Source: </a:t>
            </a:r>
            <a:r>
              <a:rPr lang="en-US" dirty="0" err="1"/>
              <a:t>comScore</a:t>
            </a:r>
            <a:r>
              <a:rPr lang="en-US" dirty="0"/>
              <a:t>)</a:t>
            </a:r>
          </a:p>
          <a:p>
            <a:r>
              <a:rPr lang="en-US" dirty="0"/>
              <a:t>The age group that spends the most time on apps monthly in US in 2015 – 18-24 (90.6 </a:t>
            </a:r>
            <a:r>
              <a:rPr lang="en-US" dirty="0" err="1"/>
              <a:t>hrs</a:t>
            </a:r>
            <a:r>
              <a:rPr lang="en-US" dirty="0"/>
              <a:t> on smartphone apps, 34.7 hrs. on tablet apps) (Source: </a:t>
            </a:r>
            <a:r>
              <a:rPr lang="en-US" dirty="0" err="1"/>
              <a:t>comScore</a:t>
            </a:r>
            <a:r>
              <a:rPr lang="en-US" dirty="0"/>
              <a:t>)</a:t>
            </a:r>
          </a:p>
          <a:p>
            <a:r>
              <a:rPr lang="en-US" dirty="0"/>
              <a:t>The age group that spends the most time on apps monthly in US in 2017- 18-24 (93.5 </a:t>
            </a:r>
            <a:r>
              <a:rPr lang="en-US" dirty="0" err="1"/>
              <a:t>hrs</a:t>
            </a:r>
            <a:r>
              <a:rPr lang="en-US" dirty="0"/>
              <a:t> / month on smartphone apps, 27.6 hrs. / month on tablet apps) (Source: </a:t>
            </a:r>
            <a:r>
              <a:rPr lang="en-US" dirty="0" err="1"/>
              <a:t>Statista</a:t>
            </a:r>
            <a:r>
              <a:rPr lang="en-US" dirty="0"/>
              <a:t>)</a:t>
            </a:r>
          </a:p>
          <a:p>
            <a:r>
              <a:rPr lang="en-US" dirty="0"/>
              <a:t>The average number of apps people use daily – 9 , monthly – 30 (Source: </a:t>
            </a:r>
            <a:r>
              <a:rPr lang="en-US" dirty="0" err="1"/>
              <a:t>TechCrunch</a:t>
            </a:r>
            <a:r>
              <a:rPr lang="en-US" dirty="0"/>
              <a:t>)</a:t>
            </a:r>
            <a:r>
              <a:rPr lang="en-US" sz="1500" dirty="0"/>
              <a:t>					</a:t>
            </a:r>
            <a:br>
              <a:rPr lang="en-US" sz="1500" dirty="0"/>
            </a:br>
            <a:r>
              <a:rPr lang="en-US" sz="1500" dirty="0"/>
              <a:t>				</a:t>
            </a:r>
            <a:r>
              <a:rPr lang="en-US" sz="1500" dirty="0">
                <a:hlinkClick r:id="rId2"/>
              </a:rPr>
              <a:t>http://</a:t>
            </a:r>
            <a:r>
              <a:rPr lang="en-US" sz="1500" dirty="0" err="1">
                <a:hlinkClick r:id="rId2"/>
              </a:rPr>
              <a:t>www.businessofapps.com</a:t>
            </a:r>
            <a:r>
              <a:rPr lang="en-US" sz="1500" dirty="0">
                <a:hlinkClick r:id="rId2"/>
              </a:rPr>
              <a:t>/data/app-statistics</a:t>
            </a:r>
            <a:r>
              <a:rPr lang="en-US" sz="1500" dirty="0"/>
              <a:t>/</a:t>
            </a:r>
          </a:p>
        </p:txBody>
      </p:sp>
    </p:spTree>
    <p:extLst>
      <p:ext uri="{BB962C8B-B14F-4D97-AF65-F5344CB8AC3E}">
        <p14:creationId xmlns:p14="http://schemas.microsoft.com/office/powerpoint/2010/main" val="2426184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 is AR?</a:t>
            </a:r>
          </a:p>
        </p:txBody>
      </p:sp>
      <p:pic>
        <p:nvPicPr>
          <p:cNvPr id="4" name="Content Placeholder 3" descr="AR-how-it-works.jpg">
            <a:hlinkClick r:id="rId2"/>
          </p:cNvPr>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685800" y="2024303"/>
            <a:ext cx="7772400" cy="2069618"/>
          </a:xfrm>
          <a:ln>
            <a:solidFill>
              <a:schemeClr val="tx1"/>
            </a:solidFill>
          </a:ln>
        </p:spPr>
      </p:pic>
      <p:sp>
        <p:nvSpPr>
          <p:cNvPr id="3" name="Rectangle 2">
            <a:extLst>
              <a:ext uri="{FF2B5EF4-FFF2-40B4-BE49-F238E27FC236}">
                <a16:creationId xmlns:a16="http://schemas.microsoft.com/office/drawing/2014/main" xmlns="" id="{5F1D8A03-940D-6A4C-9364-9B2A88229189}"/>
              </a:ext>
            </a:extLst>
          </p:cNvPr>
          <p:cNvSpPr/>
          <p:nvPr/>
        </p:nvSpPr>
        <p:spPr>
          <a:xfrm>
            <a:off x="244548" y="4560964"/>
            <a:ext cx="6049926" cy="369332"/>
          </a:xfrm>
          <a:prstGeom prst="rect">
            <a:avLst/>
          </a:prstGeom>
        </p:spPr>
        <p:txBody>
          <a:bodyPr wrap="square">
            <a:spAutoFit/>
          </a:bodyPr>
          <a:lstStyle/>
          <a:p>
            <a:r>
              <a:rPr lang="en-US" dirty="0">
                <a:hlinkClick r:id="rId2"/>
              </a:rPr>
              <a:t>http://</a:t>
            </a:r>
            <a:r>
              <a:rPr lang="en-US" dirty="0" err="1">
                <a:hlinkClick r:id="rId2"/>
              </a:rPr>
              <a:t>www.wearespectre.com</a:t>
            </a:r>
            <a:r>
              <a:rPr lang="en-US" dirty="0">
                <a:hlinkClick r:id="rId2"/>
              </a:rPr>
              <a:t>/augmented-reality</a:t>
            </a:r>
            <a:endParaRPr lang="en-US" dirty="0"/>
          </a:p>
        </p:txBody>
      </p:sp>
    </p:spTree>
    <p:extLst>
      <p:ext uri="{BB962C8B-B14F-4D97-AF65-F5344CB8AC3E}">
        <p14:creationId xmlns:p14="http://schemas.microsoft.com/office/powerpoint/2010/main" val="201873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AR do for you?</a:t>
            </a:r>
          </a:p>
        </p:txBody>
      </p:sp>
      <p:sp>
        <p:nvSpPr>
          <p:cNvPr id="3" name="Content Placeholder 2"/>
          <p:cNvSpPr>
            <a:spLocks noGrp="1"/>
          </p:cNvSpPr>
          <p:nvPr>
            <p:ph sz="quarter" idx="13"/>
          </p:nvPr>
        </p:nvSpPr>
        <p:spPr/>
        <p:txBody>
          <a:bodyPr/>
          <a:lstStyle/>
          <a:p>
            <a:r>
              <a:rPr lang="en-US" dirty="0"/>
              <a:t>Differentiate your direct mail campaign from the competition and give you the edge you need to increase your ROI</a:t>
            </a:r>
          </a:p>
          <a:p>
            <a:r>
              <a:rPr lang="en-US" dirty="0"/>
              <a:t>Create some excitement, and new business</a:t>
            </a:r>
          </a:p>
          <a:p>
            <a:r>
              <a:rPr lang="en-US" dirty="0"/>
              <a:t>Reach a different audience</a:t>
            </a:r>
          </a:p>
          <a:p>
            <a:r>
              <a:rPr lang="en-US" dirty="0"/>
              <a:t>Make you money</a:t>
            </a:r>
          </a:p>
          <a:p>
            <a:r>
              <a:rPr lang="en-US" dirty="0"/>
              <a:t>You can also incorporate AR components into existing direct mail campaigns – you do not need to start from scratch</a:t>
            </a:r>
          </a:p>
          <a:p>
            <a:endParaRPr lang="en-US" dirty="0"/>
          </a:p>
          <a:p>
            <a:endParaRPr lang="en-US" dirty="0"/>
          </a:p>
        </p:txBody>
      </p:sp>
    </p:spTree>
    <p:extLst>
      <p:ext uri="{BB962C8B-B14F-4D97-AF65-F5344CB8AC3E}">
        <p14:creationId xmlns:p14="http://schemas.microsoft.com/office/powerpoint/2010/main" val="2689562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But, AR has to be used strategically</a:t>
            </a:r>
          </a:p>
        </p:txBody>
      </p:sp>
      <p:sp>
        <p:nvSpPr>
          <p:cNvPr id="3" name="Content Placeholder 2"/>
          <p:cNvSpPr>
            <a:spLocks noGrp="1"/>
          </p:cNvSpPr>
          <p:nvPr>
            <p:ph sz="quarter" idx="13"/>
          </p:nvPr>
        </p:nvSpPr>
        <p:spPr/>
        <p:txBody>
          <a:bodyPr/>
          <a:lstStyle/>
          <a:p>
            <a:r>
              <a:rPr lang="en-US" dirty="0"/>
              <a:t>Keep in mind your target audience when using AR</a:t>
            </a:r>
          </a:p>
          <a:p>
            <a:r>
              <a:rPr lang="en-US" dirty="0"/>
              <a:t>Customers like my 81 year old mom may not be very versed in downloading an app and scanning a direct mail piece</a:t>
            </a:r>
          </a:p>
          <a:p>
            <a:r>
              <a:rPr lang="en-US" dirty="0"/>
              <a:t>Alternatively customers like my college students are very adept at using technology and downloading apps</a:t>
            </a:r>
          </a:p>
          <a:p>
            <a:r>
              <a:rPr lang="en-US" dirty="0"/>
              <a:t>The AR experience also has to be simple. Consumers will have to download an app, beyond that make their experience simple and rewarding. </a:t>
            </a:r>
          </a:p>
        </p:txBody>
      </p:sp>
    </p:spTree>
    <p:extLst>
      <p:ext uri="{BB962C8B-B14F-4D97-AF65-F5344CB8AC3E}">
        <p14:creationId xmlns:p14="http://schemas.microsoft.com/office/powerpoint/2010/main" val="1646074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 Example of AR – Real Estate Marketing</a:t>
            </a:r>
          </a:p>
        </p:txBody>
      </p:sp>
      <p:pic>
        <p:nvPicPr>
          <p:cNvPr id="4" name="Content Placeholder 3" descr="Virtual-View-App_649270_large.jpg">
            <a:hlinkClick r:id="rId2"/>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650256" y="1774825"/>
            <a:ext cx="3843488" cy="2568575"/>
          </a:xfrm>
        </p:spPr>
      </p:pic>
      <p:sp>
        <p:nvSpPr>
          <p:cNvPr id="3" name="Rectangle 2">
            <a:extLst>
              <a:ext uri="{FF2B5EF4-FFF2-40B4-BE49-F238E27FC236}">
                <a16:creationId xmlns:a16="http://schemas.microsoft.com/office/drawing/2014/main" xmlns="" id="{38153E29-BF3E-564A-ABA1-BAA20AC76764}"/>
              </a:ext>
            </a:extLst>
          </p:cNvPr>
          <p:cNvSpPr/>
          <p:nvPr/>
        </p:nvSpPr>
        <p:spPr>
          <a:xfrm>
            <a:off x="1488558" y="4609013"/>
            <a:ext cx="7581014" cy="369332"/>
          </a:xfrm>
          <a:prstGeom prst="rect">
            <a:avLst/>
          </a:prstGeom>
        </p:spPr>
        <p:txBody>
          <a:bodyPr wrap="square">
            <a:spAutoFit/>
          </a:bodyPr>
          <a:lstStyle/>
          <a:p>
            <a:r>
              <a:rPr lang="en-US" dirty="0">
                <a:hlinkClick r:id="rId2"/>
              </a:rPr>
              <a:t>http://</a:t>
            </a:r>
            <a:r>
              <a:rPr lang="en-US" dirty="0" err="1">
                <a:hlinkClick r:id="rId2"/>
              </a:rPr>
              <a:t>en.addiyar.com</a:t>
            </a:r>
            <a:r>
              <a:rPr lang="en-US" dirty="0">
                <a:hlinkClick r:id="rId2"/>
              </a:rPr>
              <a:t>/article/1349631-postcards-with-augmented-reality</a:t>
            </a:r>
            <a:endParaRPr lang="en-US" dirty="0"/>
          </a:p>
        </p:txBody>
      </p:sp>
    </p:spTree>
    <p:extLst>
      <p:ext uri="{BB962C8B-B14F-4D97-AF65-F5344CB8AC3E}">
        <p14:creationId xmlns:p14="http://schemas.microsoft.com/office/powerpoint/2010/main" val="3806767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Another example of AR – Ski Slope Brochure</a:t>
            </a:r>
          </a:p>
        </p:txBody>
      </p:sp>
      <p:pic>
        <p:nvPicPr>
          <p:cNvPr id="4" name="Content Placeholder 3" descr="timthumbARmountain.jpeg">
            <a:hlinkClick r:id="rId2"/>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558793" y="1774825"/>
            <a:ext cx="4026414" cy="2568575"/>
          </a:xfrm>
          <a:ln>
            <a:solidFill>
              <a:schemeClr val="tx1"/>
            </a:solidFill>
          </a:ln>
        </p:spPr>
      </p:pic>
      <p:sp>
        <p:nvSpPr>
          <p:cNvPr id="3" name="Rectangle 2">
            <a:extLst>
              <a:ext uri="{FF2B5EF4-FFF2-40B4-BE49-F238E27FC236}">
                <a16:creationId xmlns:a16="http://schemas.microsoft.com/office/drawing/2014/main" xmlns="" id="{A555CEB0-E6EA-3640-9B48-07F6727C0C34}"/>
              </a:ext>
            </a:extLst>
          </p:cNvPr>
          <p:cNvSpPr/>
          <p:nvPr/>
        </p:nvSpPr>
        <p:spPr>
          <a:xfrm>
            <a:off x="829339" y="4534585"/>
            <a:ext cx="8123275" cy="369332"/>
          </a:xfrm>
          <a:prstGeom prst="rect">
            <a:avLst/>
          </a:prstGeom>
        </p:spPr>
        <p:txBody>
          <a:bodyPr wrap="square">
            <a:spAutoFit/>
          </a:bodyPr>
          <a:lstStyle/>
          <a:p>
            <a:r>
              <a:rPr lang="en-US" dirty="0">
                <a:hlinkClick r:id="rId2"/>
              </a:rPr>
              <a:t>http://</a:t>
            </a:r>
            <a:r>
              <a:rPr lang="en-US" dirty="0" err="1">
                <a:hlinkClick r:id="rId2"/>
              </a:rPr>
              <a:t>www.howardhunt.com</a:t>
            </a:r>
            <a:r>
              <a:rPr lang="en-US" dirty="0">
                <a:hlinkClick r:id="rId2"/>
              </a:rPr>
              <a:t>/news/augmented-reality-can-enhance-direct-mail/</a:t>
            </a:r>
            <a:endParaRPr lang="en-US" dirty="0"/>
          </a:p>
        </p:txBody>
      </p:sp>
    </p:spTree>
    <p:extLst>
      <p:ext uri="{BB962C8B-B14F-4D97-AF65-F5344CB8AC3E}">
        <p14:creationId xmlns:p14="http://schemas.microsoft.com/office/powerpoint/2010/main" val="2639467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 Used With Direct Mail at a University</a:t>
            </a:r>
          </a:p>
        </p:txBody>
      </p:sp>
      <p:pic>
        <p:nvPicPr>
          <p:cNvPr id="4" name="Content Placeholder 3" descr="ar-postcard-example.jpg">
            <a:hlinkClick r:id="rId2"/>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645569" y="1774825"/>
            <a:ext cx="3852862" cy="2568575"/>
          </a:xfrm>
        </p:spPr>
      </p:pic>
      <p:sp>
        <p:nvSpPr>
          <p:cNvPr id="3" name="Rectangle 2">
            <a:extLst>
              <a:ext uri="{FF2B5EF4-FFF2-40B4-BE49-F238E27FC236}">
                <a16:creationId xmlns:a16="http://schemas.microsoft.com/office/drawing/2014/main" xmlns="" id="{DEE57523-F7FC-F044-86FE-9C418A7043BD}"/>
              </a:ext>
            </a:extLst>
          </p:cNvPr>
          <p:cNvSpPr/>
          <p:nvPr/>
        </p:nvSpPr>
        <p:spPr>
          <a:xfrm>
            <a:off x="2723705" y="4534861"/>
            <a:ext cx="3696589" cy="369332"/>
          </a:xfrm>
          <a:prstGeom prst="rect">
            <a:avLst/>
          </a:prstGeom>
        </p:spPr>
        <p:txBody>
          <a:bodyPr wrap="none">
            <a:spAutoFit/>
          </a:bodyPr>
          <a:lstStyle/>
          <a:p>
            <a:r>
              <a:rPr lang="en-US" dirty="0">
                <a:hlinkClick r:id="rId2"/>
              </a:rPr>
              <a:t>https://</a:t>
            </a:r>
            <a:r>
              <a:rPr lang="en-US" dirty="0" err="1">
                <a:hlinkClick r:id="rId2"/>
              </a:rPr>
              <a:t>printing.umn.edu</a:t>
            </a:r>
            <a:r>
              <a:rPr lang="en-US" dirty="0">
                <a:hlinkClick r:id="rId2"/>
              </a:rPr>
              <a:t>/</a:t>
            </a:r>
            <a:r>
              <a:rPr lang="en-US" dirty="0" err="1">
                <a:hlinkClick r:id="rId2"/>
              </a:rPr>
              <a:t>ar</a:t>
            </a:r>
            <a:r>
              <a:rPr lang="en-US" dirty="0">
                <a:hlinkClick r:id="rId2"/>
              </a:rPr>
              <a:t>/</a:t>
            </a:r>
            <a:r>
              <a:rPr lang="en-US" dirty="0" err="1">
                <a:hlinkClick r:id="rId2"/>
              </a:rPr>
              <a:t>index.htm</a:t>
            </a:r>
            <a:endParaRPr lang="en-US" dirty="0"/>
          </a:p>
        </p:txBody>
      </p:sp>
    </p:spTree>
    <p:extLst>
      <p:ext uri="{BB962C8B-B14F-4D97-AF65-F5344CB8AC3E}">
        <p14:creationId xmlns:p14="http://schemas.microsoft.com/office/powerpoint/2010/main" val="1116300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Furniture Stores</a:t>
            </a:r>
          </a:p>
        </p:txBody>
      </p:sp>
      <p:pic>
        <p:nvPicPr>
          <p:cNvPr id="4" name="Content Placeholder 3" descr="IKEAarimagery.jpeg">
            <a:hlinkClick r:id="rId2"/>
          </p:cNvPr>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2286791" y="1774825"/>
            <a:ext cx="4570418" cy="2568575"/>
          </a:xfrm>
          <a:ln>
            <a:solidFill>
              <a:schemeClr val="tx1"/>
            </a:solidFill>
          </a:ln>
        </p:spPr>
      </p:pic>
      <p:sp>
        <p:nvSpPr>
          <p:cNvPr id="3" name="Rectangle 2">
            <a:extLst>
              <a:ext uri="{FF2B5EF4-FFF2-40B4-BE49-F238E27FC236}">
                <a16:creationId xmlns:a16="http://schemas.microsoft.com/office/drawing/2014/main" xmlns="" id="{B264618A-F0A0-B44F-A50E-5CC172AA7157}"/>
              </a:ext>
            </a:extLst>
          </p:cNvPr>
          <p:cNvSpPr/>
          <p:nvPr/>
        </p:nvSpPr>
        <p:spPr>
          <a:xfrm>
            <a:off x="372140" y="4688555"/>
            <a:ext cx="8771860" cy="369332"/>
          </a:xfrm>
          <a:prstGeom prst="rect">
            <a:avLst/>
          </a:prstGeom>
        </p:spPr>
        <p:txBody>
          <a:bodyPr wrap="square">
            <a:spAutoFit/>
          </a:bodyPr>
          <a:lstStyle/>
          <a:p>
            <a:r>
              <a:rPr lang="en-US" dirty="0">
                <a:hlinkClick r:id="rId2"/>
              </a:rPr>
              <a:t>https://</a:t>
            </a:r>
            <a:r>
              <a:rPr lang="en-US" dirty="0" err="1">
                <a:hlinkClick r:id="rId2"/>
              </a:rPr>
              <a:t>medium.com</a:t>
            </a:r>
            <a:r>
              <a:rPr lang="en-US" dirty="0">
                <a:hlinkClick r:id="rId2"/>
              </a:rPr>
              <a:t>/</a:t>
            </a:r>
            <a:r>
              <a:rPr lang="en-US" dirty="0" err="1">
                <a:hlinkClick r:id="rId2"/>
              </a:rPr>
              <a:t>swlh</a:t>
            </a:r>
            <a:r>
              <a:rPr lang="en-US" dirty="0">
                <a:hlinkClick r:id="rId2"/>
              </a:rPr>
              <a:t>/the-end-of-the-e-commerce-is-around-the-corner-f2199b446733</a:t>
            </a:r>
            <a:endParaRPr lang="en-US" dirty="0"/>
          </a:p>
        </p:txBody>
      </p:sp>
    </p:spTree>
    <p:extLst>
      <p:ext uri="{BB962C8B-B14F-4D97-AF65-F5344CB8AC3E}">
        <p14:creationId xmlns:p14="http://schemas.microsoft.com/office/powerpoint/2010/main" val="1248462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330" y="1024467"/>
            <a:ext cx="7773339" cy="3031067"/>
          </a:xfrm>
        </p:spPr>
        <p:txBody>
          <a:bodyPr vert="horz" lIns="91440" tIns="45720" rIns="91440" bIns="45720" rtlCol="0" anchor="ctr">
            <a:normAutofit/>
          </a:bodyPr>
          <a:lstStyle/>
          <a:p>
            <a:pPr lvl="0" defTabSz="914400"/>
            <a:r>
              <a:rPr lang="en-US" sz="2900"/>
              <a:t>“There are three responses to a piece of design – yes, no, and WOW! Wow is the one to aim for.”</a:t>
            </a:r>
            <a:br>
              <a:rPr lang="en-US" sz="2900"/>
            </a:br>
            <a:r>
              <a:rPr lang="en-US" sz="2900"/>
              <a:t/>
            </a:r>
            <a:br>
              <a:rPr lang="en-US" sz="2900"/>
            </a:br>
            <a:r>
              <a:rPr lang="en-US" sz="2900"/>
              <a:t>					~ Milton Glaser</a:t>
            </a:r>
            <a:br>
              <a:rPr lang="en-US" sz="2900"/>
            </a:br>
            <a:endParaRPr lang="en-US" sz="2900"/>
          </a:p>
        </p:txBody>
      </p:sp>
    </p:spTree>
    <p:extLst>
      <p:ext uri="{BB962C8B-B14F-4D97-AF65-F5344CB8AC3E}">
        <p14:creationId xmlns:p14="http://schemas.microsoft.com/office/powerpoint/2010/main" val="3608007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AR work?</a:t>
            </a:r>
          </a:p>
        </p:txBody>
      </p:sp>
      <p:sp>
        <p:nvSpPr>
          <p:cNvPr id="5" name="Content Placeholder 4"/>
          <p:cNvSpPr>
            <a:spLocks noGrp="1"/>
          </p:cNvSpPr>
          <p:nvPr>
            <p:ph sz="quarter" idx="13"/>
          </p:nvPr>
        </p:nvSpPr>
        <p:spPr/>
        <p:txBody>
          <a:bodyPr>
            <a:normAutofit fontScale="92500"/>
          </a:bodyPr>
          <a:lstStyle/>
          <a:p>
            <a:r>
              <a:rPr lang="en-US" dirty="0"/>
              <a:t>Augmented reality uses a printed trigger that launches a digital interaction by using an APP that has been downloaded onto a smartphone, tablet, or even a computer.</a:t>
            </a:r>
          </a:p>
          <a:p>
            <a:r>
              <a:rPr lang="en-US" dirty="0"/>
              <a:t>The printed trigger is pre-defined within the AR software and the digital interaction is added to to the printed trigger action through the creation software. </a:t>
            </a:r>
          </a:p>
          <a:p>
            <a:r>
              <a:rPr lang="en-US" dirty="0"/>
              <a:t>The digital interaction can be anything from launching a website to showing a three-dimensional model. The only limitations are that of the digital screen. </a:t>
            </a:r>
          </a:p>
          <a:p>
            <a:r>
              <a:rPr lang="en-US" dirty="0"/>
              <a:t>These digital interactions are also easily tracked and recorded.</a:t>
            </a:r>
          </a:p>
        </p:txBody>
      </p:sp>
    </p:spTree>
    <p:extLst>
      <p:ext uri="{BB962C8B-B14F-4D97-AF65-F5344CB8AC3E}">
        <p14:creationId xmlns:p14="http://schemas.microsoft.com/office/powerpoint/2010/main" val="3863552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needed then for an AR experience?</a:t>
            </a:r>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2665961097"/>
              </p:ext>
            </p:extLst>
          </p:nvPr>
        </p:nvGraphicFramePr>
        <p:xfrm>
          <a:off x="685800" y="1774825"/>
          <a:ext cx="7772400" cy="2568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6917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needed then for an AR experience?</a:t>
            </a:r>
          </a:p>
        </p:txBody>
      </p:sp>
      <p:sp>
        <p:nvSpPr>
          <p:cNvPr id="3" name="Content Placeholder 2"/>
          <p:cNvSpPr>
            <a:spLocks noGrp="1"/>
          </p:cNvSpPr>
          <p:nvPr>
            <p:ph sz="quarter" idx="13"/>
          </p:nvPr>
        </p:nvSpPr>
        <p:spPr/>
        <p:txBody>
          <a:bodyPr/>
          <a:lstStyle/>
          <a:p>
            <a:r>
              <a:rPr lang="en-US" dirty="0"/>
              <a:t>A smartphone or tablet (even a desktop with a camera)</a:t>
            </a:r>
          </a:p>
          <a:p>
            <a:r>
              <a:rPr lang="en-US" dirty="0"/>
              <a:t>An app (i.e. </a:t>
            </a:r>
            <a:r>
              <a:rPr lang="en-US" dirty="0" err="1"/>
              <a:t>Blippar</a:t>
            </a:r>
            <a:r>
              <a:rPr lang="en-US" dirty="0"/>
              <a:t>, </a:t>
            </a:r>
            <a:r>
              <a:rPr lang="en-US" dirty="0" err="1"/>
              <a:t>Layar</a:t>
            </a:r>
            <a:r>
              <a:rPr lang="en-US" dirty="0"/>
              <a:t>, </a:t>
            </a:r>
            <a:r>
              <a:rPr lang="en-US" dirty="0" err="1"/>
              <a:t>Aurasma</a:t>
            </a:r>
            <a:r>
              <a:rPr lang="en-US" dirty="0"/>
              <a:t>) – Must be downloaded before viewing the AR element.</a:t>
            </a:r>
          </a:p>
          <a:p>
            <a:r>
              <a:rPr lang="en-US" dirty="0"/>
              <a:t>A pre-defined printed trigger (i.e. a postcard, business card, brochure, magazine or catalog)</a:t>
            </a:r>
          </a:p>
          <a:p>
            <a:pPr lvl="1"/>
            <a:r>
              <a:rPr lang="en-US" dirty="0"/>
              <a:t>Triggers can also be location based but most of the Apps utilize a printed trigger </a:t>
            </a:r>
          </a:p>
          <a:p>
            <a:r>
              <a:rPr lang="en-US" dirty="0"/>
              <a:t>Some imagination and creativity</a:t>
            </a:r>
          </a:p>
          <a:p>
            <a:endParaRPr lang="en-US" dirty="0"/>
          </a:p>
        </p:txBody>
      </p:sp>
    </p:spTree>
    <p:extLst>
      <p:ext uri="{BB962C8B-B14F-4D97-AF65-F5344CB8AC3E}">
        <p14:creationId xmlns:p14="http://schemas.microsoft.com/office/powerpoint/2010/main" val="411986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Way To Look At AR:</a:t>
            </a:r>
          </a:p>
        </p:txBody>
      </p:sp>
      <p:pic>
        <p:nvPicPr>
          <p:cNvPr id="4" name="Content Placeholder 3" descr="ar-graphic.jpg">
            <a:hlinkClick r:id="rId2"/>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200346" y="1774825"/>
            <a:ext cx="2743307" cy="2568575"/>
          </a:xfrm>
          <a:ln>
            <a:solidFill>
              <a:schemeClr val="tx1"/>
            </a:solidFill>
          </a:ln>
        </p:spPr>
      </p:pic>
      <p:sp>
        <p:nvSpPr>
          <p:cNvPr id="3" name="Rectangle 2">
            <a:extLst>
              <a:ext uri="{FF2B5EF4-FFF2-40B4-BE49-F238E27FC236}">
                <a16:creationId xmlns:a16="http://schemas.microsoft.com/office/drawing/2014/main" xmlns="" id="{295F4278-6BD9-BA42-A2D4-BF23BDB44BC5}"/>
              </a:ext>
            </a:extLst>
          </p:cNvPr>
          <p:cNvSpPr/>
          <p:nvPr/>
        </p:nvSpPr>
        <p:spPr>
          <a:xfrm>
            <a:off x="1105785" y="4646024"/>
            <a:ext cx="6932427" cy="369332"/>
          </a:xfrm>
          <a:prstGeom prst="rect">
            <a:avLst/>
          </a:prstGeom>
        </p:spPr>
        <p:txBody>
          <a:bodyPr wrap="square">
            <a:spAutoFit/>
          </a:bodyPr>
          <a:lstStyle/>
          <a:p>
            <a:r>
              <a:rPr lang="en-US" dirty="0">
                <a:hlinkClick r:id="rId2"/>
              </a:rPr>
              <a:t>http://</a:t>
            </a:r>
            <a:r>
              <a:rPr lang="en-US" dirty="0" err="1">
                <a:hlinkClick r:id="rId2"/>
              </a:rPr>
              <a:t>www.t-immersion.com</a:t>
            </a:r>
            <a:r>
              <a:rPr lang="en-US" dirty="0">
                <a:hlinkClick r:id="rId2"/>
              </a:rPr>
              <a:t>/augmented-reality/what-augmented-reality</a:t>
            </a:r>
            <a:endParaRPr lang="en-US" dirty="0"/>
          </a:p>
        </p:txBody>
      </p:sp>
    </p:spTree>
    <p:extLst>
      <p:ext uri="{BB962C8B-B14F-4D97-AF65-F5344CB8AC3E}">
        <p14:creationId xmlns:p14="http://schemas.microsoft.com/office/powerpoint/2010/main" val="4215355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does AR Work for Commerce?</a:t>
            </a:r>
          </a:p>
        </p:txBody>
      </p:sp>
      <p:pic>
        <p:nvPicPr>
          <p:cNvPr id="4" name="Content Placeholder 3" descr="InstructionsForAR.png">
            <a:hlinkClick r:id="rId2"/>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32601" y="1774825"/>
            <a:ext cx="7078797" cy="2568575"/>
          </a:xfrm>
        </p:spPr>
      </p:pic>
      <p:sp>
        <p:nvSpPr>
          <p:cNvPr id="3" name="Rectangle 2">
            <a:extLst>
              <a:ext uri="{FF2B5EF4-FFF2-40B4-BE49-F238E27FC236}">
                <a16:creationId xmlns:a16="http://schemas.microsoft.com/office/drawing/2014/main" xmlns="" id="{28DB26D8-50FF-B347-87B0-1537D441B19D}"/>
              </a:ext>
            </a:extLst>
          </p:cNvPr>
          <p:cNvSpPr/>
          <p:nvPr/>
        </p:nvSpPr>
        <p:spPr>
          <a:xfrm>
            <a:off x="382773" y="4451888"/>
            <a:ext cx="8963246" cy="646331"/>
          </a:xfrm>
          <a:prstGeom prst="rect">
            <a:avLst/>
          </a:prstGeom>
        </p:spPr>
        <p:txBody>
          <a:bodyPr wrap="square">
            <a:spAutoFit/>
          </a:bodyPr>
          <a:lstStyle/>
          <a:p>
            <a:r>
              <a:rPr lang="en-US" dirty="0">
                <a:hlinkClick r:id="rId2"/>
              </a:rPr>
              <a:t>http://</a:t>
            </a:r>
            <a:r>
              <a:rPr lang="en-US" dirty="0" err="1">
                <a:hlinkClick r:id="rId2"/>
              </a:rPr>
              <a:t>opticsgamer.com</a:t>
            </a:r>
            <a:r>
              <a:rPr lang="en-US" dirty="0">
                <a:hlinkClick r:id="rId2"/>
              </a:rPr>
              <a:t>/</a:t>
            </a:r>
            <a:r>
              <a:rPr lang="en-US" dirty="0" err="1">
                <a:hlinkClick r:id="rId2"/>
              </a:rPr>
              <a:t>wp</a:t>
            </a:r>
            <a:r>
              <a:rPr lang="en-US" dirty="0">
                <a:hlinkClick r:id="rId2"/>
              </a:rPr>
              <a:t>-content/uploads/2015/04/how-augmented-reality-works-1024x372.png?epik=0qcKaE_IW38hy</a:t>
            </a:r>
            <a:endParaRPr lang="en-US" dirty="0"/>
          </a:p>
        </p:txBody>
      </p:sp>
    </p:spTree>
    <p:extLst>
      <p:ext uri="{BB962C8B-B14F-4D97-AF65-F5344CB8AC3E}">
        <p14:creationId xmlns:p14="http://schemas.microsoft.com/office/powerpoint/2010/main" val="933489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again, why AR?</a:t>
            </a:r>
          </a:p>
        </p:txBody>
      </p:sp>
      <p:sp>
        <p:nvSpPr>
          <p:cNvPr id="3" name="Content Placeholder 2"/>
          <p:cNvSpPr>
            <a:spLocks noGrp="1"/>
          </p:cNvSpPr>
          <p:nvPr>
            <p:ph sz="quarter" idx="13"/>
          </p:nvPr>
        </p:nvSpPr>
        <p:spPr/>
        <p:txBody>
          <a:bodyPr/>
          <a:lstStyle/>
          <a:p>
            <a:r>
              <a:rPr lang="en-US" dirty="0">
                <a:cs typeface="Goudy Old Style"/>
              </a:rPr>
              <a:t>“AR should be used to enhance content – not replace it. The main challenge is understanding that AR is not a digital strategy but rather a digital tactic that can enhance a campaign across multiple platforms.” </a:t>
            </a:r>
          </a:p>
          <a:p>
            <a:r>
              <a:rPr lang="en-US" dirty="0">
                <a:cs typeface="Goudy Old Style"/>
              </a:rPr>
              <a:t>Think of AR as a new tool in your arsenal toward engaging your audience. ~ Matt </a:t>
            </a:r>
            <a:r>
              <a:rPr lang="en-US" dirty="0" err="1">
                <a:cs typeface="Goudy Old Style"/>
              </a:rPr>
              <a:t>Szymczyk</a:t>
            </a:r>
            <a:r>
              <a:rPr lang="en-US" dirty="0">
                <a:cs typeface="Goudy Old Style"/>
              </a:rPr>
              <a:t>, CEO of </a:t>
            </a:r>
            <a:r>
              <a:rPr lang="en-US" u="sng" dirty="0">
                <a:cs typeface="Goudy Old Style"/>
                <a:hlinkClick r:id="rId2"/>
              </a:rPr>
              <a:t>Zugara</a:t>
            </a:r>
            <a:r>
              <a:rPr lang="en-US" dirty="0">
                <a:cs typeface="Goudy Old Style"/>
              </a:rPr>
              <a:t>.</a:t>
            </a:r>
          </a:p>
          <a:p>
            <a:pPr marL="0" indent="0" algn="ctr">
              <a:buNone/>
            </a:pPr>
            <a:r>
              <a:rPr lang="en-US" i="1" dirty="0">
                <a:cs typeface="Goudy Old Style"/>
              </a:rPr>
              <a:t/>
            </a:r>
            <a:br>
              <a:rPr lang="en-US" i="1" dirty="0">
                <a:cs typeface="Goudy Old Style"/>
              </a:rPr>
            </a:br>
            <a:r>
              <a:rPr lang="en-US" i="1" dirty="0">
                <a:cs typeface="Goudy Old Style"/>
              </a:rPr>
              <a:t>Please note this quote is from 2014 but is still very relevant today as we see an uptick in the use of Augmented Reality.</a:t>
            </a:r>
          </a:p>
          <a:p>
            <a:endParaRPr lang="en-US" dirty="0"/>
          </a:p>
        </p:txBody>
      </p:sp>
      <p:sp>
        <p:nvSpPr>
          <p:cNvPr id="4" name="TextBox 3"/>
          <p:cNvSpPr txBox="1"/>
          <p:nvPr/>
        </p:nvSpPr>
        <p:spPr>
          <a:xfrm>
            <a:off x="-235" y="4457699"/>
            <a:ext cx="9144000" cy="246221"/>
          </a:xfrm>
          <a:prstGeom prst="rect">
            <a:avLst/>
          </a:prstGeom>
          <a:noFill/>
        </p:spPr>
        <p:txBody>
          <a:bodyPr wrap="square" rtlCol="0">
            <a:spAutoFit/>
          </a:bodyPr>
          <a:lstStyle/>
          <a:p>
            <a:pPr algn="ctr"/>
            <a:r>
              <a:rPr lang="en-US" sz="1000" dirty="0">
                <a:hlinkClick r:id="rId3"/>
              </a:rPr>
              <a:t>http://www.business2community.com/</a:t>
            </a:r>
            <a:r>
              <a:rPr lang="en-US" sz="1000" dirty="0" err="1">
                <a:hlinkClick r:id="rId3"/>
              </a:rPr>
              <a:t>brandviews</a:t>
            </a:r>
            <a:r>
              <a:rPr lang="en-US" sz="1000" dirty="0">
                <a:hlinkClick r:id="rId3"/>
              </a:rPr>
              <a:t>/</a:t>
            </a:r>
            <a:r>
              <a:rPr lang="en-US" sz="1000" dirty="0" err="1">
                <a:hlinkClick r:id="rId3"/>
              </a:rPr>
              <a:t>newscred</a:t>
            </a:r>
            <a:r>
              <a:rPr lang="en-US" sz="1000" dirty="0">
                <a:hlinkClick r:id="rId3"/>
              </a:rPr>
              <a:t>/augmented-reality-marketing-will-huge-2015-01086301#1rqJ5x5GjPILyh3x.97</a:t>
            </a:r>
            <a:endParaRPr lang="en-US" sz="1000" dirty="0"/>
          </a:p>
        </p:txBody>
      </p:sp>
    </p:spTree>
    <p:extLst>
      <p:ext uri="{BB962C8B-B14F-4D97-AF65-F5344CB8AC3E}">
        <p14:creationId xmlns:p14="http://schemas.microsoft.com/office/powerpoint/2010/main" val="2911531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Companies Investing?</a:t>
            </a:r>
          </a:p>
        </p:txBody>
      </p:sp>
      <p:sp>
        <p:nvSpPr>
          <p:cNvPr id="3" name="Content Placeholder 2"/>
          <p:cNvSpPr>
            <a:spLocks noGrp="1"/>
          </p:cNvSpPr>
          <p:nvPr>
            <p:ph sz="quarter" idx="13"/>
          </p:nvPr>
        </p:nvSpPr>
        <p:spPr/>
        <p:txBody>
          <a:bodyPr>
            <a:normAutofit fontScale="92500" lnSpcReduction="10000"/>
          </a:bodyPr>
          <a:lstStyle/>
          <a:p>
            <a:r>
              <a:rPr lang="en-US" dirty="0"/>
              <a:t>According to an International Data Corporation report, the digital reality market will grow from $5.2 billion last year to more than $162 billion in 2020. Corporate CEOs in any field would be hard-pressed to find a multibillion-dollar industry with an anticipated compound annual growth rate (CAGR) of 181.3% over the 2015–2020 forecast period in any sector other than digital reality.</a:t>
            </a:r>
          </a:p>
          <a:p>
            <a:pPr lvl="1"/>
            <a:r>
              <a:rPr lang="en-US" i="1" dirty="0">
                <a:hlinkClick r:id="rId2"/>
              </a:rPr>
              <a:t>http://</a:t>
            </a:r>
            <a:r>
              <a:rPr lang="en-US" i="1" dirty="0" err="1">
                <a:hlinkClick r:id="rId2"/>
              </a:rPr>
              <a:t>fortune.com</a:t>
            </a:r>
            <a:r>
              <a:rPr lang="en-US" i="1" dirty="0">
                <a:hlinkClick r:id="rId2"/>
              </a:rPr>
              <a:t>/2017/10/03/augmented-reality-</a:t>
            </a:r>
            <a:r>
              <a:rPr lang="en-US" i="1" dirty="0" err="1">
                <a:hlinkClick r:id="rId2"/>
              </a:rPr>
              <a:t>ar</a:t>
            </a:r>
            <a:r>
              <a:rPr lang="en-US" i="1" dirty="0">
                <a:hlinkClick r:id="rId2"/>
              </a:rPr>
              <a:t>-investments/</a:t>
            </a:r>
            <a:endParaRPr lang="en-US" i="1" dirty="0"/>
          </a:p>
          <a:p>
            <a:r>
              <a:rPr lang="en-US" dirty="0"/>
              <a:t>Please note these numbers also include virtual reality but Augmented Reality is a huge part of this expected growth due to the increased usage of smartphones and apps, as well as the need for goggles when it comes to virtual reality. Consumers already have a device in their pocket ready for AR.</a:t>
            </a:r>
          </a:p>
        </p:txBody>
      </p:sp>
    </p:spTree>
    <p:extLst>
      <p:ext uri="{BB962C8B-B14F-4D97-AF65-F5344CB8AC3E}">
        <p14:creationId xmlns:p14="http://schemas.microsoft.com/office/powerpoint/2010/main" val="718128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Another Quote from Matt </a:t>
            </a:r>
            <a:r>
              <a:rPr lang="en-US" dirty="0" err="1"/>
              <a:t>Szymczyk</a:t>
            </a:r>
            <a:r>
              <a:rPr lang="en-US" dirty="0"/>
              <a:t> – </a:t>
            </a:r>
            <a:br>
              <a:rPr lang="en-US" dirty="0"/>
            </a:br>
            <a:r>
              <a:rPr lang="en-US" dirty="0"/>
              <a:t>CEO of </a:t>
            </a:r>
            <a:r>
              <a:rPr lang="en-US" dirty="0" err="1"/>
              <a:t>Zugara</a:t>
            </a:r>
            <a:r>
              <a:rPr lang="en-US" dirty="0"/>
              <a:t>  </a:t>
            </a:r>
          </a:p>
        </p:txBody>
      </p:sp>
      <p:sp>
        <p:nvSpPr>
          <p:cNvPr id="3" name="Content Placeholder 2"/>
          <p:cNvSpPr>
            <a:spLocks noGrp="1"/>
          </p:cNvSpPr>
          <p:nvPr>
            <p:ph sz="quarter" idx="13"/>
          </p:nvPr>
        </p:nvSpPr>
        <p:spPr/>
        <p:txBody>
          <a:bodyPr/>
          <a:lstStyle/>
          <a:p>
            <a:r>
              <a:rPr lang="en-US" dirty="0"/>
              <a:t>“Like any emerging technology, the key to AR’s effectiveness is to provide a value proposition for the consumer. Too often AR has been used as a gimmick that doesn’t provide a meaningful experience for the consumer. The basic principle of ‘good’ AR is one that follows best practices with user experience and provides a call to action for the consumer (for engagement or conversion)”</a:t>
            </a:r>
            <a:br>
              <a:rPr lang="en-US" dirty="0"/>
            </a:br>
            <a:endParaRPr lang="en-US" dirty="0"/>
          </a:p>
          <a:p>
            <a:pPr marL="0" indent="0">
              <a:buNone/>
            </a:pPr>
            <a:r>
              <a:rPr lang="en-US" sz="1400" i="1" dirty="0">
                <a:hlinkClick r:id="rId2"/>
              </a:rPr>
              <a:t>http://</a:t>
            </a:r>
            <a:r>
              <a:rPr lang="en-US" sz="1400" i="1" dirty="0" err="1">
                <a:hlinkClick r:id="rId2"/>
              </a:rPr>
              <a:t>www.howardhunt.com</a:t>
            </a:r>
            <a:r>
              <a:rPr lang="en-US" sz="1400" i="1" dirty="0">
                <a:hlinkClick r:id="rId2"/>
              </a:rPr>
              <a:t>/news/augmented-reality-can-enhance-direct-mail/</a:t>
            </a:r>
            <a:endParaRPr lang="en-US" sz="1400" i="1" dirty="0"/>
          </a:p>
        </p:txBody>
      </p:sp>
    </p:spTree>
    <p:extLst>
      <p:ext uri="{BB962C8B-B14F-4D97-AF65-F5344CB8AC3E}">
        <p14:creationId xmlns:p14="http://schemas.microsoft.com/office/powerpoint/2010/main" val="4117214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Benefits of Combining AR and Direct Mail</a:t>
            </a:r>
          </a:p>
        </p:txBody>
      </p:sp>
      <p:sp>
        <p:nvSpPr>
          <p:cNvPr id="3" name="Content Placeholder 2"/>
          <p:cNvSpPr>
            <a:spLocks noGrp="1"/>
          </p:cNvSpPr>
          <p:nvPr>
            <p:ph sz="quarter" idx="13"/>
          </p:nvPr>
        </p:nvSpPr>
        <p:spPr>
          <a:xfrm>
            <a:off x="174662" y="1516277"/>
            <a:ext cx="8794678" cy="3627223"/>
          </a:xfrm>
        </p:spPr>
        <p:txBody>
          <a:bodyPr>
            <a:normAutofit/>
          </a:bodyPr>
          <a:lstStyle/>
          <a:p>
            <a:r>
              <a:rPr lang="en-US" dirty="0"/>
              <a:t>Improves brand image making your brand appear more consumer focused</a:t>
            </a:r>
          </a:p>
          <a:p>
            <a:r>
              <a:rPr lang="en-US" dirty="0"/>
              <a:t>Increases engagement – the average dwell time for an AR campaign is on average 2.5 times longer than other channels</a:t>
            </a:r>
          </a:p>
          <a:p>
            <a:r>
              <a:rPr lang="en-US" dirty="0"/>
              <a:t>Keeps senders brand front of mind for longer</a:t>
            </a:r>
          </a:p>
          <a:p>
            <a:r>
              <a:rPr lang="en-US" dirty="0"/>
              <a:t>Requires active engagement – users are engaging because they want to</a:t>
            </a:r>
          </a:p>
          <a:p>
            <a:r>
              <a:rPr lang="en-US" dirty="0"/>
              <a:t>Creates more measurable and </a:t>
            </a:r>
            <a:r>
              <a:rPr lang="en-US" dirty="0" err="1"/>
              <a:t>trackable</a:t>
            </a:r>
            <a:r>
              <a:rPr lang="en-US" dirty="0"/>
              <a:t> results</a:t>
            </a:r>
          </a:p>
          <a:p>
            <a:r>
              <a:rPr lang="en-US" dirty="0"/>
              <a:t>Encourages people to take immediate action</a:t>
            </a:r>
            <a:br>
              <a:rPr lang="en-US" dirty="0"/>
            </a:br>
            <a:r>
              <a:rPr lang="en-US" dirty="0"/>
              <a:t/>
            </a:r>
            <a:br>
              <a:rPr lang="en-US" dirty="0"/>
            </a:br>
            <a:r>
              <a:rPr lang="en-US" dirty="0"/>
              <a:t>	</a:t>
            </a:r>
            <a:r>
              <a:rPr lang="en-US" sz="1400" i="1" dirty="0">
                <a:hlinkClick r:id="rId2"/>
              </a:rPr>
              <a:t>http://</a:t>
            </a:r>
            <a:r>
              <a:rPr lang="en-US" sz="1400" i="1" dirty="0" err="1">
                <a:hlinkClick r:id="rId2"/>
              </a:rPr>
              <a:t>www.howardhunt.com</a:t>
            </a:r>
            <a:r>
              <a:rPr lang="en-US" sz="1400" i="1" dirty="0">
                <a:hlinkClick r:id="rId2"/>
              </a:rPr>
              <a:t>/news/augmented-reality-can-enhance-direct-mail/</a:t>
            </a:r>
            <a:endParaRPr lang="en-US" sz="1400" i="1" dirty="0"/>
          </a:p>
        </p:txBody>
      </p:sp>
    </p:spTree>
    <p:extLst>
      <p:ext uri="{BB962C8B-B14F-4D97-AF65-F5344CB8AC3E}">
        <p14:creationId xmlns:p14="http://schemas.microsoft.com/office/powerpoint/2010/main" val="3534972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AR do for a business?</a:t>
            </a:r>
          </a:p>
        </p:txBody>
      </p:sp>
      <p:sp>
        <p:nvSpPr>
          <p:cNvPr id="3" name="Content Placeholder 2"/>
          <p:cNvSpPr>
            <a:spLocks noGrp="1"/>
          </p:cNvSpPr>
          <p:nvPr>
            <p:ph sz="quarter" idx="13"/>
          </p:nvPr>
        </p:nvSpPr>
        <p:spPr/>
        <p:txBody>
          <a:bodyPr>
            <a:normAutofit lnSpcReduction="10000"/>
          </a:bodyPr>
          <a:lstStyle/>
          <a:p>
            <a:r>
              <a:rPr lang="en-US" dirty="0"/>
              <a:t>Create some excitement about a new campaign, or breath life into an existing campaign</a:t>
            </a:r>
          </a:p>
          <a:p>
            <a:r>
              <a:rPr lang="en-US" dirty="0"/>
              <a:t>Connect you to new customers</a:t>
            </a:r>
          </a:p>
          <a:p>
            <a:r>
              <a:rPr lang="en-US" dirty="0"/>
              <a:t>Provide customers with an easy commerce interaction by removing the middle ground of having to manually type in a website URL</a:t>
            </a:r>
          </a:p>
          <a:p>
            <a:r>
              <a:rPr lang="en-US" dirty="0"/>
              <a:t>Provide customers with a level of customization: </a:t>
            </a:r>
            <a:r>
              <a:rPr lang="en-US" dirty="0" err="1"/>
              <a:t>Wayfair</a:t>
            </a:r>
            <a:r>
              <a:rPr lang="en-US" dirty="0"/>
              <a:t>, IKEA, Vespa, or Auto Manufacturers for example. </a:t>
            </a:r>
          </a:p>
          <a:p>
            <a:r>
              <a:rPr lang="en-US" dirty="0"/>
              <a:t>Provide an easy way for you to track results of your campaign.</a:t>
            </a:r>
          </a:p>
        </p:txBody>
      </p:sp>
    </p:spTree>
    <p:extLst>
      <p:ext uri="{BB962C8B-B14F-4D97-AF65-F5344CB8AC3E}">
        <p14:creationId xmlns:p14="http://schemas.microsoft.com/office/powerpoint/2010/main" val="1598719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 3 Step Evolution of Direct Mail</a:t>
            </a:r>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3235157398"/>
              </p:ext>
            </p:extLst>
          </p:nvPr>
        </p:nvGraphicFramePr>
        <p:xfrm>
          <a:off x="685800" y="1774825"/>
          <a:ext cx="7772400" cy="2568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313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graphicEl>
                                              <a:dgm id="{8FDE49CA-C32F-CA4E-BF71-84771FD89D11}"/>
                                            </p:graphicEl>
                                          </p:spTgt>
                                        </p:tgtEl>
                                        <p:attrNameLst>
                                          <p:attrName>style.visibility</p:attrName>
                                        </p:attrNameLst>
                                      </p:cBhvr>
                                      <p:to>
                                        <p:strVal val="visible"/>
                                      </p:to>
                                    </p:set>
                                    <p:animEffect transition="in" filter="dissolve">
                                      <p:cBhvr>
                                        <p:cTn id="7" dur="500"/>
                                        <p:tgtEl>
                                          <p:spTgt spid="5">
                                            <p:graphicEl>
                                              <a:dgm id="{8FDE49CA-C32F-CA4E-BF71-84771FD89D11}"/>
                                            </p:graphic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graphicEl>
                                              <a:dgm id="{49C50B30-1B82-D348-9EE0-09AE0EDB9CA1}"/>
                                            </p:graphicEl>
                                          </p:spTgt>
                                        </p:tgtEl>
                                        <p:attrNameLst>
                                          <p:attrName>style.visibility</p:attrName>
                                        </p:attrNameLst>
                                      </p:cBhvr>
                                      <p:to>
                                        <p:strVal val="visible"/>
                                      </p:to>
                                    </p:set>
                                    <p:animEffect transition="in" filter="dissolve">
                                      <p:cBhvr>
                                        <p:cTn id="10" dur="500"/>
                                        <p:tgtEl>
                                          <p:spTgt spid="5">
                                            <p:graphicEl>
                                              <a:dgm id="{49C50B30-1B82-D348-9EE0-09AE0EDB9CA1}"/>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graphicEl>
                                              <a:dgm id="{39570D1D-F5FC-134C-9263-719EA856F879}"/>
                                            </p:graphicEl>
                                          </p:spTgt>
                                        </p:tgtEl>
                                        <p:attrNameLst>
                                          <p:attrName>style.visibility</p:attrName>
                                        </p:attrNameLst>
                                      </p:cBhvr>
                                      <p:to>
                                        <p:strVal val="visible"/>
                                      </p:to>
                                    </p:set>
                                    <p:animEffect transition="in" filter="dissolve">
                                      <p:cBhvr>
                                        <p:cTn id="15" dur="500"/>
                                        <p:tgtEl>
                                          <p:spTgt spid="5">
                                            <p:graphicEl>
                                              <a:dgm id="{39570D1D-F5FC-134C-9263-719EA856F87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
                                            <p:graphicEl>
                                              <a:dgm id="{5D418DBC-25B3-D947-BCDA-04901D6F2647}"/>
                                            </p:graphicEl>
                                          </p:spTgt>
                                        </p:tgtEl>
                                        <p:attrNameLst>
                                          <p:attrName>style.visibility</p:attrName>
                                        </p:attrNameLst>
                                      </p:cBhvr>
                                      <p:to>
                                        <p:strVal val="visible"/>
                                      </p:to>
                                    </p:set>
                                    <p:animEffect transition="in" filter="dissolve">
                                      <p:cBhvr>
                                        <p:cTn id="20" dur="500"/>
                                        <p:tgtEl>
                                          <p:spTgt spid="5">
                                            <p:graphicEl>
                                              <a:dgm id="{5D418DBC-25B3-D947-BCDA-04901D6F2647}"/>
                                            </p:graphic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5">
                                            <p:graphicEl>
                                              <a:dgm id="{9118C520-6C00-F84A-A8FB-14921C9A55C1}"/>
                                            </p:graphicEl>
                                          </p:spTgt>
                                        </p:tgtEl>
                                        <p:attrNameLst>
                                          <p:attrName>style.visibility</p:attrName>
                                        </p:attrNameLst>
                                      </p:cBhvr>
                                      <p:to>
                                        <p:strVal val="visible"/>
                                      </p:to>
                                    </p:set>
                                    <p:animEffect transition="in" filter="dissolve">
                                      <p:cBhvr>
                                        <p:cTn id="23" dur="500"/>
                                        <p:tgtEl>
                                          <p:spTgt spid="5">
                                            <p:graphicEl>
                                              <a:dgm id="{9118C520-6C00-F84A-A8FB-14921C9A55C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
                                            <p:graphicEl>
                                              <a:dgm id="{FDB61F40-7A21-FA44-99BB-4421F425B92D}"/>
                                            </p:graphicEl>
                                          </p:spTgt>
                                        </p:tgtEl>
                                        <p:attrNameLst>
                                          <p:attrName>style.visibility</p:attrName>
                                        </p:attrNameLst>
                                      </p:cBhvr>
                                      <p:to>
                                        <p:strVal val="visible"/>
                                      </p:to>
                                    </p:set>
                                    <p:animEffect transition="in" filter="dissolve">
                                      <p:cBhvr>
                                        <p:cTn id="28" dur="500"/>
                                        <p:tgtEl>
                                          <p:spTgt spid="5">
                                            <p:graphicEl>
                                              <a:dgm id="{FDB61F40-7A21-FA44-99BB-4421F425B92D}"/>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5">
                                            <p:graphicEl>
                                              <a:dgm id="{2096894B-0955-0241-AB92-673F44DEE921}"/>
                                            </p:graphicEl>
                                          </p:spTgt>
                                        </p:tgtEl>
                                        <p:attrNameLst>
                                          <p:attrName>style.visibility</p:attrName>
                                        </p:attrNameLst>
                                      </p:cBhvr>
                                      <p:to>
                                        <p:strVal val="visible"/>
                                      </p:to>
                                    </p:set>
                                    <p:animEffect transition="in" filter="dissolve">
                                      <p:cBhvr>
                                        <p:cTn id="33" dur="500"/>
                                        <p:tgtEl>
                                          <p:spTgt spid="5">
                                            <p:graphicEl>
                                              <a:dgm id="{2096894B-0955-0241-AB92-673F44DEE921}"/>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5">
                                            <p:graphicEl>
                                              <a:dgm id="{65F82794-DC84-EF42-A6DD-F961EEBD4672}"/>
                                            </p:graphicEl>
                                          </p:spTgt>
                                        </p:tgtEl>
                                        <p:attrNameLst>
                                          <p:attrName>style.visibility</p:attrName>
                                        </p:attrNameLst>
                                      </p:cBhvr>
                                      <p:to>
                                        <p:strVal val="visible"/>
                                      </p:to>
                                    </p:set>
                                    <p:animEffect transition="in" filter="dissolve">
                                      <p:cBhvr>
                                        <p:cTn id="38" dur="500"/>
                                        <p:tgtEl>
                                          <p:spTgt spid="5">
                                            <p:graphicEl>
                                              <a:dgm id="{65F82794-DC84-EF42-A6DD-F961EEBD467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#2</a:t>
            </a:r>
          </a:p>
        </p:txBody>
      </p:sp>
      <p:sp>
        <p:nvSpPr>
          <p:cNvPr id="3" name="Content Placeholder 2"/>
          <p:cNvSpPr>
            <a:spLocks noGrp="1"/>
          </p:cNvSpPr>
          <p:nvPr>
            <p:ph sz="quarter" idx="13"/>
          </p:nvPr>
        </p:nvSpPr>
        <p:spPr>
          <a:xfrm>
            <a:off x="174662" y="1458367"/>
            <a:ext cx="8794678" cy="3444457"/>
          </a:xfrm>
        </p:spPr>
        <p:txBody>
          <a:bodyPr>
            <a:normAutofit fontScale="92500"/>
          </a:bodyPr>
          <a:lstStyle/>
          <a:p>
            <a:r>
              <a:rPr lang="en-US" dirty="0"/>
              <a:t>The first January, 2018, edition of Time magazine included 4 AR experiences.</a:t>
            </a:r>
          </a:p>
          <a:p>
            <a:r>
              <a:rPr lang="en-US" dirty="0"/>
              <a:t>These included an interview with guest editor Bill Gates by Time’s Nancy Gibbs, an animated </a:t>
            </a:r>
            <a:r>
              <a:rPr lang="en-US" dirty="0" err="1"/>
              <a:t>infographic</a:t>
            </a:r>
            <a:r>
              <a:rPr lang="en-US" dirty="0"/>
              <a:t> on the global gender gap in education by contributor Bono, a video of the cover subject, </a:t>
            </a:r>
            <a:r>
              <a:rPr lang="en-US" dirty="0" err="1"/>
              <a:t>Mohamad</a:t>
            </a:r>
            <a:r>
              <a:rPr lang="en-US" dirty="0"/>
              <a:t> </a:t>
            </a:r>
            <a:r>
              <a:rPr lang="en-US" dirty="0" err="1"/>
              <a:t>Nasir</a:t>
            </a:r>
            <a:r>
              <a:rPr lang="en-US" dirty="0"/>
              <a:t>, and a behind-the-scenes </a:t>
            </a:r>
            <a:r>
              <a:rPr lang="en-US" dirty="0" err="1"/>
              <a:t>featurette</a:t>
            </a:r>
            <a:r>
              <a:rPr lang="en-US" dirty="0"/>
              <a:t> showing how the issue was made, all accessible with Time’s Life VR smartphone app.</a:t>
            </a:r>
          </a:p>
          <a:p>
            <a:r>
              <a:rPr lang="en-US" dirty="0"/>
              <a:t>The editors of Time feel that the strong visual component of AR fits with Time’s long tradition of photojournalism as a window on the world.</a:t>
            </a:r>
          </a:p>
          <a:p>
            <a:r>
              <a:rPr lang="en-US" dirty="0"/>
              <a:t>Time, Inc. plans to continue with AR experiences in their magazines as well as stand alone apps.</a:t>
            </a:r>
          </a:p>
          <a:p>
            <a:pPr marL="0" indent="0">
              <a:buNone/>
            </a:pPr>
            <a:r>
              <a:rPr lang="en-US" dirty="0"/>
              <a:t>	</a:t>
            </a:r>
          </a:p>
          <a:p>
            <a:pPr marL="0" indent="0">
              <a:buNone/>
            </a:pPr>
            <a:r>
              <a:rPr lang="en-US" sz="1500" dirty="0">
                <a:hlinkClick r:id="rId2"/>
              </a:rPr>
              <a:t>http://</a:t>
            </a:r>
            <a:r>
              <a:rPr lang="en-US" sz="1500" dirty="0" err="1">
                <a:hlinkClick r:id="rId2"/>
              </a:rPr>
              <a:t>www.adweek.com</a:t>
            </a:r>
            <a:r>
              <a:rPr lang="en-US" sz="1500" dirty="0">
                <a:hlinkClick r:id="rId2"/>
              </a:rPr>
              <a:t>/digital/why-print-legacies-like-time-are-betting-big-on-augmented-reality/</a:t>
            </a:r>
            <a:endParaRPr lang="en-US" sz="1500" dirty="0"/>
          </a:p>
        </p:txBody>
      </p:sp>
    </p:spTree>
    <p:extLst>
      <p:ext uri="{BB962C8B-B14F-4D97-AF65-F5344CB8AC3E}">
        <p14:creationId xmlns:p14="http://schemas.microsoft.com/office/powerpoint/2010/main" val="3501096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One AR Creator states… on their webpage</a:t>
            </a:r>
          </a:p>
        </p:txBody>
      </p:sp>
      <p:sp>
        <p:nvSpPr>
          <p:cNvPr id="3" name="Content Placeholder 2"/>
          <p:cNvSpPr>
            <a:spLocks noGrp="1"/>
          </p:cNvSpPr>
          <p:nvPr>
            <p:ph sz="quarter" idx="13"/>
          </p:nvPr>
        </p:nvSpPr>
        <p:spPr>
          <a:xfrm>
            <a:off x="174662" y="1329733"/>
            <a:ext cx="8794678" cy="3530564"/>
          </a:xfrm>
        </p:spPr>
        <p:txBody>
          <a:bodyPr>
            <a:normAutofit lnSpcReduction="10000"/>
          </a:bodyPr>
          <a:lstStyle/>
          <a:p>
            <a:pPr marL="0" indent="0">
              <a:buNone/>
            </a:pPr>
            <a:r>
              <a:rPr lang="en-US" sz="1900" dirty="0">
                <a:solidFill>
                  <a:srgbClr val="FF6600"/>
                </a:solidFill>
                <a:latin typeface="Avenir Black"/>
                <a:cs typeface="Avenir Black"/>
              </a:rPr>
              <a:t>Unleash your brand potential</a:t>
            </a:r>
          </a:p>
          <a:p>
            <a:pPr marL="0" indent="0">
              <a:buNone/>
            </a:pPr>
            <a:r>
              <a:rPr lang="en-US" dirty="0"/>
              <a:t>Reach the next level of consumer engagement by connecting highly interactive media with a </a:t>
            </a:r>
            <a:r>
              <a:rPr lang="en-US" dirty="0" err="1"/>
              <a:t>scannable</a:t>
            </a:r>
            <a:r>
              <a:rPr lang="en-US" dirty="0"/>
              <a:t> image. The printed page comes to life in your customer’s hand. Not only is it cool, but when integrated with your print media strategy and a powerful call to action, it is a meaningful and direct business driver that boosts campaign results.</a:t>
            </a:r>
          </a:p>
          <a:p>
            <a:r>
              <a:rPr lang="en-US" dirty="0"/>
              <a:t>Generate 3-D content that pops off the page</a:t>
            </a:r>
          </a:p>
          <a:p>
            <a:r>
              <a:rPr lang="en-US" dirty="0"/>
              <a:t>Add a “wow” factor to the customer experience</a:t>
            </a:r>
          </a:p>
          <a:p>
            <a:r>
              <a:rPr lang="en-US" dirty="0"/>
              <a:t>Add real-time information and 2-D overlays</a:t>
            </a:r>
          </a:p>
          <a:p>
            <a:r>
              <a:rPr lang="en-US" dirty="0"/>
              <a:t>Enjoy enhanced tracking and analytics</a:t>
            </a:r>
            <a:br>
              <a:rPr lang="en-US" dirty="0"/>
            </a:br>
            <a:endParaRPr lang="en-US" dirty="0"/>
          </a:p>
          <a:p>
            <a:pPr marL="0" indent="0">
              <a:buNone/>
            </a:pPr>
            <a:r>
              <a:rPr lang="en-US" sz="1400" dirty="0"/>
              <a:t>			</a:t>
            </a:r>
            <a:r>
              <a:rPr lang="en-US" sz="1400" dirty="0">
                <a:hlinkClick r:id="rId2"/>
              </a:rPr>
              <a:t>https://</a:t>
            </a:r>
            <a:r>
              <a:rPr lang="en-US" sz="1400" dirty="0" err="1">
                <a:hlinkClick r:id="rId2"/>
              </a:rPr>
              <a:t>www.qg.com</a:t>
            </a:r>
            <a:r>
              <a:rPr lang="en-US" sz="1400" dirty="0">
                <a:hlinkClick r:id="rId2"/>
              </a:rPr>
              <a:t>/capabilities/creative/interactive/augmented-reality</a:t>
            </a:r>
            <a:endParaRPr lang="en-US" sz="1400" dirty="0"/>
          </a:p>
        </p:txBody>
      </p:sp>
    </p:spTree>
    <p:extLst>
      <p:ext uri="{BB962C8B-B14F-4D97-AF65-F5344CB8AC3E}">
        <p14:creationId xmlns:p14="http://schemas.microsoft.com/office/powerpoint/2010/main" val="4239927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Could AR Help Save Print? (and mail to an extent?)</a:t>
            </a:r>
          </a:p>
        </p:txBody>
      </p:sp>
      <p:sp>
        <p:nvSpPr>
          <p:cNvPr id="3" name="Content Placeholder 2"/>
          <p:cNvSpPr>
            <a:spLocks noGrp="1"/>
          </p:cNvSpPr>
          <p:nvPr>
            <p:ph sz="quarter" idx="13"/>
          </p:nvPr>
        </p:nvSpPr>
        <p:spPr>
          <a:xfrm>
            <a:off x="685330" y="1775319"/>
            <a:ext cx="7772870" cy="3126289"/>
          </a:xfrm>
        </p:spPr>
        <p:txBody>
          <a:bodyPr>
            <a:normAutofit fontScale="92500" lnSpcReduction="10000"/>
          </a:bodyPr>
          <a:lstStyle/>
          <a:p>
            <a:r>
              <a:rPr lang="en-US" dirty="0"/>
              <a:t>“If AR is to succeed, it must enhance the two-dimensional printed page and delight the consumer, making itself more than just a novelty but a must-have experience. AR content should be a welcome complement to the physical page, providing something that may not be conveyable with words alone.”</a:t>
            </a:r>
          </a:p>
          <a:p>
            <a:r>
              <a:rPr lang="en-US" dirty="0"/>
              <a:t>“AR should create experiences that drive conversations and spark curiosity, and allow readers to dive even deeper into the story.”</a:t>
            </a:r>
          </a:p>
          <a:p>
            <a:r>
              <a:rPr lang="en-US" dirty="0"/>
              <a:t>“AR has the ability to bring the print experience into that world in a way that, if done correctly, could result in breathtaking, new, mixed experiences. As consumer society continues to digitally evolve, print needs to evolve with it.”</a:t>
            </a:r>
          </a:p>
          <a:p>
            <a:pPr marL="0" indent="0">
              <a:buNone/>
            </a:pPr>
            <a:r>
              <a:rPr lang="en-US" sz="1400" i="1" dirty="0"/>
              <a:t>				</a:t>
            </a:r>
            <a:br>
              <a:rPr lang="en-US" sz="1400" i="1" dirty="0"/>
            </a:br>
            <a:r>
              <a:rPr lang="en-US" sz="1400" i="1" dirty="0">
                <a:hlinkClick r:id="rId2"/>
              </a:rPr>
              <a:t>http://</a:t>
            </a:r>
            <a:r>
              <a:rPr lang="en-US" sz="1400" i="1" dirty="0" err="1">
                <a:hlinkClick r:id="rId2"/>
              </a:rPr>
              <a:t>adage.com</a:t>
            </a:r>
            <a:r>
              <a:rPr lang="en-US" sz="1400" i="1" dirty="0">
                <a:hlinkClick r:id="rId2"/>
              </a:rPr>
              <a:t>/article/</a:t>
            </a:r>
            <a:r>
              <a:rPr lang="en-US" sz="1400" i="1" dirty="0" err="1">
                <a:hlinkClick r:id="rId2"/>
              </a:rPr>
              <a:t>digitalnext</a:t>
            </a:r>
            <a:r>
              <a:rPr lang="en-US" sz="1400" i="1" dirty="0">
                <a:hlinkClick r:id="rId2"/>
              </a:rPr>
              <a:t>/</a:t>
            </a:r>
            <a:r>
              <a:rPr lang="en-US" sz="1400" i="1" dirty="0" err="1">
                <a:hlinkClick r:id="rId2"/>
              </a:rPr>
              <a:t>ar</a:t>
            </a:r>
            <a:r>
              <a:rPr lang="en-US" sz="1400" i="1" dirty="0">
                <a:hlinkClick r:id="rId2"/>
              </a:rPr>
              <a:t>-savior-print/308923/</a:t>
            </a:r>
            <a:endParaRPr lang="en-US" sz="1400" i="1" dirty="0"/>
          </a:p>
        </p:txBody>
      </p:sp>
    </p:spTree>
    <p:extLst>
      <p:ext uri="{BB962C8B-B14F-4D97-AF65-F5344CB8AC3E}">
        <p14:creationId xmlns:p14="http://schemas.microsoft.com/office/powerpoint/2010/main" val="91139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Cautionary Quote…</a:t>
            </a:r>
          </a:p>
        </p:txBody>
      </p:sp>
      <p:sp>
        <p:nvSpPr>
          <p:cNvPr id="3" name="Content Placeholder 2"/>
          <p:cNvSpPr>
            <a:spLocks noGrp="1"/>
          </p:cNvSpPr>
          <p:nvPr>
            <p:ph sz="quarter" idx="13"/>
          </p:nvPr>
        </p:nvSpPr>
        <p:spPr/>
        <p:txBody>
          <a:bodyPr>
            <a:normAutofit/>
          </a:bodyPr>
          <a:lstStyle/>
          <a:p>
            <a:r>
              <a:rPr lang="en-US" dirty="0"/>
              <a:t>“The AR and print combination is a very promising one,” </a:t>
            </a:r>
            <a:r>
              <a:rPr lang="en-US" dirty="0" err="1"/>
              <a:t>Mallin</a:t>
            </a:r>
            <a:r>
              <a:rPr lang="en-US" dirty="0"/>
              <a:t> said. “The stumbling block is in how people experience the AR execution. Most of the time, you have to download an app you don’t already have. Many consumers won’t do that, or won’t understand that they need to. And once they download the app, it just sits there on their phone.” ~ Noah </a:t>
            </a:r>
            <a:r>
              <a:rPr lang="en-US" dirty="0" err="1"/>
              <a:t>Mallin</a:t>
            </a:r>
            <a:r>
              <a:rPr lang="en-US" dirty="0"/>
              <a:t> of Wavemaker</a:t>
            </a:r>
            <a:r>
              <a:rPr lang="en-US" sz="1350" dirty="0"/>
              <a:t/>
            </a:r>
            <a:br>
              <a:rPr lang="en-US" sz="1350" dirty="0"/>
            </a:br>
            <a:r>
              <a:rPr lang="en-US" sz="1350" dirty="0"/>
              <a:t/>
            </a:r>
            <a:br>
              <a:rPr lang="en-US" sz="1350" dirty="0"/>
            </a:br>
            <a:r>
              <a:rPr lang="en-US" sz="1350" dirty="0"/>
              <a:t/>
            </a:r>
            <a:br>
              <a:rPr lang="en-US" sz="1350" dirty="0"/>
            </a:br>
            <a:r>
              <a:rPr lang="en-US" sz="1400" i="1" dirty="0">
                <a:hlinkClick r:id="rId2"/>
              </a:rPr>
              <a:t>http://</a:t>
            </a:r>
            <a:r>
              <a:rPr lang="en-US" sz="1400" i="1" dirty="0" err="1">
                <a:hlinkClick r:id="rId2"/>
              </a:rPr>
              <a:t>www.adweek.com</a:t>
            </a:r>
            <a:r>
              <a:rPr lang="en-US" sz="1400" i="1" dirty="0">
                <a:hlinkClick r:id="rId2"/>
              </a:rPr>
              <a:t>/digital/why-print-legacies-like-time-are-betting-big-on-augmented-reality/</a:t>
            </a:r>
            <a:endParaRPr lang="en-US" sz="1400" i="1" dirty="0"/>
          </a:p>
        </p:txBody>
      </p:sp>
    </p:spTree>
    <p:extLst>
      <p:ext uri="{BB962C8B-B14F-4D97-AF65-F5344CB8AC3E}">
        <p14:creationId xmlns:p14="http://schemas.microsoft.com/office/powerpoint/2010/main" val="187135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 That In Mind</a:t>
            </a:r>
          </a:p>
        </p:txBody>
      </p:sp>
      <p:sp>
        <p:nvSpPr>
          <p:cNvPr id="3" name="Content Placeholder 2"/>
          <p:cNvSpPr>
            <a:spLocks noGrp="1"/>
          </p:cNvSpPr>
          <p:nvPr>
            <p:ph sz="quarter" idx="13"/>
          </p:nvPr>
        </p:nvSpPr>
        <p:spPr/>
        <p:txBody>
          <a:bodyPr/>
          <a:lstStyle/>
          <a:p>
            <a:r>
              <a:rPr lang="en-US" dirty="0"/>
              <a:t>AR is new and is young</a:t>
            </a:r>
          </a:p>
          <a:p>
            <a:r>
              <a:rPr lang="en-US" dirty="0"/>
              <a:t>It will take time to be fully adopted</a:t>
            </a:r>
          </a:p>
          <a:p>
            <a:r>
              <a:rPr lang="en-US" dirty="0"/>
              <a:t>But the signs are there it is going to turn into something fantastic</a:t>
            </a:r>
          </a:p>
          <a:p>
            <a:r>
              <a:rPr lang="en-US" dirty="0"/>
              <a:t>Apple and other companies are already experimenting with AR that does not require an App</a:t>
            </a:r>
          </a:p>
        </p:txBody>
      </p:sp>
    </p:spTree>
    <p:extLst>
      <p:ext uri="{BB962C8B-B14F-4D97-AF65-F5344CB8AC3E}">
        <p14:creationId xmlns:p14="http://schemas.microsoft.com/office/powerpoint/2010/main" val="2930130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Mindful</a:t>
            </a:r>
          </a:p>
        </p:txBody>
      </p:sp>
      <p:sp>
        <p:nvSpPr>
          <p:cNvPr id="3" name="Content Placeholder 2"/>
          <p:cNvSpPr>
            <a:spLocks noGrp="1"/>
          </p:cNvSpPr>
          <p:nvPr>
            <p:ph sz="quarter" idx="13"/>
          </p:nvPr>
        </p:nvSpPr>
        <p:spPr/>
        <p:txBody>
          <a:bodyPr>
            <a:normAutofit fontScale="92500" lnSpcReduction="20000"/>
          </a:bodyPr>
          <a:lstStyle/>
          <a:p>
            <a:r>
              <a:rPr lang="en-US" dirty="0"/>
              <a:t>If you do decide to go with an AR element in your Direct Mail pieces you have to make it worthwhile, you have to make it worth the time of the consumer, you have to make it relevant to their needs. Don’t just make it cool. Make it dynamic.</a:t>
            </a:r>
          </a:p>
          <a:p>
            <a:r>
              <a:rPr lang="en-US" dirty="0"/>
              <a:t>Think about a generic direct mail piece that you got in the mail at some point… did you even read it, did you throw it away, did you recycle it? Why? There was probably little incentive for you to follow through with the company unless you just happened to need that service or want to buy that thing. AR can be very personalized to the consumer.</a:t>
            </a:r>
          </a:p>
          <a:p>
            <a:r>
              <a:rPr lang="en-US" dirty="0"/>
              <a:t>In terms of AR, your potential customer will have to download an App to make the magic happen, so the experience really has to be worthwhile.. </a:t>
            </a:r>
          </a:p>
        </p:txBody>
      </p:sp>
    </p:spTree>
    <p:extLst>
      <p:ext uri="{BB962C8B-B14F-4D97-AF65-F5344CB8AC3E}">
        <p14:creationId xmlns:p14="http://schemas.microsoft.com/office/powerpoint/2010/main" val="4146833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the End</a:t>
            </a:r>
          </a:p>
        </p:txBody>
      </p:sp>
      <p:sp>
        <p:nvSpPr>
          <p:cNvPr id="3" name="Content Placeholder 2"/>
          <p:cNvSpPr>
            <a:spLocks noGrp="1"/>
          </p:cNvSpPr>
          <p:nvPr>
            <p:ph sz="quarter" idx="13"/>
          </p:nvPr>
        </p:nvSpPr>
        <p:spPr/>
        <p:txBody>
          <a:bodyPr/>
          <a:lstStyle/>
          <a:p>
            <a:r>
              <a:rPr lang="en-US" dirty="0"/>
              <a:t>It is up to you</a:t>
            </a:r>
          </a:p>
          <a:p>
            <a:r>
              <a:rPr lang="en-US" dirty="0"/>
              <a:t>AR is one way to differentiate your mailed pieces from the competition, but the technology alone will not make you money.</a:t>
            </a:r>
          </a:p>
          <a:p>
            <a:r>
              <a:rPr lang="en-US" dirty="0"/>
              <a:t>Your campaign has to be created so that consumers want to interact with the AR experience, this can potentially make you money.</a:t>
            </a:r>
          </a:p>
          <a:p>
            <a:r>
              <a:rPr lang="en-US" dirty="0"/>
              <a:t>Some say the future is now, and in many ways the future of AR is already here, but it is hard to say where it will be next year.</a:t>
            </a:r>
          </a:p>
        </p:txBody>
      </p:sp>
    </p:spTree>
    <p:extLst>
      <p:ext uri="{BB962C8B-B14F-4D97-AF65-F5344CB8AC3E}">
        <p14:creationId xmlns:p14="http://schemas.microsoft.com/office/powerpoint/2010/main" val="3514631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1" y="463887"/>
            <a:ext cx="5894673" cy="1197133"/>
          </a:xfrm>
        </p:spPr>
        <p:txBody>
          <a:bodyPr>
            <a:normAutofit/>
          </a:bodyPr>
          <a:lstStyle/>
          <a:p>
            <a:r>
              <a:rPr lang="en-US" sz="3000"/>
              <a:t>A Quick Note:</a:t>
            </a:r>
          </a:p>
        </p:txBody>
      </p:sp>
      <p:sp>
        <p:nvSpPr>
          <p:cNvPr id="3" name="Content Placeholder 2"/>
          <p:cNvSpPr>
            <a:spLocks noGrp="1"/>
          </p:cNvSpPr>
          <p:nvPr>
            <p:ph sz="quarter" idx="13"/>
          </p:nvPr>
        </p:nvSpPr>
        <p:spPr>
          <a:xfrm>
            <a:off x="685329" y="1775319"/>
            <a:ext cx="5894674" cy="2568080"/>
          </a:xfrm>
        </p:spPr>
        <p:txBody>
          <a:bodyPr>
            <a:normAutofit/>
          </a:bodyPr>
          <a:lstStyle/>
          <a:p>
            <a:pPr>
              <a:lnSpc>
                <a:spcPct val="110000"/>
              </a:lnSpc>
            </a:pPr>
            <a:r>
              <a:rPr lang="en-US" sz="1100">
                <a:cs typeface="Goudy Old Style"/>
              </a:rPr>
              <a:t>This presentation is meant to show you the possibilities of using AR as part of a direct mail marketing campaign</a:t>
            </a:r>
          </a:p>
          <a:p>
            <a:pPr>
              <a:lnSpc>
                <a:spcPct val="110000"/>
              </a:lnSpc>
            </a:pPr>
            <a:r>
              <a:rPr lang="en-US" sz="1100">
                <a:cs typeface="Goudy Old Style"/>
              </a:rPr>
              <a:t>It is not meant to be an advertisement for any specific company or application, though I will mention some specific companies</a:t>
            </a:r>
          </a:p>
          <a:p>
            <a:pPr>
              <a:lnSpc>
                <a:spcPct val="110000"/>
              </a:lnSpc>
            </a:pPr>
            <a:r>
              <a:rPr lang="en-US" sz="1100" b="1"/>
              <a:t>All images used are for educational purposes only. Each image has a link to its source and no images are meant to be used for commercial purposes. There is a citation list at the end of this presentation as well. </a:t>
            </a:r>
          </a:p>
          <a:p>
            <a:pPr>
              <a:lnSpc>
                <a:spcPct val="110000"/>
              </a:lnSpc>
            </a:pPr>
            <a:r>
              <a:rPr lang="en-US" sz="1100">
                <a:cs typeface="Goudy Old Style"/>
              </a:rPr>
              <a:t>And if you do decide to add AR to your direct mail toolbox I would hope that you would reach out for some help from an external expert.</a:t>
            </a:r>
          </a:p>
          <a:p>
            <a:pPr>
              <a:lnSpc>
                <a:spcPct val="110000"/>
              </a:lnSpc>
            </a:pPr>
            <a:r>
              <a:rPr lang="en-US" sz="1100">
                <a:cs typeface="Goudy Old Style"/>
              </a:rPr>
              <a:t>Also, remember to not be afraid to try something new, though of course we have to watch the bottom line.</a:t>
            </a:r>
          </a:p>
          <a:p>
            <a:pPr>
              <a:lnSpc>
                <a:spcPct val="110000"/>
              </a:lnSpc>
            </a:pPr>
            <a:endParaRPr lang="en-US" sz="1100"/>
          </a:p>
        </p:txBody>
      </p:sp>
    </p:spTree>
    <p:extLst>
      <p:ext uri="{BB962C8B-B14F-4D97-AF65-F5344CB8AC3E}">
        <p14:creationId xmlns:p14="http://schemas.microsoft.com/office/powerpoint/2010/main" val="1184706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1" y="463887"/>
            <a:ext cx="5894673" cy="1197133"/>
          </a:xfrm>
        </p:spPr>
        <p:txBody>
          <a:bodyPr>
            <a:normAutofit/>
          </a:bodyPr>
          <a:lstStyle/>
          <a:p>
            <a:r>
              <a:rPr lang="en-US" sz="3000"/>
              <a:t>What This Presentation Is All About</a:t>
            </a:r>
          </a:p>
        </p:txBody>
      </p:sp>
      <p:sp>
        <p:nvSpPr>
          <p:cNvPr id="3" name="Content Placeholder 2"/>
          <p:cNvSpPr>
            <a:spLocks noGrp="1"/>
          </p:cNvSpPr>
          <p:nvPr>
            <p:ph sz="quarter" idx="13"/>
          </p:nvPr>
        </p:nvSpPr>
        <p:spPr>
          <a:xfrm>
            <a:off x="685329" y="1775319"/>
            <a:ext cx="5894674" cy="2568080"/>
          </a:xfrm>
        </p:spPr>
        <p:txBody>
          <a:bodyPr>
            <a:normAutofit/>
          </a:bodyPr>
          <a:lstStyle/>
          <a:p>
            <a:pPr>
              <a:lnSpc>
                <a:spcPct val="110000"/>
              </a:lnSpc>
            </a:pPr>
            <a:r>
              <a:rPr lang="en-US" sz="1400">
                <a:cs typeface="Goudy Old Style"/>
              </a:rPr>
              <a:t>This presentation is meant to share the basics of Augmented Reality (AR) and how it works in relation to a printed piece</a:t>
            </a:r>
          </a:p>
          <a:p>
            <a:pPr>
              <a:lnSpc>
                <a:spcPct val="110000"/>
              </a:lnSpc>
            </a:pPr>
            <a:r>
              <a:rPr lang="en-US" sz="1400">
                <a:cs typeface="Goudy Old Style"/>
              </a:rPr>
              <a:t>It is not meant to make you an AR specialist – though I will go over the basics of creating an AR experience. </a:t>
            </a:r>
          </a:p>
          <a:p>
            <a:pPr>
              <a:lnSpc>
                <a:spcPct val="110000"/>
              </a:lnSpc>
            </a:pPr>
            <a:r>
              <a:rPr lang="en-US" sz="1400">
                <a:cs typeface="Goudy Old Style"/>
              </a:rPr>
              <a:t>On the other hand, it </a:t>
            </a:r>
            <a:r>
              <a:rPr lang="en-US" sz="1400" b="1">
                <a:cs typeface="Goudy Old Style"/>
              </a:rPr>
              <a:t>IS</a:t>
            </a:r>
            <a:r>
              <a:rPr lang="en-US" sz="1400">
                <a:cs typeface="Goudy Old Style"/>
              </a:rPr>
              <a:t> meant to get you excited about the possibilities of adding an AR component to your direct mail campaigns</a:t>
            </a:r>
          </a:p>
          <a:p>
            <a:pPr>
              <a:lnSpc>
                <a:spcPct val="110000"/>
              </a:lnSpc>
            </a:pPr>
            <a:r>
              <a:rPr lang="en-US" sz="1400">
                <a:cs typeface="Goudy Old Style"/>
              </a:rPr>
              <a:t>I will also share some examples as well as some case studies and other research</a:t>
            </a:r>
          </a:p>
        </p:txBody>
      </p:sp>
    </p:spTree>
    <p:extLst>
      <p:ext uri="{BB962C8B-B14F-4D97-AF65-F5344CB8AC3E}">
        <p14:creationId xmlns:p14="http://schemas.microsoft.com/office/powerpoint/2010/main" val="148112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Mail Gets Results</a:t>
            </a:r>
          </a:p>
        </p:txBody>
      </p:sp>
      <p:sp>
        <p:nvSpPr>
          <p:cNvPr id="3" name="Content Placeholder 2"/>
          <p:cNvSpPr>
            <a:spLocks noGrp="1"/>
          </p:cNvSpPr>
          <p:nvPr>
            <p:ph sz="quarter" idx="13"/>
          </p:nvPr>
        </p:nvSpPr>
        <p:spPr/>
        <p:txBody>
          <a:bodyPr>
            <a:normAutofit fontScale="92500" lnSpcReduction="10000"/>
          </a:bodyPr>
          <a:lstStyle/>
          <a:p>
            <a:r>
              <a:rPr lang="en-US" dirty="0"/>
              <a:t>Direct mail household response rate was 5.1% (compared to .6% email, .6% paid search, .2% online display, .4% social media) in 2017. This is the highest response rate the Data and Marketing Association (DMA) has ever reported, since coming out with the Response Rate Report in 2003.</a:t>
            </a:r>
          </a:p>
          <a:p>
            <a:r>
              <a:rPr lang="en-US" dirty="0"/>
              <a:t>The response rate for direct mail among people aged 18-21 years old is 12.4%.</a:t>
            </a:r>
          </a:p>
          <a:p>
            <a:r>
              <a:rPr lang="en-US" dirty="0"/>
              <a:t>Direct mail has the greatest impact because it offers a tangible experience for the customer. </a:t>
            </a:r>
            <a:r>
              <a:rPr lang="en-US" i="1" dirty="0"/>
              <a:t>(And Augmented Reality can add yet another experience)</a:t>
            </a:r>
            <a:br>
              <a:rPr lang="en-US" i="1" dirty="0"/>
            </a:br>
            <a:endParaRPr lang="en-US" i="1" dirty="0"/>
          </a:p>
          <a:p>
            <a:pPr lvl="1"/>
            <a:r>
              <a:rPr lang="en-US" dirty="0">
                <a:hlinkClick r:id="rId2"/>
              </a:rPr>
              <a:t>https://compu-mail.com/blog/2017/07/14/30-direct-mail-statistics-for-2017/</a:t>
            </a:r>
            <a:endParaRPr lang="en-US" dirty="0"/>
          </a:p>
          <a:p>
            <a:pPr lvl="1"/>
            <a:endParaRPr lang="en-US" dirty="0"/>
          </a:p>
          <a:p>
            <a:endParaRPr lang="en-US" dirty="0"/>
          </a:p>
        </p:txBody>
      </p:sp>
    </p:spTree>
    <p:extLst>
      <p:ext uri="{BB962C8B-B14F-4D97-AF65-F5344CB8AC3E}">
        <p14:creationId xmlns:p14="http://schemas.microsoft.com/office/powerpoint/2010/main" val="3302571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But Can We Do More? Certainly.</a:t>
            </a:r>
            <a:br>
              <a:rPr lang="en-US" dirty="0"/>
            </a:br>
            <a:endParaRPr lang="en-US" dirty="0"/>
          </a:p>
        </p:txBody>
      </p:sp>
      <p:sp>
        <p:nvSpPr>
          <p:cNvPr id="3" name="Content Placeholder 2"/>
          <p:cNvSpPr>
            <a:spLocks noGrp="1"/>
          </p:cNvSpPr>
          <p:nvPr>
            <p:ph sz="quarter" idx="13"/>
          </p:nvPr>
        </p:nvSpPr>
        <p:spPr/>
        <p:txBody>
          <a:bodyPr>
            <a:normAutofit fontScale="92500" lnSpcReduction="20000"/>
          </a:bodyPr>
          <a:lstStyle/>
          <a:p>
            <a:pPr marL="0" indent="0">
              <a:buNone/>
            </a:pPr>
            <a:r>
              <a:rPr lang="en-US" i="1" dirty="0"/>
              <a:t>As one example:</a:t>
            </a:r>
          </a:p>
          <a:p>
            <a:r>
              <a:rPr lang="en-US" dirty="0"/>
              <a:t>United Mail created an interactive card to send to a select number of clients to send holiday greetings as well as showcase the capabilities of </a:t>
            </a:r>
            <a:r>
              <a:rPr lang="en-US" u="sng" dirty="0">
                <a:hlinkClick r:id="rId2"/>
              </a:rPr>
              <a:t>AR in direct mail marketing</a:t>
            </a:r>
            <a:r>
              <a:rPr lang="en-US" dirty="0"/>
              <a:t> pieces.</a:t>
            </a:r>
          </a:p>
          <a:p>
            <a:r>
              <a:rPr lang="en-US" dirty="0"/>
              <a:t>United Mail sent out 90 Augmented Reality Christmas cards in early December 2016 to a select number of clients demonstrating the capabilities of AR. The pieces also included a PURL (personalized URL) – which is another way to make your direct mail more responsive.</a:t>
            </a:r>
          </a:p>
          <a:p>
            <a:r>
              <a:rPr lang="en-US" dirty="0"/>
              <a:t>Recipients of the card downloaded an APP with iPhone and Android capabilities to interact with the AR component of the card. </a:t>
            </a:r>
          </a:p>
          <a:p>
            <a:endParaRPr lang="en-US" dirty="0"/>
          </a:p>
        </p:txBody>
      </p:sp>
    </p:spTree>
    <p:extLst>
      <p:ext uri="{BB962C8B-B14F-4D97-AF65-F5344CB8AC3E}">
        <p14:creationId xmlns:p14="http://schemas.microsoft.com/office/powerpoint/2010/main" val="2409357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of this Study</a:t>
            </a:r>
          </a:p>
        </p:txBody>
      </p:sp>
      <p:sp>
        <p:nvSpPr>
          <p:cNvPr id="3" name="Content Placeholder 2"/>
          <p:cNvSpPr>
            <a:spLocks noGrp="1"/>
          </p:cNvSpPr>
          <p:nvPr>
            <p:ph sz="quarter" idx="13"/>
          </p:nvPr>
        </p:nvSpPr>
        <p:spPr/>
        <p:txBody>
          <a:bodyPr>
            <a:normAutofit fontScale="77500" lnSpcReduction="20000"/>
          </a:bodyPr>
          <a:lstStyle/>
          <a:p>
            <a:r>
              <a:rPr lang="en-US" dirty="0"/>
              <a:t>One month after the card was sent out, in January of 2017, the initial download rate of the app was 23%. Recipients of the card from December 2016 are still passing it along and sharing it with others well into 2017. Fast forward five months later, </a:t>
            </a:r>
            <a:r>
              <a:rPr lang="en-US" b="1" dirty="0"/>
              <a:t>iPhone downloads increased 106%</a:t>
            </a:r>
            <a:r>
              <a:rPr lang="en-US" dirty="0"/>
              <a:t>, and </a:t>
            </a:r>
            <a:r>
              <a:rPr lang="en-US" b="1" dirty="0"/>
              <a:t>Android downloads increased 915%</a:t>
            </a:r>
            <a:r>
              <a:rPr lang="en-US" dirty="0"/>
              <a:t> indicating viewers not only held onto the piece, but shared it with others. </a:t>
            </a:r>
          </a:p>
          <a:p>
            <a:r>
              <a:rPr lang="en-US" dirty="0"/>
              <a:t>This longevity of the continued use of the card with augmented reality is a testament to the multi-faceted benefits of this advanced technology. A marketing piece with AR not only provides a 'WOW factor' people like to see over and over, it also makes them more inclined to share the piece with others, enhancing the impact of the marketing campaign.</a:t>
            </a:r>
          </a:p>
          <a:p>
            <a:pPr marL="0" indent="0">
              <a:buNone/>
            </a:pPr>
            <a:r>
              <a:rPr lang="en-US" sz="1500" dirty="0"/>
              <a:t>		</a:t>
            </a:r>
          </a:p>
          <a:p>
            <a:pPr marL="0" indent="0">
              <a:buNone/>
            </a:pPr>
            <a:r>
              <a:rPr lang="en-US" sz="1500" dirty="0">
                <a:hlinkClick r:id="rId2"/>
              </a:rPr>
              <a:t>http://</a:t>
            </a:r>
            <a:r>
              <a:rPr lang="en-US" sz="1500" dirty="0" err="1">
                <a:hlinkClick r:id="rId2"/>
              </a:rPr>
              <a:t>www.united-mail.com</a:t>
            </a:r>
            <a:r>
              <a:rPr lang="en-US" sz="1500" dirty="0">
                <a:hlinkClick r:id="rId2"/>
              </a:rPr>
              <a:t>/direct-mail-resources/case-study-</a:t>
            </a:r>
            <a:r>
              <a:rPr lang="en-US" sz="1500" dirty="0" err="1">
                <a:hlinkClick r:id="rId2"/>
              </a:rPr>
              <a:t>ar</a:t>
            </a:r>
            <a:r>
              <a:rPr lang="en-US" sz="1500" dirty="0">
                <a:hlinkClick r:id="rId2"/>
              </a:rPr>
              <a:t>-direct-</a:t>
            </a:r>
            <a:r>
              <a:rPr lang="en-US" sz="1500" dirty="0" err="1">
                <a:hlinkClick r:id="rId2"/>
              </a:rPr>
              <a:t>mail.php</a:t>
            </a:r>
            <a:endParaRPr lang="en-US" sz="1500" dirty="0"/>
          </a:p>
        </p:txBody>
      </p:sp>
    </p:spTree>
    <p:extLst>
      <p:ext uri="{BB962C8B-B14F-4D97-AF65-F5344CB8AC3E}">
        <p14:creationId xmlns:p14="http://schemas.microsoft.com/office/powerpoint/2010/main" val="2339870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AR Christmas Card</a:t>
            </a:r>
          </a:p>
        </p:txBody>
      </p:sp>
      <p:pic>
        <p:nvPicPr>
          <p:cNvPr id="5" name="Content Placeholder 4" descr="ar-christmas-card.jpg"/>
          <p:cNvPicPr>
            <a:picLocks noGrp="1" noChangeAspect="1"/>
          </p:cNvPicPr>
          <p:nvPr>
            <p:ph sz="quarter" idx="13"/>
          </p:nvPr>
        </p:nvPicPr>
        <p:blipFill>
          <a:blip r:embed="rId2">
            <a:extLst>
              <a:ext uri="{28A0092B-C50C-407E-A947-70E740481C1C}">
                <a14:useLocalDpi xmlns:a14="http://schemas.microsoft.com/office/drawing/2010/main" val="0"/>
              </a:ext>
            </a:extLst>
          </a:blip>
          <a:srcRect l="-17594" r="-17594"/>
          <a:stretch>
            <a:fillRect/>
          </a:stretch>
        </p:blipFill>
        <p:spPr>
          <a:xfrm>
            <a:off x="174625" y="1565091"/>
            <a:ext cx="4397375" cy="3252787"/>
          </a:xfrm>
        </p:spPr>
      </p:pic>
      <p:sp>
        <p:nvSpPr>
          <p:cNvPr id="6" name="TextBox 5"/>
          <p:cNvSpPr txBox="1"/>
          <p:nvPr/>
        </p:nvSpPr>
        <p:spPr>
          <a:xfrm>
            <a:off x="4572000" y="1767417"/>
            <a:ext cx="3810000" cy="1754327"/>
          </a:xfrm>
          <a:prstGeom prst="rect">
            <a:avLst/>
          </a:prstGeom>
          <a:noFill/>
        </p:spPr>
        <p:txBody>
          <a:bodyPr wrap="square" rtlCol="0">
            <a:spAutoFit/>
          </a:bodyPr>
          <a:lstStyle/>
          <a:p>
            <a:r>
              <a:rPr lang="en-US" dirty="0"/>
              <a:t>When viewed with the AR Christmas Card app a 3D “castle” launches out of the screen on your smartphone that also includes a sliding snowman and a flying hot air balloon. </a:t>
            </a:r>
          </a:p>
        </p:txBody>
      </p:sp>
      <p:sp>
        <p:nvSpPr>
          <p:cNvPr id="3" name="Rectangle 2">
            <a:extLst>
              <a:ext uri="{FF2B5EF4-FFF2-40B4-BE49-F238E27FC236}">
                <a16:creationId xmlns:a16="http://schemas.microsoft.com/office/drawing/2014/main" xmlns="" id="{F9B3B39A-64DD-2F42-8306-65CAE4BFBF2C}"/>
              </a:ext>
            </a:extLst>
          </p:cNvPr>
          <p:cNvSpPr/>
          <p:nvPr/>
        </p:nvSpPr>
        <p:spPr>
          <a:xfrm>
            <a:off x="4572000" y="3628140"/>
            <a:ext cx="4572000" cy="646331"/>
          </a:xfrm>
          <a:prstGeom prst="rect">
            <a:avLst/>
          </a:prstGeom>
        </p:spPr>
        <p:txBody>
          <a:bodyPr>
            <a:spAutoFit/>
          </a:bodyPr>
          <a:lstStyle/>
          <a:p>
            <a:r>
              <a:rPr lang="en-US" dirty="0">
                <a:hlinkClick r:id="rId3"/>
              </a:rPr>
              <a:t>http://www.united-mail.com/direct-mail-resources/case-study-ar-direct-mail.php</a:t>
            </a:r>
            <a:endParaRPr lang="en-US" dirty="0"/>
          </a:p>
        </p:txBody>
      </p:sp>
    </p:spTree>
    <p:extLst>
      <p:ext uri="{BB962C8B-B14F-4D97-AF65-F5344CB8AC3E}">
        <p14:creationId xmlns:p14="http://schemas.microsoft.com/office/powerpoint/2010/main" val="3408371107"/>
      </p:ext>
    </p:extLst>
  </p:cSld>
  <p:clrMapOvr>
    <a:masterClrMapping/>
  </p:clrMapOvr>
</p:sld>
</file>

<file path=ppt/theme/theme1.xml><?xml version="1.0" encoding="utf-8"?>
<a:theme xmlns:a="http://schemas.openxmlformats.org/drawingml/2006/main" name="Droplets">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3298</TotalTime>
  <Words>2339</Words>
  <Application>Microsoft Office PowerPoint</Application>
  <PresentationFormat>On-screen Show (16:9)</PresentationFormat>
  <Paragraphs>161</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Avenir Black</vt:lpstr>
      <vt:lpstr>Calibri</vt:lpstr>
      <vt:lpstr>Goudy Old Style</vt:lpstr>
      <vt:lpstr>Tw Cen MT</vt:lpstr>
      <vt:lpstr>Droplets</vt:lpstr>
      <vt:lpstr>Bringing Your Direct Mail Pieces  Into The 21st Century </vt:lpstr>
      <vt:lpstr>“There are three responses to a piece of design – yes, no, and WOW! Wow is the one to aim for.”       ~ Milton Glaser </vt:lpstr>
      <vt:lpstr>A 3 Step Evolution of Direct Mail</vt:lpstr>
      <vt:lpstr>A Quick Note:</vt:lpstr>
      <vt:lpstr>What This Presentation Is All About</vt:lpstr>
      <vt:lpstr>Direct Mail Gets Results</vt:lpstr>
      <vt:lpstr>But Can We Do More? Certainly. </vt:lpstr>
      <vt:lpstr>Results of this Study</vt:lpstr>
      <vt:lpstr>The AR Christmas Card</vt:lpstr>
      <vt:lpstr>So, Why AR?</vt:lpstr>
      <vt:lpstr>Key App Statistics</vt:lpstr>
      <vt:lpstr>Key App Statistics, continued</vt:lpstr>
      <vt:lpstr>So, what is AR?</vt:lpstr>
      <vt:lpstr>What can AR do for you?</vt:lpstr>
      <vt:lpstr>But, AR has to be used strategically</vt:lpstr>
      <vt:lpstr>An Example of AR – Real Estate Marketing</vt:lpstr>
      <vt:lpstr>Another example of AR – Ski Slope Brochure</vt:lpstr>
      <vt:lpstr>AR Used With Direct Mail at a University</vt:lpstr>
      <vt:lpstr>Changing Furniture Stores</vt:lpstr>
      <vt:lpstr>How does AR work?</vt:lpstr>
      <vt:lpstr>What is needed then for an AR experience?</vt:lpstr>
      <vt:lpstr>What is needed then for an AR experience?</vt:lpstr>
      <vt:lpstr>Another Way To Look At AR:</vt:lpstr>
      <vt:lpstr>How does AR Work for Commerce?</vt:lpstr>
      <vt:lpstr>So, again, why AR?</vt:lpstr>
      <vt:lpstr>Are Companies Investing?</vt:lpstr>
      <vt:lpstr>Another Quote from Matt Szymczyk –  CEO of Zugara  </vt:lpstr>
      <vt:lpstr>Benefits of Combining AR and Direct Mail</vt:lpstr>
      <vt:lpstr>What can AR do for a business?</vt:lpstr>
      <vt:lpstr>Case Study #2</vt:lpstr>
      <vt:lpstr>One AR Creator states… on their webpage</vt:lpstr>
      <vt:lpstr>Could AR Help Save Print? (and mail to an extent?)</vt:lpstr>
      <vt:lpstr>Cautionary Quote…</vt:lpstr>
      <vt:lpstr>With That In Mind</vt:lpstr>
      <vt:lpstr>Be Mindful</vt:lpstr>
      <vt:lpstr>In 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 McCullough</dc:creator>
  <cp:lastModifiedBy>Snead, Heather L - Washington, DC</cp:lastModifiedBy>
  <cp:revision>60</cp:revision>
  <dcterms:created xsi:type="dcterms:W3CDTF">2017-01-31T15:42:22Z</dcterms:created>
  <dcterms:modified xsi:type="dcterms:W3CDTF">2019-03-04T19:52:50Z</dcterms:modified>
</cp:coreProperties>
</file>